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1" r:id="rId3"/>
    <p:sldId id="263" r:id="rId4"/>
    <p:sldId id="262" r:id="rId5"/>
    <p:sldId id="265"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24A"/>
    <a:srgbClr val="D4D1C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p:scale>
          <a:sx n="103" d="100"/>
          <a:sy n="103" d="100"/>
        </p:scale>
        <p:origin x="36" y="15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CD18EE-8252-4751-B6B2-F1A27198611B}"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07940-E0DA-4906-BA53-93B558E6812D}" type="slidenum">
              <a:rPr lang="en-US" smtClean="0"/>
              <a:t>‹#›</a:t>
            </a:fld>
            <a:endParaRPr lang="en-US"/>
          </a:p>
        </p:txBody>
      </p:sp>
    </p:spTree>
    <p:extLst>
      <p:ext uri="{BB962C8B-B14F-4D97-AF65-F5344CB8AC3E}">
        <p14:creationId xmlns:p14="http://schemas.microsoft.com/office/powerpoint/2010/main" val="458017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CD18EE-8252-4751-B6B2-F1A27198611B}"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07940-E0DA-4906-BA53-93B558E6812D}" type="slidenum">
              <a:rPr lang="en-US" smtClean="0"/>
              <a:t>‹#›</a:t>
            </a:fld>
            <a:endParaRPr lang="en-US"/>
          </a:p>
        </p:txBody>
      </p:sp>
    </p:spTree>
    <p:extLst>
      <p:ext uri="{BB962C8B-B14F-4D97-AF65-F5344CB8AC3E}">
        <p14:creationId xmlns:p14="http://schemas.microsoft.com/office/powerpoint/2010/main" val="139239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CD18EE-8252-4751-B6B2-F1A27198611B}"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07940-E0DA-4906-BA53-93B558E6812D}" type="slidenum">
              <a:rPr lang="en-US" smtClean="0"/>
              <a:t>‹#›</a:t>
            </a:fld>
            <a:endParaRPr lang="en-US"/>
          </a:p>
        </p:txBody>
      </p:sp>
    </p:spTree>
    <p:extLst>
      <p:ext uri="{BB962C8B-B14F-4D97-AF65-F5344CB8AC3E}">
        <p14:creationId xmlns:p14="http://schemas.microsoft.com/office/powerpoint/2010/main" val="246221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CD18EE-8252-4751-B6B2-F1A27198611B}"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07940-E0DA-4906-BA53-93B558E6812D}" type="slidenum">
              <a:rPr lang="en-US" smtClean="0"/>
              <a:t>‹#›</a:t>
            </a:fld>
            <a:endParaRPr lang="en-US"/>
          </a:p>
        </p:txBody>
      </p:sp>
    </p:spTree>
    <p:extLst>
      <p:ext uri="{BB962C8B-B14F-4D97-AF65-F5344CB8AC3E}">
        <p14:creationId xmlns:p14="http://schemas.microsoft.com/office/powerpoint/2010/main" val="2256697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7CD18EE-8252-4751-B6B2-F1A27198611B}"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07940-E0DA-4906-BA53-93B558E6812D}" type="slidenum">
              <a:rPr lang="en-US" smtClean="0"/>
              <a:t>‹#›</a:t>
            </a:fld>
            <a:endParaRPr lang="en-US"/>
          </a:p>
        </p:txBody>
      </p:sp>
    </p:spTree>
    <p:extLst>
      <p:ext uri="{BB962C8B-B14F-4D97-AF65-F5344CB8AC3E}">
        <p14:creationId xmlns:p14="http://schemas.microsoft.com/office/powerpoint/2010/main" val="612602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CD18EE-8252-4751-B6B2-F1A27198611B}" type="datetimeFigureOut">
              <a:rPr lang="en-US" smtClean="0"/>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07940-E0DA-4906-BA53-93B558E6812D}" type="slidenum">
              <a:rPr lang="en-US" smtClean="0"/>
              <a:t>‹#›</a:t>
            </a:fld>
            <a:endParaRPr lang="en-US"/>
          </a:p>
        </p:txBody>
      </p:sp>
    </p:spTree>
    <p:extLst>
      <p:ext uri="{BB962C8B-B14F-4D97-AF65-F5344CB8AC3E}">
        <p14:creationId xmlns:p14="http://schemas.microsoft.com/office/powerpoint/2010/main" val="3234798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CD18EE-8252-4751-B6B2-F1A27198611B}" type="datetimeFigureOut">
              <a:rPr lang="en-US" smtClean="0"/>
              <a:t>5/6/2018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807940-E0DA-4906-BA53-93B558E6812D}" type="slidenum">
              <a:rPr lang="en-US" smtClean="0"/>
              <a:t>‹#›</a:t>
            </a:fld>
            <a:endParaRPr lang="en-US"/>
          </a:p>
        </p:txBody>
      </p:sp>
    </p:spTree>
    <p:extLst>
      <p:ext uri="{BB962C8B-B14F-4D97-AF65-F5344CB8AC3E}">
        <p14:creationId xmlns:p14="http://schemas.microsoft.com/office/powerpoint/2010/main" val="2967575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CD18EE-8252-4751-B6B2-F1A27198611B}" type="datetimeFigureOut">
              <a:rPr lang="en-US" smtClean="0"/>
              <a:t>5/6/2018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807940-E0DA-4906-BA53-93B558E6812D}" type="slidenum">
              <a:rPr lang="en-US" smtClean="0"/>
              <a:t>‹#›</a:t>
            </a:fld>
            <a:endParaRPr lang="en-US"/>
          </a:p>
        </p:txBody>
      </p:sp>
    </p:spTree>
    <p:extLst>
      <p:ext uri="{BB962C8B-B14F-4D97-AF65-F5344CB8AC3E}">
        <p14:creationId xmlns:p14="http://schemas.microsoft.com/office/powerpoint/2010/main" val="755359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D18EE-8252-4751-B6B2-F1A27198611B}" type="datetimeFigureOut">
              <a:rPr lang="en-US" smtClean="0"/>
              <a:t>5/6/2018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807940-E0DA-4906-BA53-93B558E6812D}" type="slidenum">
              <a:rPr lang="en-US" smtClean="0"/>
              <a:t>‹#›</a:t>
            </a:fld>
            <a:endParaRPr lang="en-US"/>
          </a:p>
        </p:txBody>
      </p:sp>
    </p:spTree>
    <p:extLst>
      <p:ext uri="{BB962C8B-B14F-4D97-AF65-F5344CB8AC3E}">
        <p14:creationId xmlns:p14="http://schemas.microsoft.com/office/powerpoint/2010/main" val="2024751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7CD18EE-8252-4751-B6B2-F1A27198611B}" type="datetimeFigureOut">
              <a:rPr lang="en-US" smtClean="0"/>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07940-E0DA-4906-BA53-93B558E6812D}" type="slidenum">
              <a:rPr lang="en-US" smtClean="0"/>
              <a:t>‹#›</a:t>
            </a:fld>
            <a:endParaRPr lang="en-US"/>
          </a:p>
        </p:txBody>
      </p:sp>
    </p:spTree>
    <p:extLst>
      <p:ext uri="{BB962C8B-B14F-4D97-AF65-F5344CB8AC3E}">
        <p14:creationId xmlns:p14="http://schemas.microsoft.com/office/powerpoint/2010/main" val="2879486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7CD18EE-8252-4751-B6B2-F1A27198611B}" type="datetimeFigureOut">
              <a:rPr lang="en-US" smtClean="0"/>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07940-E0DA-4906-BA53-93B558E6812D}" type="slidenum">
              <a:rPr lang="en-US" smtClean="0"/>
              <a:t>‹#›</a:t>
            </a:fld>
            <a:endParaRPr lang="en-US"/>
          </a:p>
        </p:txBody>
      </p:sp>
    </p:spTree>
    <p:extLst>
      <p:ext uri="{BB962C8B-B14F-4D97-AF65-F5344CB8AC3E}">
        <p14:creationId xmlns:p14="http://schemas.microsoft.com/office/powerpoint/2010/main" val="4234740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CD18EE-8252-4751-B6B2-F1A27198611B}" type="datetimeFigureOut">
              <a:rPr lang="en-US" smtClean="0"/>
              <a:t>5/6/2018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807940-E0DA-4906-BA53-93B558E6812D}" type="slidenum">
              <a:rPr lang="en-US" smtClean="0"/>
              <a:t>‹#›</a:t>
            </a:fld>
            <a:endParaRPr lang="en-US"/>
          </a:p>
        </p:txBody>
      </p:sp>
    </p:spTree>
    <p:extLst>
      <p:ext uri="{BB962C8B-B14F-4D97-AF65-F5344CB8AC3E}">
        <p14:creationId xmlns:p14="http://schemas.microsoft.com/office/powerpoint/2010/main" val="1007255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2833BC1-EC9F-4444-9FAB-0B61C4485B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112407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2CD2C5A-D412-49EF-8AF0-4634E12166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F0A3CF42-F938-4FAA-B13E-7BABF408E620}"/>
              </a:ext>
            </a:extLst>
          </p:cNvPr>
          <p:cNvSpPr/>
          <p:nvPr/>
        </p:nvSpPr>
        <p:spPr>
          <a:xfrm>
            <a:off x="547712" y="429956"/>
            <a:ext cx="8011443" cy="3662541"/>
          </a:xfrm>
          <a:prstGeom prst="rect">
            <a:avLst/>
          </a:prstGeom>
        </p:spPr>
        <p:txBody>
          <a:bodyPr wrap="square">
            <a:spAutoFit/>
          </a:bodyPr>
          <a:lstStyle/>
          <a:p>
            <a:r>
              <a:rPr lang="en-US" sz="3200" b="1"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2 Samuel 17:1-2  </a:t>
            </a:r>
          </a:p>
          <a:p>
            <a:endParaRPr lang="en-US" sz="800" b="1" dirty="0">
              <a:solidFill>
                <a:srgbClr val="2F424A"/>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1</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Moreover, Ahithophel said to Absalom, “Let me choose twelve thousand men, and I will arise and pursue David tonight. </a:t>
            </a:r>
            <a:r>
              <a:rPr lang="en-US" sz="3200" baseline="300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2</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I will come upon him while he is weary and discouraged and throw him into a panic, and all the people who are with him will flee. </a:t>
            </a:r>
          </a:p>
          <a:p>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I will strike down only the king, </a:t>
            </a:r>
          </a:p>
        </p:txBody>
      </p:sp>
    </p:spTree>
    <p:extLst>
      <p:ext uri="{BB962C8B-B14F-4D97-AF65-F5344CB8AC3E}">
        <p14:creationId xmlns:p14="http://schemas.microsoft.com/office/powerpoint/2010/main" val="296933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2CD2C5A-D412-49EF-8AF0-4634E12166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F0A3CF42-F938-4FAA-B13E-7BABF408E620}"/>
              </a:ext>
            </a:extLst>
          </p:cNvPr>
          <p:cNvSpPr/>
          <p:nvPr/>
        </p:nvSpPr>
        <p:spPr>
          <a:xfrm>
            <a:off x="547712" y="429956"/>
            <a:ext cx="8011443" cy="3170099"/>
          </a:xfrm>
          <a:prstGeom prst="rect">
            <a:avLst/>
          </a:prstGeom>
        </p:spPr>
        <p:txBody>
          <a:bodyPr wrap="square">
            <a:spAutoFit/>
          </a:bodyPr>
          <a:lstStyle/>
          <a:p>
            <a:r>
              <a:rPr lang="en-US" sz="3200" b="1"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2 Samuel 17:3-4  </a:t>
            </a:r>
          </a:p>
          <a:p>
            <a:endParaRPr lang="en-US" sz="800" b="1" dirty="0">
              <a:solidFill>
                <a:srgbClr val="2F424A"/>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3</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and I will bring all the people back to you as a bride comes home to her husband. You seek the life of only one man, and all the people will be at peace.” </a:t>
            </a:r>
          </a:p>
          <a:p>
            <a:r>
              <a:rPr lang="en-US" sz="3200" baseline="300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4</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And the advice seemed right in the eyes of Absalom and all the elders of Israel.</a:t>
            </a:r>
          </a:p>
        </p:txBody>
      </p:sp>
    </p:spTree>
    <p:extLst>
      <p:ext uri="{BB962C8B-B14F-4D97-AF65-F5344CB8AC3E}">
        <p14:creationId xmlns:p14="http://schemas.microsoft.com/office/powerpoint/2010/main" val="2055660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2CD2C5A-D412-49EF-8AF0-4634E12166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F0A3CF42-F938-4FAA-B13E-7BABF408E620}"/>
              </a:ext>
            </a:extLst>
          </p:cNvPr>
          <p:cNvSpPr/>
          <p:nvPr/>
        </p:nvSpPr>
        <p:spPr>
          <a:xfrm>
            <a:off x="547712" y="429956"/>
            <a:ext cx="8011443" cy="3170099"/>
          </a:xfrm>
          <a:prstGeom prst="rect">
            <a:avLst/>
          </a:prstGeom>
        </p:spPr>
        <p:txBody>
          <a:bodyPr wrap="square">
            <a:spAutoFit/>
          </a:bodyPr>
          <a:lstStyle/>
          <a:p>
            <a:r>
              <a:rPr lang="en-US" sz="3200" b="1"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2 Samuel 17:5-6</a:t>
            </a:r>
          </a:p>
          <a:p>
            <a:endParaRPr lang="en-US" sz="800" b="1" dirty="0">
              <a:solidFill>
                <a:srgbClr val="2F424A"/>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5</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Then Absalom said, “Call </a:t>
            </a:r>
            <a:r>
              <a:rPr lang="en-US" sz="3200" dirty="0" err="1">
                <a:solidFill>
                  <a:srgbClr val="2F424A"/>
                </a:solidFill>
                <a:latin typeface="Arial Narrow" panose="020B0606020202030204" pitchFamily="34" charset="0"/>
                <a:ea typeface="Calibri" panose="020F0502020204030204" pitchFamily="34" charset="0"/>
                <a:cs typeface="Times New Roman" panose="02020603050405020304" pitchFamily="18" charset="0"/>
              </a:rPr>
              <a:t>Hushai</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the </a:t>
            </a:r>
            <a:r>
              <a:rPr lang="en-US" sz="3200" dirty="0" err="1">
                <a:solidFill>
                  <a:srgbClr val="2F424A"/>
                </a:solidFill>
                <a:latin typeface="Arial Narrow" panose="020B0606020202030204" pitchFamily="34" charset="0"/>
                <a:ea typeface="Calibri" panose="020F0502020204030204" pitchFamily="34" charset="0"/>
                <a:cs typeface="Times New Roman" panose="02020603050405020304" pitchFamily="18" charset="0"/>
              </a:rPr>
              <a:t>Archite</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also, and let us hear what he has to say.” </a:t>
            </a:r>
            <a:r>
              <a:rPr lang="en-US" sz="3200" baseline="300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6</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And when </a:t>
            </a:r>
            <a:r>
              <a:rPr lang="en-US" sz="3200" dirty="0" err="1">
                <a:solidFill>
                  <a:srgbClr val="2F424A"/>
                </a:solidFill>
                <a:latin typeface="Arial Narrow" panose="020B0606020202030204" pitchFamily="34" charset="0"/>
                <a:ea typeface="Calibri" panose="020F0502020204030204" pitchFamily="34" charset="0"/>
                <a:cs typeface="Times New Roman" panose="02020603050405020304" pitchFamily="18" charset="0"/>
              </a:rPr>
              <a:t>Hushai</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came to Absalom, Absalom said to him, “Thus has Ahithophel spoken; shall we do as he says? If not, you speak.”</a:t>
            </a:r>
          </a:p>
        </p:txBody>
      </p:sp>
    </p:spTree>
    <p:extLst>
      <p:ext uri="{BB962C8B-B14F-4D97-AF65-F5344CB8AC3E}">
        <p14:creationId xmlns:p14="http://schemas.microsoft.com/office/powerpoint/2010/main" val="392665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2CD2C5A-D412-49EF-8AF0-4634E12166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F0A3CF42-F938-4FAA-B13E-7BABF408E620}"/>
              </a:ext>
            </a:extLst>
          </p:cNvPr>
          <p:cNvSpPr/>
          <p:nvPr/>
        </p:nvSpPr>
        <p:spPr>
          <a:xfrm>
            <a:off x="547712" y="429956"/>
            <a:ext cx="8011443" cy="5632311"/>
          </a:xfrm>
          <a:prstGeom prst="rect">
            <a:avLst/>
          </a:prstGeom>
        </p:spPr>
        <p:txBody>
          <a:bodyPr wrap="square">
            <a:spAutoFit/>
          </a:bodyPr>
          <a:lstStyle/>
          <a:p>
            <a:r>
              <a:rPr lang="en-US" sz="3200" b="1"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2 Samuel 17:7-9</a:t>
            </a:r>
          </a:p>
          <a:p>
            <a:endParaRPr lang="en-US" sz="800" b="1" dirty="0">
              <a:solidFill>
                <a:srgbClr val="2F424A"/>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7</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Then </a:t>
            </a:r>
            <a:r>
              <a:rPr lang="en-US" sz="3200" dirty="0" err="1">
                <a:solidFill>
                  <a:srgbClr val="2F424A"/>
                </a:solidFill>
                <a:latin typeface="Arial Narrow" panose="020B0606020202030204" pitchFamily="34" charset="0"/>
                <a:ea typeface="Calibri" panose="020F0502020204030204" pitchFamily="34" charset="0"/>
                <a:cs typeface="Times New Roman" panose="02020603050405020304" pitchFamily="18" charset="0"/>
              </a:rPr>
              <a:t>Hushai</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said to Absalom, “This time the counsel that Ahithophel has given is not good.” </a:t>
            </a:r>
          </a:p>
          <a:p>
            <a:r>
              <a:rPr lang="en-US" sz="3200" baseline="300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8</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a:t>
            </a:r>
            <a:r>
              <a:rPr lang="en-US" sz="3200" dirty="0" err="1">
                <a:solidFill>
                  <a:srgbClr val="2F424A"/>
                </a:solidFill>
                <a:latin typeface="Arial Narrow" panose="020B0606020202030204" pitchFamily="34" charset="0"/>
                <a:ea typeface="Calibri" panose="020F0502020204030204" pitchFamily="34" charset="0"/>
                <a:cs typeface="Times New Roman" panose="02020603050405020304" pitchFamily="18" charset="0"/>
              </a:rPr>
              <a:t>Hushai</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said, “You know that your father and his men are mighty men, and that they are enraged, like a bear robbed of her cubs in the field. Besides, your 					father is expert in war; he will not spend 							the night with the people. </a:t>
            </a:r>
          </a:p>
          <a:p>
            <a:r>
              <a:rPr lang="en-US" sz="3200" baseline="300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9</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Behold, even now he has 									hidden himself in one of the 								pits or in some other place… </a:t>
            </a:r>
          </a:p>
        </p:txBody>
      </p:sp>
    </p:spTree>
    <p:extLst>
      <p:ext uri="{BB962C8B-B14F-4D97-AF65-F5344CB8AC3E}">
        <p14:creationId xmlns:p14="http://schemas.microsoft.com/office/powerpoint/2010/main" val="348284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2CD2C5A-D412-49EF-8AF0-4634E12166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F0A3CF42-F938-4FAA-B13E-7BABF408E620}"/>
              </a:ext>
            </a:extLst>
          </p:cNvPr>
          <p:cNvSpPr/>
          <p:nvPr/>
        </p:nvSpPr>
        <p:spPr>
          <a:xfrm>
            <a:off x="547712" y="429956"/>
            <a:ext cx="8011443" cy="3170099"/>
          </a:xfrm>
          <a:prstGeom prst="rect">
            <a:avLst/>
          </a:prstGeom>
        </p:spPr>
        <p:txBody>
          <a:bodyPr wrap="square">
            <a:spAutoFit/>
          </a:bodyPr>
          <a:lstStyle/>
          <a:p>
            <a:r>
              <a:rPr lang="en-US" sz="3200" b="1"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2 Samuel 17:14</a:t>
            </a:r>
          </a:p>
          <a:p>
            <a:endParaRPr lang="en-US" sz="800" b="1" dirty="0">
              <a:solidFill>
                <a:srgbClr val="2F424A"/>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14</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And Absalom and all the men of Israel said, “The counsel of </a:t>
            </a:r>
            <a:r>
              <a:rPr lang="en-US" sz="3200" dirty="0" err="1">
                <a:solidFill>
                  <a:srgbClr val="2F424A"/>
                </a:solidFill>
                <a:latin typeface="Arial Narrow" panose="020B0606020202030204" pitchFamily="34" charset="0"/>
                <a:ea typeface="Calibri" panose="020F0502020204030204" pitchFamily="34" charset="0"/>
                <a:cs typeface="Times New Roman" panose="02020603050405020304" pitchFamily="18" charset="0"/>
              </a:rPr>
              <a:t>Hushai</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the </a:t>
            </a:r>
            <a:r>
              <a:rPr lang="en-US" sz="3200" dirty="0" err="1">
                <a:solidFill>
                  <a:srgbClr val="2F424A"/>
                </a:solidFill>
                <a:latin typeface="Arial Narrow" panose="020B0606020202030204" pitchFamily="34" charset="0"/>
                <a:ea typeface="Calibri" panose="020F0502020204030204" pitchFamily="34" charset="0"/>
                <a:cs typeface="Times New Roman" panose="02020603050405020304" pitchFamily="18" charset="0"/>
              </a:rPr>
              <a:t>Archite</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is better than the counsel of Ahithophel.” For the Lord had ordained to defeat the good counsel of Ahithophel, so that the Lord might bring harm upon Absalom.</a:t>
            </a:r>
          </a:p>
        </p:txBody>
      </p:sp>
    </p:spTree>
    <p:extLst>
      <p:ext uri="{BB962C8B-B14F-4D97-AF65-F5344CB8AC3E}">
        <p14:creationId xmlns:p14="http://schemas.microsoft.com/office/powerpoint/2010/main" val="4236573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2CD2C5A-D412-49EF-8AF0-4634E12166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F0A3CF42-F938-4FAA-B13E-7BABF408E620}"/>
              </a:ext>
            </a:extLst>
          </p:cNvPr>
          <p:cNvSpPr/>
          <p:nvPr/>
        </p:nvSpPr>
        <p:spPr>
          <a:xfrm>
            <a:off x="547712" y="429956"/>
            <a:ext cx="8011443" cy="3170099"/>
          </a:xfrm>
          <a:prstGeom prst="rect">
            <a:avLst/>
          </a:prstGeom>
        </p:spPr>
        <p:txBody>
          <a:bodyPr wrap="square">
            <a:spAutoFit/>
          </a:bodyPr>
          <a:lstStyle/>
          <a:p>
            <a:r>
              <a:rPr lang="en-US" sz="3200" b="1"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2 Samuel 17:14</a:t>
            </a:r>
          </a:p>
          <a:p>
            <a:endParaRPr lang="en-US" sz="800" b="1" dirty="0">
              <a:solidFill>
                <a:srgbClr val="2F424A"/>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23</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When Ahithophel saw that his counsel was not followed, he saddled his donkey and went off home to his own city. He set his house in order and hanged himself, and he died and was buried in the tomb of his father.</a:t>
            </a:r>
          </a:p>
        </p:txBody>
      </p:sp>
    </p:spTree>
    <p:extLst>
      <p:ext uri="{BB962C8B-B14F-4D97-AF65-F5344CB8AC3E}">
        <p14:creationId xmlns:p14="http://schemas.microsoft.com/office/powerpoint/2010/main" val="1507450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2CD2C5A-D412-49EF-8AF0-4634E12166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F0A3CF42-F938-4FAA-B13E-7BABF408E620}"/>
              </a:ext>
            </a:extLst>
          </p:cNvPr>
          <p:cNvSpPr/>
          <p:nvPr/>
        </p:nvSpPr>
        <p:spPr>
          <a:xfrm>
            <a:off x="547712" y="429956"/>
            <a:ext cx="8011443" cy="4647426"/>
          </a:xfrm>
          <a:prstGeom prst="rect">
            <a:avLst/>
          </a:prstGeom>
        </p:spPr>
        <p:txBody>
          <a:bodyPr wrap="square">
            <a:spAutoFit/>
          </a:bodyPr>
          <a:lstStyle/>
          <a:p>
            <a:r>
              <a:rPr lang="en-US" sz="3200" b="1"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2 Samuel 11:2-3</a:t>
            </a:r>
          </a:p>
          <a:p>
            <a:endParaRPr lang="en-US" sz="800" b="1" dirty="0">
              <a:solidFill>
                <a:srgbClr val="2F424A"/>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2</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It happened, late one afternoon, when David arose from his couch and was walking on the roof of the king's house, that he saw from the roof a woman bathing; and the woman was very beautiful. </a:t>
            </a:r>
            <a:r>
              <a:rPr lang="en-US" sz="3200" baseline="300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3</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And David sent and inquired about the woman. And one 					said, “Is not this Bathsheba, the 										daughter of </a:t>
            </a:r>
            <a:r>
              <a:rPr lang="en-US" sz="3200" dirty="0" err="1">
                <a:solidFill>
                  <a:srgbClr val="2F424A"/>
                </a:solidFill>
                <a:latin typeface="Arial Narrow" panose="020B0606020202030204" pitchFamily="34" charset="0"/>
                <a:ea typeface="Calibri" panose="020F0502020204030204" pitchFamily="34" charset="0"/>
                <a:cs typeface="Times New Roman" panose="02020603050405020304" pitchFamily="18" charset="0"/>
              </a:rPr>
              <a:t>Eliam</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the wife of 								Uriah the Hittite?”</a:t>
            </a:r>
          </a:p>
        </p:txBody>
      </p:sp>
    </p:spTree>
    <p:extLst>
      <p:ext uri="{BB962C8B-B14F-4D97-AF65-F5344CB8AC3E}">
        <p14:creationId xmlns:p14="http://schemas.microsoft.com/office/powerpoint/2010/main" val="3966577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2CD2C5A-D412-49EF-8AF0-4634E12166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F0A3CF42-F938-4FAA-B13E-7BABF408E620}"/>
              </a:ext>
            </a:extLst>
          </p:cNvPr>
          <p:cNvSpPr/>
          <p:nvPr/>
        </p:nvSpPr>
        <p:spPr>
          <a:xfrm>
            <a:off x="566278" y="847702"/>
            <a:ext cx="8011443" cy="2923877"/>
          </a:xfrm>
          <a:prstGeom prst="rect">
            <a:avLst/>
          </a:prstGeom>
        </p:spPr>
        <p:txBody>
          <a:bodyPr wrap="square">
            <a:spAutoFit/>
          </a:bodyPr>
          <a:lstStyle/>
          <a:p>
            <a:endParaRPr lang="en-US" sz="800" b="1" dirty="0">
              <a:solidFill>
                <a:srgbClr val="2F424A"/>
              </a:solidFill>
              <a:latin typeface="Arial Narrow" panose="020B0606020202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2 Sam. 23:34 – Ahithophel had a son named </a:t>
            </a:r>
            <a:r>
              <a:rPr lang="en-US" sz="3200" dirty="0" err="1">
                <a:solidFill>
                  <a:srgbClr val="2F424A"/>
                </a:solidFill>
                <a:latin typeface="Arial Narrow" panose="020B0606020202030204" pitchFamily="34" charset="0"/>
                <a:ea typeface="Calibri" panose="020F0502020204030204" pitchFamily="34" charset="0"/>
                <a:cs typeface="Times New Roman" panose="02020603050405020304" pitchFamily="18" charset="0"/>
              </a:rPr>
              <a:t>Eliam</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who was one of David’s mighty men</a:t>
            </a:r>
          </a:p>
          <a:p>
            <a:endParaRPr lang="en-US" sz="800" dirty="0">
              <a:solidFill>
                <a:srgbClr val="2F424A"/>
              </a:solidFill>
              <a:latin typeface="Arial Narrow" panose="020B0606020202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2 Sam. 11:3 – </a:t>
            </a:r>
            <a:r>
              <a:rPr lang="en-US" sz="3200" dirty="0" err="1">
                <a:solidFill>
                  <a:srgbClr val="2F424A"/>
                </a:solidFill>
                <a:latin typeface="Arial Narrow" panose="020B0606020202030204" pitchFamily="34" charset="0"/>
                <a:ea typeface="Calibri" panose="020F0502020204030204" pitchFamily="34" charset="0"/>
                <a:cs typeface="Times New Roman" panose="02020603050405020304" pitchFamily="18" charset="0"/>
              </a:rPr>
              <a:t>Eliam</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was the father of Bathsheba</a:t>
            </a:r>
          </a:p>
          <a:p>
            <a:pPr marL="457200" indent="-457200">
              <a:buFont typeface="Arial" panose="020B0604020202020204" pitchFamily="34" charset="0"/>
              <a:buChar char="•"/>
            </a:pPr>
            <a:endPar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endParaRPr lang="en-US" sz="3200" b="1" dirty="0">
              <a:solidFill>
                <a:srgbClr val="2F424A"/>
              </a:solidFill>
              <a:latin typeface="Arial Narrow" panose="020B0606020202030204" pitchFamily="34" charset="0"/>
              <a:ea typeface="Calibri" panose="020F0502020204030204" pitchFamily="34" charset="0"/>
              <a:cs typeface="Times New Roman" panose="02020603050405020304" pitchFamily="18" charset="0"/>
            </a:endParaRPr>
          </a:p>
          <a:p>
            <a:endParaRPr lang="en-US" sz="800" b="1" dirty="0">
              <a:solidFill>
                <a:srgbClr val="2F424A"/>
              </a:solidFill>
              <a:latin typeface="Arial Narrow" panose="020B0606020202030204" pitchFamily="34" charset="0"/>
              <a:ea typeface="Calibri" panose="020F050202020403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6132FCA5-0028-4B44-A9D0-783EECB15ACE}"/>
              </a:ext>
            </a:extLst>
          </p:cNvPr>
          <p:cNvSpPr/>
          <p:nvPr/>
        </p:nvSpPr>
        <p:spPr>
          <a:xfrm>
            <a:off x="4149613" y="3045125"/>
            <a:ext cx="4261010" cy="3416320"/>
          </a:xfrm>
          <a:prstGeom prst="rect">
            <a:avLst/>
          </a:prstGeom>
        </p:spPr>
        <p:txBody>
          <a:bodyPr wrap="square">
            <a:spAutoFit/>
          </a:bodyPr>
          <a:lstStyle/>
          <a:p>
            <a:pPr algn="ctr"/>
            <a:r>
              <a:rPr lang="en-US" sz="3600" b="1" dirty="0">
                <a:solidFill>
                  <a:srgbClr val="2F424A"/>
                </a:solidFill>
                <a:latin typeface="Arial Narrow" panose="020B0606020202030204" pitchFamily="34" charset="0"/>
                <a:cs typeface="Times New Roman" panose="02020603050405020304" pitchFamily="18" charset="0"/>
              </a:rPr>
              <a:t>Ahithophel was the grandfather of Bathsheba and the great grandfather of the baby who died because of David’s sin</a:t>
            </a:r>
            <a:endParaRPr lang="en-US" sz="3600" b="1" dirty="0"/>
          </a:p>
        </p:txBody>
      </p:sp>
    </p:spTree>
    <p:extLst>
      <p:ext uri="{BB962C8B-B14F-4D97-AF65-F5344CB8AC3E}">
        <p14:creationId xmlns:p14="http://schemas.microsoft.com/office/powerpoint/2010/main" val="2103965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2CD2C5A-D412-49EF-8AF0-4634E12166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6132FCA5-0028-4B44-A9D0-783EECB15ACE}"/>
              </a:ext>
            </a:extLst>
          </p:cNvPr>
          <p:cNvSpPr/>
          <p:nvPr/>
        </p:nvSpPr>
        <p:spPr>
          <a:xfrm>
            <a:off x="3736508" y="325134"/>
            <a:ext cx="4971179" cy="646331"/>
          </a:xfrm>
          <a:prstGeom prst="rect">
            <a:avLst/>
          </a:prstGeom>
        </p:spPr>
        <p:txBody>
          <a:bodyPr wrap="square">
            <a:spAutoFit/>
          </a:bodyPr>
          <a:lstStyle/>
          <a:p>
            <a:pPr algn="ctr"/>
            <a:r>
              <a:rPr lang="en-US" sz="3600" b="1" dirty="0">
                <a:solidFill>
                  <a:srgbClr val="2F424A"/>
                </a:solidFill>
                <a:latin typeface="Arial Narrow" panose="020B0606020202030204" pitchFamily="34" charset="0"/>
                <a:cs typeface="Times New Roman" panose="02020603050405020304" pitchFamily="18" charset="0"/>
              </a:rPr>
              <a:t>Lesson’s From Ahithophel</a:t>
            </a:r>
            <a:endParaRPr lang="en-US" sz="3600" b="1" dirty="0"/>
          </a:p>
        </p:txBody>
      </p:sp>
      <p:sp>
        <p:nvSpPr>
          <p:cNvPr id="5" name="Rectangle 4">
            <a:extLst>
              <a:ext uri="{FF2B5EF4-FFF2-40B4-BE49-F238E27FC236}">
                <a16:creationId xmlns:a16="http://schemas.microsoft.com/office/drawing/2014/main" id="{4F542B7D-2218-4339-8791-59B97ED07B1A}"/>
              </a:ext>
            </a:extLst>
          </p:cNvPr>
          <p:cNvSpPr/>
          <p:nvPr/>
        </p:nvSpPr>
        <p:spPr>
          <a:xfrm>
            <a:off x="2530932" y="1164886"/>
            <a:ext cx="6176755" cy="3477875"/>
          </a:xfrm>
          <a:prstGeom prst="rect">
            <a:avLst/>
          </a:prstGeom>
        </p:spPr>
        <p:txBody>
          <a:bodyPr wrap="none">
            <a:spAutoFit/>
          </a:bodyPr>
          <a:lstStyle/>
          <a:p>
            <a:pPr marL="514350" indent="-514350" algn="r">
              <a:buAutoNum type="arabicPeriod"/>
            </a:pPr>
            <a:r>
              <a:rPr lang="en-US" sz="3000" b="1" dirty="0">
                <a:solidFill>
                  <a:srgbClr val="2F424A"/>
                </a:solidFill>
                <a:latin typeface="Arial Narrow" panose="020B0606020202030204" pitchFamily="34" charset="0"/>
                <a:cs typeface="Times New Roman" panose="02020603050405020304" pitchFamily="18" charset="0"/>
              </a:rPr>
              <a:t>We can be bitter, or we can be better</a:t>
            </a:r>
          </a:p>
          <a:p>
            <a:pPr marL="457200" indent="-457200" algn="r">
              <a:buFontTx/>
              <a:buChar char="-"/>
            </a:pPr>
            <a:r>
              <a:rPr lang="en-US" sz="3000" dirty="0">
                <a:solidFill>
                  <a:srgbClr val="2F424A"/>
                </a:solidFill>
                <a:latin typeface="Arial Narrow" panose="020B0606020202030204" pitchFamily="34" charset="0"/>
                <a:cs typeface="Times New Roman" panose="02020603050405020304" pitchFamily="18" charset="0"/>
              </a:rPr>
              <a:t>2 Sam. 23:34; Eph. 4:31</a:t>
            </a:r>
          </a:p>
          <a:p>
            <a:pPr algn="r"/>
            <a:endParaRPr lang="en-US" sz="2000" dirty="0">
              <a:solidFill>
                <a:srgbClr val="2F424A"/>
              </a:solidFill>
              <a:latin typeface="Arial Narrow" panose="020B0606020202030204" pitchFamily="34" charset="0"/>
              <a:cs typeface="Times New Roman" panose="02020603050405020304" pitchFamily="18" charset="0"/>
            </a:endParaRPr>
          </a:p>
          <a:p>
            <a:pPr algn="r"/>
            <a:r>
              <a:rPr lang="en-US" sz="3000" b="1" dirty="0">
                <a:solidFill>
                  <a:srgbClr val="2F424A"/>
                </a:solidFill>
                <a:latin typeface="Arial Narrow" panose="020B0606020202030204" pitchFamily="34" charset="0"/>
                <a:cs typeface="Times New Roman" panose="02020603050405020304" pitchFamily="18" charset="0"/>
              </a:rPr>
              <a:t>2. Bitterness distorts our judgement</a:t>
            </a:r>
          </a:p>
          <a:p>
            <a:pPr marL="457200" indent="-457200" algn="r">
              <a:buFontTx/>
              <a:buChar char="-"/>
            </a:pPr>
            <a:r>
              <a:rPr lang="en-US" sz="3000" dirty="0">
                <a:solidFill>
                  <a:srgbClr val="2F424A"/>
                </a:solidFill>
                <a:latin typeface="Arial Narrow" panose="020B0606020202030204" pitchFamily="34" charset="0"/>
                <a:cs typeface="Times New Roman" panose="02020603050405020304" pitchFamily="18" charset="0"/>
              </a:rPr>
              <a:t>2 Sam. 15:12; 16:21; 17:1-3</a:t>
            </a:r>
          </a:p>
          <a:p>
            <a:pPr algn="r"/>
            <a:endParaRPr lang="en-US" sz="2000" dirty="0">
              <a:solidFill>
                <a:srgbClr val="2F424A"/>
              </a:solidFill>
              <a:latin typeface="Arial Narrow" panose="020B0606020202030204" pitchFamily="34" charset="0"/>
              <a:cs typeface="Times New Roman" panose="02020603050405020304" pitchFamily="18" charset="0"/>
            </a:endParaRPr>
          </a:p>
          <a:p>
            <a:pPr algn="r"/>
            <a:r>
              <a:rPr lang="en-US" sz="3000" b="1" dirty="0">
                <a:solidFill>
                  <a:srgbClr val="2F424A"/>
                </a:solidFill>
                <a:latin typeface="Arial Narrow" panose="020B0606020202030204" pitchFamily="34" charset="0"/>
                <a:cs typeface="Times New Roman" panose="02020603050405020304" pitchFamily="18" charset="0"/>
              </a:rPr>
              <a:t>3. Bitterness can cause spiritual suicide</a:t>
            </a:r>
          </a:p>
          <a:p>
            <a:pPr algn="r"/>
            <a:r>
              <a:rPr lang="en-US" sz="3000" dirty="0">
                <a:solidFill>
                  <a:srgbClr val="2F424A"/>
                </a:solidFill>
                <a:latin typeface="Arial Narrow" panose="020B0606020202030204" pitchFamily="34" charset="0"/>
                <a:cs typeface="Times New Roman" panose="02020603050405020304" pitchFamily="18" charset="0"/>
              </a:rPr>
              <a:t>- Rom. 6:23; Gal. 6:7; Is. 59:2 </a:t>
            </a:r>
            <a:endParaRPr lang="en-US" sz="3000" dirty="0"/>
          </a:p>
        </p:txBody>
      </p:sp>
    </p:spTree>
    <p:extLst>
      <p:ext uri="{BB962C8B-B14F-4D97-AF65-F5344CB8AC3E}">
        <p14:creationId xmlns:p14="http://schemas.microsoft.com/office/powerpoint/2010/main" val="235705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1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1500"/>
                                        <p:tgtEl>
                                          <p:spTgt spid="5">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Effect transition="in" filter="fade">
                                      <p:cBhvr>
                                        <p:cTn id="18" dur="1500"/>
                                        <p:tgtEl>
                                          <p:spTgt spid="5">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animEffect transition="in" filter="fade">
                                      <p:cBhvr>
                                        <p:cTn id="23" dur="1500"/>
                                        <p:tgtEl>
                                          <p:spTgt spid="5">
                                            <p:txEl>
                                              <p:pRg st="6" end="6"/>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txEl>
                                              <p:pRg st="7" end="7"/>
                                            </p:txEl>
                                          </p:spTgt>
                                        </p:tgtEl>
                                        <p:attrNameLst>
                                          <p:attrName>style.visibility</p:attrName>
                                        </p:attrNameLst>
                                      </p:cBhvr>
                                      <p:to>
                                        <p:strVal val="visible"/>
                                      </p:to>
                                    </p:set>
                                    <p:animEffect transition="in" filter="fade">
                                      <p:cBhvr>
                                        <p:cTn id="26" dur="1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2CD2C5A-D412-49EF-8AF0-4634E12166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6132FCA5-0028-4B44-A9D0-783EECB15ACE}"/>
              </a:ext>
            </a:extLst>
          </p:cNvPr>
          <p:cNvSpPr/>
          <p:nvPr/>
        </p:nvSpPr>
        <p:spPr>
          <a:xfrm>
            <a:off x="1773100" y="1420557"/>
            <a:ext cx="5597799" cy="2246769"/>
          </a:xfrm>
          <a:prstGeom prst="rect">
            <a:avLst/>
          </a:prstGeom>
        </p:spPr>
        <p:txBody>
          <a:bodyPr wrap="square">
            <a:spAutoFit/>
          </a:bodyPr>
          <a:lstStyle/>
          <a:p>
            <a:pPr algn="ctr"/>
            <a:r>
              <a:rPr lang="en-US" sz="4400" b="1" dirty="0">
                <a:solidFill>
                  <a:srgbClr val="2F424A"/>
                </a:solidFill>
                <a:latin typeface="Arial Narrow" panose="020B0606020202030204" pitchFamily="34" charset="0"/>
                <a:cs typeface="Times New Roman" panose="02020603050405020304" pitchFamily="18" charset="0"/>
              </a:rPr>
              <a:t>The Answer to Bitterness is The Cross</a:t>
            </a:r>
          </a:p>
          <a:p>
            <a:pPr algn="ctr"/>
            <a:endParaRPr lang="en-US" sz="800" b="1" dirty="0">
              <a:solidFill>
                <a:srgbClr val="2F424A"/>
              </a:solidFill>
              <a:latin typeface="Arial Narrow" panose="020B0606020202030204" pitchFamily="34" charset="0"/>
              <a:cs typeface="Times New Roman" panose="02020603050405020304" pitchFamily="18" charset="0"/>
            </a:endParaRPr>
          </a:p>
          <a:p>
            <a:pPr algn="ctr"/>
            <a:r>
              <a:rPr lang="en-US" sz="4400" dirty="0">
                <a:solidFill>
                  <a:srgbClr val="2F424A"/>
                </a:solidFill>
                <a:latin typeface="Arial Narrow" panose="020B0606020202030204" pitchFamily="34" charset="0"/>
                <a:cs typeface="Times New Roman" panose="02020603050405020304" pitchFamily="18" charset="0"/>
              </a:rPr>
              <a:t>1 Peter 2:24</a:t>
            </a:r>
            <a:endParaRPr lang="en-US" sz="4400" dirty="0"/>
          </a:p>
        </p:txBody>
      </p:sp>
    </p:spTree>
    <p:extLst>
      <p:ext uri="{BB962C8B-B14F-4D97-AF65-F5344CB8AC3E}">
        <p14:creationId xmlns:p14="http://schemas.microsoft.com/office/powerpoint/2010/main" val="1046489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2CD2C5A-D412-49EF-8AF0-4634E12166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F0A3CF42-F938-4FAA-B13E-7BABF408E620}"/>
              </a:ext>
            </a:extLst>
          </p:cNvPr>
          <p:cNvSpPr/>
          <p:nvPr/>
        </p:nvSpPr>
        <p:spPr>
          <a:xfrm>
            <a:off x="547712" y="429956"/>
            <a:ext cx="8011443" cy="2185214"/>
          </a:xfrm>
          <a:prstGeom prst="rect">
            <a:avLst/>
          </a:prstGeom>
        </p:spPr>
        <p:txBody>
          <a:bodyPr wrap="square">
            <a:spAutoFit/>
          </a:bodyPr>
          <a:lstStyle/>
          <a:p>
            <a:r>
              <a:rPr lang="en-US" sz="3200" b="1"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2 Samuel 16:23</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a:t>
            </a:r>
          </a:p>
          <a:p>
            <a:endParaRPr lang="en-US" sz="800" dirty="0">
              <a:solidFill>
                <a:srgbClr val="2F424A"/>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Now in those days the counsel that Ahithophel gave was as if one consulted the word of God; so was all the counsel of Ahithophel esteemed…</a:t>
            </a:r>
          </a:p>
        </p:txBody>
      </p:sp>
    </p:spTree>
    <p:extLst>
      <p:ext uri="{BB962C8B-B14F-4D97-AF65-F5344CB8AC3E}">
        <p14:creationId xmlns:p14="http://schemas.microsoft.com/office/powerpoint/2010/main" val="340011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2833BC1-EC9F-4444-9FAB-0B61C4485B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65597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2CD2C5A-D412-49EF-8AF0-4634E12166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F0A3CF42-F938-4FAA-B13E-7BABF408E620}"/>
              </a:ext>
            </a:extLst>
          </p:cNvPr>
          <p:cNvSpPr/>
          <p:nvPr/>
        </p:nvSpPr>
        <p:spPr>
          <a:xfrm>
            <a:off x="547712" y="429956"/>
            <a:ext cx="8011443" cy="2677656"/>
          </a:xfrm>
          <a:prstGeom prst="rect">
            <a:avLst/>
          </a:prstGeom>
        </p:spPr>
        <p:txBody>
          <a:bodyPr wrap="square">
            <a:spAutoFit/>
          </a:bodyPr>
          <a:lstStyle/>
          <a:p>
            <a:r>
              <a:rPr lang="en-US" sz="3200" b="1"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2 Samuel 16:12</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a:t>
            </a:r>
          </a:p>
          <a:p>
            <a:endParaRPr lang="en-US" sz="800" dirty="0">
              <a:solidFill>
                <a:srgbClr val="2F424A"/>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And while Absalom was offering the sacrifices, he sent for Ahithophel the </a:t>
            </a:r>
            <a:r>
              <a:rPr lang="en-US" sz="3200" dirty="0" err="1">
                <a:solidFill>
                  <a:srgbClr val="2F424A"/>
                </a:solidFill>
                <a:latin typeface="Arial Narrow" panose="020B0606020202030204" pitchFamily="34" charset="0"/>
                <a:ea typeface="Calibri" panose="020F0502020204030204" pitchFamily="34" charset="0"/>
                <a:cs typeface="Times New Roman" panose="02020603050405020304" pitchFamily="18" charset="0"/>
              </a:rPr>
              <a:t>Gilonite</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David's counselor, from his city </a:t>
            </a:r>
            <a:r>
              <a:rPr lang="en-US" sz="3200" dirty="0" err="1">
                <a:solidFill>
                  <a:srgbClr val="2F424A"/>
                </a:solidFill>
                <a:latin typeface="Arial Narrow" panose="020B0606020202030204" pitchFamily="34" charset="0"/>
                <a:ea typeface="Calibri" panose="020F0502020204030204" pitchFamily="34" charset="0"/>
                <a:cs typeface="Times New Roman" panose="02020603050405020304" pitchFamily="18" charset="0"/>
              </a:rPr>
              <a:t>Giloh</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And the conspiracy grew strong, and the people with Absalom kept increasing.</a:t>
            </a:r>
          </a:p>
        </p:txBody>
      </p:sp>
    </p:spTree>
    <p:extLst>
      <p:ext uri="{BB962C8B-B14F-4D97-AF65-F5344CB8AC3E}">
        <p14:creationId xmlns:p14="http://schemas.microsoft.com/office/powerpoint/2010/main" val="530185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2CD2C5A-D412-49EF-8AF0-4634E12166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F0A3CF42-F938-4FAA-B13E-7BABF408E620}"/>
              </a:ext>
            </a:extLst>
          </p:cNvPr>
          <p:cNvSpPr/>
          <p:nvPr/>
        </p:nvSpPr>
        <p:spPr>
          <a:xfrm>
            <a:off x="547712" y="429956"/>
            <a:ext cx="8011443" cy="5139869"/>
          </a:xfrm>
          <a:prstGeom prst="rect">
            <a:avLst/>
          </a:prstGeom>
        </p:spPr>
        <p:txBody>
          <a:bodyPr wrap="square">
            <a:spAutoFit/>
          </a:bodyPr>
          <a:lstStyle/>
          <a:p>
            <a:r>
              <a:rPr lang="en-US" sz="3200" b="1"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2 Samuel 15:13-14  </a:t>
            </a:r>
          </a:p>
          <a:p>
            <a:endParaRPr lang="en-US" sz="800" b="1" dirty="0">
              <a:solidFill>
                <a:srgbClr val="2F424A"/>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13</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And a messenger came to David, saying, “The hearts of the men of Israel have gone after Absalom.” </a:t>
            </a:r>
            <a:r>
              <a:rPr lang="en-US" sz="3200" baseline="300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14</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Then David said to all his servants who were with him at Jerusalem, “Arise, and let us flee, or else there will be no escape for us from Absalom. 								Go quickly, lest he overtake us 							quickly and bring down ruin on 							us 	and strike the city with the 								edge of the sword.” </a:t>
            </a:r>
          </a:p>
        </p:txBody>
      </p:sp>
    </p:spTree>
    <p:extLst>
      <p:ext uri="{BB962C8B-B14F-4D97-AF65-F5344CB8AC3E}">
        <p14:creationId xmlns:p14="http://schemas.microsoft.com/office/powerpoint/2010/main" val="822854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2CD2C5A-D412-49EF-8AF0-4634E12166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F0A3CF42-F938-4FAA-B13E-7BABF408E620}"/>
              </a:ext>
            </a:extLst>
          </p:cNvPr>
          <p:cNvSpPr/>
          <p:nvPr/>
        </p:nvSpPr>
        <p:spPr>
          <a:xfrm>
            <a:off x="547712" y="429956"/>
            <a:ext cx="8011443" cy="5139869"/>
          </a:xfrm>
          <a:prstGeom prst="rect">
            <a:avLst/>
          </a:prstGeom>
        </p:spPr>
        <p:txBody>
          <a:bodyPr wrap="square">
            <a:spAutoFit/>
          </a:bodyPr>
          <a:lstStyle/>
          <a:p>
            <a:r>
              <a:rPr lang="en-US" sz="3200" b="1"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2 Samuel 15:30-31  </a:t>
            </a:r>
          </a:p>
          <a:p>
            <a:endParaRPr lang="en-US" sz="800" b="1" dirty="0">
              <a:solidFill>
                <a:srgbClr val="2F424A"/>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30</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But David went up the ascent of the Mount of Olives, weeping as he went, barefoot and with his head covered. And all the people who were with him covered their heads, and they went up, weeping as they went. </a:t>
            </a:r>
            <a:r>
              <a:rPr lang="en-US" sz="3200" baseline="300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31</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And it was told David, “Ahithophel is 						among the conspirators with 										Absalom.” And David said, “O 								Lord, please turn the counsel 								of Ahithophel into foolishness.”</a:t>
            </a:r>
          </a:p>
        </p:txBody>
      </p:sp>
    </p:spTree>
    <p:extLst>
      <p:ext uri="{BB962C8B-B14F-4D97-AF65-F5344CB8AC3E}">
        <p14:creationId xmlns:p14="http://schemas.microsoft.com/office/powerpoint/2010/main" val="2942728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2CD2C5A-D412-49EF-8AF0-4634E12166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F0A3CF42-F938-4FAA-B13E-7BABF408E620}"/>
              </a:ext>
            </a:extLst>
          </p:cNvPr>
          <p:cNvSpPr/>
          <p:nvPr/>
        </p:nvSpPr>
        <p:spPr>
          <a:xfrm>
            <a:off x="547712" y="429956"/>
            <a:ext cx="8067143" cy="6124754"/>
          </a:xfrm>
          <a:prstGeom prst="rect">
            <a:avLst/>
          </a:prstGeom>
        </p:spPr>
        <p:txBody>
          <a:bodyPr wrap="square">
            <a:spAutoFit/>
          </a:bodyPr>
          <a:lstStyle/>
          <a:p>
            <a:r>
              <a:rPr lang="en-US" sz="3200" b="1"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2 Samuel 15:32-34  </a:t>
            </a:r>
          </a:p>
          <a:p>
            <a:endParaRPr lang="en-US" sz="800" b="1" dirty="0">
              <a:solidFill>
                <a:srgbClr val="2F424A"/>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32</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While David was coming to the summit, where God was worshiped, behold, </a:t>
            </a:r>
            <a:r>
              <a:rPr lang="en-US" sz="3200" dirty="0" err="1">
                <a:solidFill>
                  <a:srgbClr val="2F424A"/>
                </a:solidFill>
                <a:latin typeface="Arial Narrow" panose="020B0606020202030204" pitchFamily="34" charset="0"/>
                <a:ea typeface="Calibri" panose="020F0502020204030204" pitchFamily="34" charset="0"/>
                <a:cs typeface="Times New Roman" panose="02020603050405020304" pitchFamily="18" charset="0"/>
              </a:rPr>
              <a:t>Hushai</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the </a:t>
            </a:r>
            <a:r>
              <a:rPr lang="en-US" sz="3200" dirty="0" err="1">
                <a:solidFill>
                  <a:srgbClr val="2F424A"/>
                </a:solidFill>
                <a:latin typeface="Arial Narrow" panose="020B0606020202030204" pitchFamily="34" charset="0"/>
                <a:ea typeface="Calibri" panose="020F0502020204030204" pitchFamily="34" charset="0"/>
                <a:cs typeface="Times New Roman" panose="02020603050405020304" pitchFamily="18" charset="0"/>
              </a:rPr>
              <a:t>Archite</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came to meet him with his coat torn and dirt on his head. </a:t>
            </a:r>
            <a:r>
              <a:rPr lang="en-US" sz="3200" baseline="300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33</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David said to him, “If you go on with me, you will be a burden to me. </a:t>
            </a:r>
            <a:r>
              <a:rPr lang="en-US" sz="3200" baseline="300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34</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But if you return to the city and say 					to Absalom, ‘I will be your servant, O 									king; as I have been your 									father's servant in time past, so 							now I will be your servant,’ then 							you will defeat for me the 									counsel of Ahithophel. </a:t>
            </a:r>
          </a:p>
        </p:txBody>
      </p:sp>
    </p:spTree>
    <p:extLst>
      <p:ext uri="{BB962C8B-B14F-4D97-AF65-F5344CB8AC3E}">
        <p14:creationId xmlns:p14="http://schemas.microsoft.com/office/powerpoint/2010/main" val="3105022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2CD2C5A-D412-49EF-8AF0-4634E12166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F0A3CF42-F938-4FAA-B13E-7BABF408E620}"/>
              </a:ext>
            </a:extLst>
          </p:cNvPr>
          <p:cNvSpPr/>
          <p:nvPr/>
        </p:nvSpPr>
        <p:spPr>
          <a:xfrm>
            <a:off x="547712" y="429956"/>
            <a:ext cx="8011443" cy="5632311"/>
          </a:xfrm>
          <a:prstGeom prst="rect">
            <a:avLst/>
          </a:prstGeom>
        </p:spPr>
        <p:txBody>
          <a:bodyPr wrap="square">
            <a:spAutoFit/>
          </a:bodyPr>
          <a:lstStyle/>
          <a:p>
            <a:r>
              <a:rPr lang="en-US" sz="3200" b="1"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2 Samuel 15:35-37  </a:t>
            </a:r>
          </a:p>
          <a:p>
            <a:endParaRPr lang="en-US" sz="800" b="1" dirty="0">
              <a:solidFill>
                <a:srgbClr val="2F424A"/>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35</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Are not Zadok and </a:t>
            </a:r>
            <a:r>
              <a:rPr lang="en-US" sz="3200" dirty="0" err="1">
                <a:solidFill>
                  <a:srgbClr val="2F424A"/>
                </a:solidFill>
                <a:latin typeface="Arial Narrow" panose="020B0606020202030204" pitchFamily="34" charset="0"/>
                <a:ea typeface="Calibri" panose="020F0502020204030204" pitchFamily="34" charset="0"/>
                <a:cs typeface="Times New Roman" panose="02020603050405020304" pitchFamily="18" charset="0"/>
              </a:rPr>
              <a:t>Abiathar</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the priests with you there? So whatever you hear from the king's house, tell it to Zadok and </a:t>
            </a:r>
            <a:r>
              <a:rPr lang="en-US" sz="3200" dirty="0" err="1">
                <a:solidFill>
                  <a:srgbClr val="2F424A"/>
                </a:solidFill>
                <a:latin typeface="Arial Narrow" panose="020B0606020202030204" pitchFamily="34" charset="0"/>
                <a:ea typeface="Calibri" panose="020F0502020204030204" pitchFamily="34" charset="0"/>
                <a:cs typeface="Times New Roman" panose="02020603050405020304" pitchFamily="18" charset="0"/>
              </a:rPr>
              <a:t>Abiathar</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the priests. </a:t>
            </a:r>
            <a:r>
              <a:rPr lang="en-US" sz="3200" baseline="300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36</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Behold, their two sons are with them there, </a:t>
            </a:r>
            <a:r>
              <a:rPr lang="en-US" sz="3200" dirty="0" err="1">
                <a:solidFill>
                  <a:srgbClr val="2F424A"/>
                </a:solidFill>
                <a:latin typeface="Arial Narrow" panose="020B0606020202030204" pitchFamily="34" charset="0"/>
                <a:ea typeface="Calibri" panose="020F0502020204030204" pitchFamily="34" charset="0"/>
                <a:cs typeface="Times New Roman" panose="02020603050405020304" pitchFamily="18" charset="0"/>
              </a:rPr>
              <a:t>Ahimaaz</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Zadok's son, and Jonathan, </a:t>
            </a:r>
            <a:r>
              <a:rPr lang="en-US" sz="3200" dirty="0" err="1">
                <a:solidFill>
                  <a:srgbClr val="2F424A"/>
                </a:solidFill>
                <a:latin typeface="Arial Narrow" panose="020B0606020202030204" pitchFamily="34" charset="0"/>
                <a:ea typeface="Calibri" panose="020F0502020204030204" pitchFamily="34" charset="0"/>
                <a:cs typeface="Times New Roman" panose="02020603050405020304" pitchFamily="18" charset="0"/>
              </a:rPr>
              <a:t>Abiathar's</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son, and by them you 					shall send to me everything you hear.” </a:t>
            </a:r>
            <a:r>
              <a:rPr lang="en-US" sz="3200" baseline="300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37</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So </a:t>
            </a:r>
            <a:r>
              <a:rPr lang="en-US" sz="3200" dirty="0" err="1">
                <a:solidFill>
                  <a:srgbClr val="2F424A"/>
                </a:solidFill>
                <a:latin typeface="Arial Narrow" panose="020B0606020202030204" pitchFamily="34" charset="0"/>
                <a:ea typeface="Calibri" panose="020F0502020204030204" pitchFamily="34" charset="0"/>
                <a:cs typeface="Times New Roman" panose="02020603050405020304" pitchFamily="18" charset="0"/>
              </a:rPr>
              <a:t>Hushai</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David's friend, 									came into the city, just as 									Absalom was entering 										Jerusalem.</a:t>
            </a:r>
          </a:p>
        </p:txBody>
      </p:sp>
    </p:spTree>
    <p:extLst>
      <p:ext uri="{BB962C8B-B14F-4D97-AF65-F5344CB8AC3E}">
        <p14:creationId xmlns:p14="http://schemas.microsoft.com/office/powerpoint/2010/main" val="3611661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2CD2C5A-D412-49EF-8AF0-4634E12166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F0A3CF42-F938-4FAA-B13E-7BABF408E620}"/>
              </a:ext>
            </a:extLst>
          </p:cNvPr>
          <p:cNvSpPr/>
          <p:nvPr/>
        </p:nvSpPr>
        <p:spPr>
          <a:xfrm>
            <a:off x="547712" y="429956"/>
            <a:ext cx="8011443" cy="4154984"/>
          </a:xfrm>
          <a:prstGeom prst="rect">
            <a:avLst/>
          </a:prstGeom>
        </p:spPr>
        <p:txBody>
          <a:bodyPr wrap="square">
            <a:spAutoFit/>
          </a:bodyPr>
          <a:lstStyle/>
          <a:p>
            <a:r>
              <a:rPr lang="en-US" sz="3200" b="1"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2 Samuel 16:20-21  </a:t>
            </a:r>
          </a:p>
          <a:p>
            <a:endParaRPr lang="en-US" sz="800" b="1" dirty="0">
              <a:solidFill>
                <a:srgbClr val="2F424A"/>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20</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Then Absalom said to Ahithophel, “Give your counsel. What shall we do?” </a:t>
            </a:r>
            <a:r>
              <a:rPr lang="en-US" sz="3200" baseline="300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21</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Ahithophel said to Absalom, “Go in to your father's concubines, whom he has left to keep the house, and all Israel will hear that you have made yourself a stench to your father, 					and the hands of all who are with you 								will be strengthened.”</a:t>
            </a:r>
          </a:p>
        </p:txBody>
      </p:sp>
    </p:spTree>
    <p:extLst>
      <p:ext uri="{BB962C8B-B14F-4D97-AF65-F5344CB8AC3E}">
        <p14:creationId xmlns:p14="http://schemas.microsoft.com/office/powerpoint/2010/main" val="1147856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2CD2C5A-D412-49EF-8AF0-4634E12166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F0A3CF42-F938-4FAA-B13E-7BABF408E620}"/>
              </a:ext>
            </a:extLst>
          </p:cNvPr>
          <p:cNvSpPr/>
          <p:nvPr/>
        </p:nvSpPr>
        <p:spPr>
          <a:xfrm>
            <a:off x="547712" y="429956"/>
            <a:ext cx="8011443" cy="4154984"/>
          </a:xfrm>
          <a:prstGeom prst="rect">
            <a:avLst/>
          </a:prstGeom>
        </p:spPr>
        <p:txBody>
          <a:bodyPr wrap="square">
            <a:spAutoFit/>
          </a:bodyPr>
          <a:lstStyle/>
          <a:p>
            <a:r>
              <a:rPr lang="en-US" sz="3200" b="1"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2 Samuel 16:22-23  </a:t>
            </a:r>
          </a:p>
          <a:p>
            <a:endParaRPr lang="en-US" sz="800" b="1" dirty="0">
              <a:solidFill>
                <a:srgbClr val="2F424A"/>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22</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So they pitched a tent for Absalom on the roof. And Absalom went in to his father's concubines in the sight of all Israel. </a:t>
            </a:r>
            <a:r>
              <a:rPr lang="en-US" sz="3200" baseline="300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23</a:t>
            </a:r>
            <a:r>
              <a:rPr lang="en-US" sz="3200" dirty="0">
                <a:solidFill>
                  <a:srgbClr val="2F424A"/>
                </a:solidFill>
                <a:latin typeface="Arial Narrow" panose="020B0606020202030204" pitchFamily="34" charset="0"/>
                <a:ea typeface="Calibri" panose="020F0502020204030204" pitchFamily="34" charset="0"/>
                <a:cs typeface="Times New Roman" panose="02020603050405020304" pitchFamily="18" charset="0"/>
              </a:rPr>
              <a:t> Now in those days the counsel that Ahithophel gave was as if one consulted the word of God; so was all the counsel of 								Ahithophel esteemed, both by David 									and by Absalom.</a:t>
            </a:r>
          </a:p>
        </p:txBody>
      </p:sp>
    </p:spTree>
    <p:extLst>
      <p:ext uri="{BB962C8B-B14F-4D97-AF65-F5344CB8AC3E}">
        <p14:creationId xmlns:p14="http://schemas.microsoft.com/office/powerpoint/2010/main" val="999030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294</TotalTime>
  <Words>918</Words>
  <Application>Microsoft Office PowerPoint</Application>
  <PresentationFormat>On-screen Show (4:3)</PresentationFormat>
  <Paragraphs>67</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 Narrow</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18</cp:revision>
  <dcterms:created xsi:type="dcterms:W3CDTF">2018-05-05T17:40:01Z</dcterms:created>
  <dcterms:modified xsi:type="dcterms:W3CDTF">2018-05-06T21:56:55Z</dcterms:modified>
</cp:coreProperties>
</file>