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58" r:id="rId3"/>
    <p:sldId id="259" r:id="rId4"/>
    <p:sldId id="260" r:id="rId5"/>
    <p:sldId id="261" r:id="rId6"/>
    <p:sldId id="262" r:id="rId7"/>
    <p:sldId id="263" r:id="rId8"/>
    <p:sldId id="264" r:id="rId9"/>
    <p:sldId id="265" r:id="rId10"/>
    <p:sldId id="272" r:id="rId11"/>
    <p:sldId id="266" r:id="rId12"/>
    <p:sldId id="273" r:id="rId13"/>
    <p:sldId id="267" r:id="rId14"/>
    <p:sldId id="274" r:id="rId15"/>
    <p:sldId id="268" r:id="rId16"/>
    <p:sldId id="276" r:id="rId17"/>
    <p:sldId id="269" r:id="rId18"/>
    <p:sldId id="270" r:id="rId19"/>
    <p:sldId id="275" r:id="rId20"/>
    <p:sldId id="271" r:id="rId21"/>
    <p:sldId id="27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D7C0"/>
    <a:srgbClr val="F0A0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2" autoAdjust="0"/>
    <p:restoredTop sz="94660"/>
  </p:normalViewPr>
  <p:slideViewPr>
    <p:cSldViewPr snapToGrid="0">
      <p:cViewPr varScale="1">
        <p:scale>
          <a:sx n="103" d="100"/>
          <a:sy n="103" d="100"/>
        </p:scale>
        <p:origin x="675" y="5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08D740-5937-45B6-BC35-80890E199BC4}" type="datetimeFigureOut">
              <a:rPr lang="en-US" smtClean="0"/>
              <a:t>4/15/2018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706C47-4635-4EAA-85E3-783EA661E046}" type="slidenum">
              <a:rPr lang="en-US" smtClean="0"/>
              <a:t>‹#›</a:t>
            </a:fld>
            <a:endParaRPr lang="en-US" dirty="0"/>
          </a:p>
        </p:txBody>
      </p:sp>
    </p:spTree>
    <p:extLst>
      <p:ext uri="{BB962C8B-B14F-4D97-AF65-F5344CB8AC3E}">
        <p14:creationId xmlns:p14="http://schemas.microsoft.com/office/powerpoint/2010/main" val="286684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08D740-5937-45B6-BC35-80890E199BC4}" type="datetimeFigureOut">
              <a:rPr lang="en-US" smtClean="0"/>
              <a:t>4/15/2018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706C47-4635-4EAA-85E3-783EA661E046}" type="slidenum">
              <a:rPr lang="en-US" smtClean="0"/>
              <a:t>‹#›</a:t>
            </a:fld>
            <a:endParaRPr lang="en-US" dirty="0"/>
          </a:p>
        </p:txBody>
      </p:sp>
    </p:spTree>
    <p:extLst>
      <p:ext uri="{BB962C8B-B14F-4D97-AF65-F5344CB8AC3E}">
        <p14:creationId xmlns:p14="http://schemas.microsoft.com/office/powerpoint/2010/main" val="20030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08D740-5937-45B6-BC35-80890E199BC4}" type="datetimeFigureOut">
              <a:rPr lang="en-US" smtClean="0"/>
              <a:t>4/15/2018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706C47-4635-4EAA-85E3-783EA661E046}" type="slidenum">
              <a:rPr lang="en-US" smtClean="0"/>
              <a:t>‹#›</a:t>
            </a:fld>
            <a:endParaRPr lang="en-US" dirty="0"/>
          </a:p>
        </p:txBody>
      </p:sp>
    </p:spTree>
    <p:extLst>
      <p:ext uri="{BB962C8B-B14F-4D97-AF65-F5344CB8AC3E}">
        <p14:creationId xmlns:p14="http://schemas.microsoft.com/office/powerpoint/2010/main" val="3808331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08D740-5937-45B6-BC35-80890E199BC4}" type="datetimeFigureOut">
              <a:rPr lang="en-US" smtClean="0"/>
              <a:t>4/15/2018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706C47-4635-4EAA-85E3-783EA661E046}" type="slidenum">
              <a:rPr lang="en-US" smtClean="0"/>
              <a:t>‹#›</a:t>
            </a:fld>
            <a:endParaRPr lang="en-US" dirty="0"/>
          </a:p>
        </p:txBody>
      </p:sp>
    </p:spTree>
    <p:extLst>
      <p:ext uri="{BB962C8B-B14F-4D97-AF65-F5344CB8AC3E}">
        <p14:creationId xmlns:p14="http://schemas.microsoft.com/office/powerpoint/2010/main" val="1487886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08D740-5937-45B6-BC35-80890E199BC4}" type="datetimeFigureOut">
              <a:rPr lang="en-US" smtClean="0"/>
              <a:t>4/15/2018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706C47-4635-4EAA-85E3-783EA661E046}" type="slidenum">
              <a:rPr lang="en-US" smtClean="0"/>
              <a:t>‹#›</a:t>
            </a:fld>
            <a:endParaRPr lang="en-US" dirty="0"/>
          </a:p>
        </p:txBody>
      </p:sp>
    </p:spTree>
    <p:extLst>
      <p:ext uri="{BB962C8B-B14F-4D97-AF65-F5344CB8AC3E}">
        <p14:creationId xmlns:p14="http://schemas.microsoft.com/office/powerpoint/2010/main" val="3688381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08D740-5937-45B6-BC35-80890E199BC4}" type="datetimeFigureOut">
              <a:rPr lang="en-US" smtClean="0"/>
              <a:t>4/15/2018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706C47-4635-4EAA-85E3-783EA661E046}" type="slidenum">
              <a:rPr lang="en-US" smtClean="0"/>
              <a:t>‹#›</a:t>
            </a:fld>
            <a:endParaRPr lang="en-US" dirty="0"/>
          </a:p>
        </p:txBody>
      </p:sp>
    </p:spTree>
    <p:extLst>
      <p:ext uri="{BB962C8B-B14F-4D97-AF65-F5344CB8AC3E}">
        <p14:creationId xmlns:p14="http://schemas.microsoft.com/office/powerpoint/2010/main" val="3112829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08D740-5937-45B6-BC35-80890E199BC4}" type="datetimeFigureOut">
              <a:rPr lang="en-US" smtClean="0"/>
              <a:t>4/15/2018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706C47-4635-4EAA-85E3-783EA661E046}" type="slidenum">
              <a:rPr lang="en-US" smtClean="0"/>
              <a:t>‹#›</a:t>
            </a:fld>
            <a:endParaRPr lang="en-US" dirty="0"/>
          </a:p>
        </p:txBody>
      </p:sp>
    </p:spTree>
    <p:extLst>
      <p:ext uri="{BB962C8B-B14F-4D97-AF65-F5344CB8AC3E}">
        <p14:creationId xmlns:p14="http://schemas.microsoft.com/office/powerpoint/2010/main" val="2855332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08D740-5937-45B6-BC35-80890E199BC4}" type="datetimeFigureOut">
              <a:rPr lang="en-US" smtClean="0"/>
              <a:t>4/15/2018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706C47-4635-4EAA-85E3-783EA661E046}" type="slidenum">
              <a:rPr lang="en-US" smtClean="0"/>
              <a:t>‹#›</a:t>
            </a:fld>
            <a:endParaRPr lang="en-US" dirty="0"/>
          </a:p>
        </p:txBody>
      </p:sp>
    </p:spTree>
    <p:extLst>
      <p:ext uri="{BB962C8B-B14F-4D97-AF65-F5344CB8AC3E}">
        <p14:creationId xmlns:p14="http://schemas.microsoft.com/office/powerpoint/2010/main" val="4103969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8D740-5937-45B6-BC35-80890E199BC4}" type="datetimeFigureOut">
              <a:rPr lang="en-US" smtClean="0"/>
              <a:t>4/15/2018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706C47-4635-4EAA-85E3-783EA661E046}" type="slidenum">
              <a:rPr lang="en-US" smtClean="0"/>
              <a:t>‹#›</a:t>
            </a:fld>
            <a:endParaRPr lang="en-US" dirty="0"/>
          </a:p>
        </p:txBody>
      </p:sp>
    </p:spTree>
    <p:extLst>
      <p:ext uri="{BB962C8B-B14F-4D97-AF65-F5344CB8AC3E}">
        <p14:creationId xmlns:p14="http://schemas.microsoft.com/office/powerpoint/2010/main" val="74162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A08D740-5937-45B6-BC35-80890E199BC4}" type="datetimeFigureOut">
              <a:rPr lang="en-US" smtClean="0"/>
              <a:t>4/15/2018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706C47-4635-4EAA-85E3-783EA661E046}" type="slidenum">
              <a:rPr lang="en-US" smtClean="0"/>
              <a:t>‹#›</a:t>
            </a:fld>
            <a:endParaRPr lang="en-US" dirty="0"/>
          </a:p>
        </p:txBody>
      </p:sp>
    </p:spTree>
    <p:extLst>
      <p:ext uri="{BB962C8B-B14F-4D97-AF65-F5344CB8AC3E}">
        <p14:creationId xmlns:p14="http://schemas.microsoft.com/office/powerpoint/2010/main" val="1807992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A08D740-5937-45B6-BC35-80890E199BC4}" type="datetimeFigureOut">
              <a:rPr lang="en-US" smtClean="0"/>
              <a:t>4/15/2018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706C47-4635-4EAA-85E3-783EA661E046}" type="slidenum">
              <a:rPr lang="en-US" smtClean="0"/>
              <a:t>‹#›</a:t>
            </a:fld>
            <a:endParaRPr lang="en-US" dirty="0"/>
          </a:p>
        </p:txBody>
      </p:sp>
    </p:spTree>
    <p:extLst>
      <p:ext uri="{BB962C8B-B14F-4D97-AF65-F5344CB8AC3E}">
        <p14:creationId xmlns:p14="http://schemas.microsoft.com/office/powerpoint/2010/main" val="117209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08D740-5937-45B6-BC35-80890E199BC4}" type="datetimeFigureOut">
              <a:rPr lang="en-US" smtClean="0"/>
              <a:t>4/15/2018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06C47-4635-4EAA-85E3-783EA661E046}" type="slidenum">
              <a:rPr lang="en-US" smtClean="0"/>
              <a:t>‹#›</a:t>
            </a:fld>
            <a:endParaRPr lang="en-US" dirty="0"/>
          </a:p>
        </p:txBody>
      </p:sp>
    </p:spTree>
    <p:extLst>
      <p:ext uri="{BB962C8B-B14F-4D97-AF65-F5344CB8AC3E}">
        <p14:creationId xmlns:p14="http://schemas.microsoft.com/office/powerpoint/2010/main" val="14540575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F3B82FB-D13A-4660-B012-DC93E1FC28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39567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465015" y="2493094"/>
            <a:ext cx="8167078" cy="4124206"/>
          </a:xfrm>
          <a:prstGeom prst="rect">
            <a:avLst/>
          </a:prstGeom>
          <a:noFill/>
        </p:spPr>
        <p:txBody>
          <a:bodyPr wrap="square" rtlCol="0">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SEAL 1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2 -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3 -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4 -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5 -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6 - </a:t>
            </a:r>
            <a:endParaRPr lang="en-US" sz="800" b="1" dirty="0">
              <a:solidFill>
                <a:srgbClr val="F0A022"/>
              </a:solidFill>
              <a:effectLst>
                <a:innerShdw blurRad="114300">
                  <a:prstClr val="black">
                    <a:alpha val="50000"/>
                  </a:prstClr>
                </a:innerShdw>
              </a:effectLst>
              <a:latin typeface="Arial Narrow" panose="020B0606020202030204" pitchFamily="34" charset="0"/>
            </a:endParaRPr>
          </a:p>
        </p:txBody>
      </p:sp>
      <p:sp>
        <p:nvSpPr>
          <p:cNvPr id="2" name="Rectangle 1">
            <a:extLst>
              <a:ext uri="{FF2B5EF4-FFF2-40B4-BE49-F238E27FC236}">
                <a16:creationId xmlns:a16="http://schemas.microsoft.com/office/drawing/2014/main" id="{93A6887D-BF8D-45D9-96EA-A71F0B7FA323}"/>
              </a:ext>
            </a:extLst>
          </p:cNvPr>
          <p:cNvSpPr/>
          <p:nvPr/>
        </p:nvSpPr>
        <p:spPr>
          <a:xfrm>
            <a:off x="2037405" y="2493094"/>
            <a:ext cx="5578771"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The gospel going out to the world</a:t>
            </a:r>
            <a:endParaRPr lang="en-US" sz="3200" dirty="0"/>
          </a:p>
        </p:txBody>
      </p:sp>
      <p:sp>
        <p:nvSpPr>
          <p:cNvPr id="5" name="Rectangle 4">
            <a:extLst>
              <a:ext uri="{FF2B5EF4-FFF2-40B4-BE49-F238E27FC236}">
                <a16:creationId xmlns:a16="http://schemas.microsoft.com/office/drawing/2014/main" id="{E7D58BB5-4CF8-4D2E-93C6-D1521E2C50C9}"/>
              </a:ext>
            </a:extLst>
          </p:cNvPr>
          <p:cNvSpPr/>
          <p:nvPr/>
        </p:nvSpPr>
        <p:spPr>
          <a:xfrm>
            <a:off x="2037405" y="3213059"/>
            <a:ext cx="5846472"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Persecution that follows the gospel</a:t>
            </a:r>
            <a:endParaRPr lang="en-US" sz="3200" dirty="0"/>
          </a:p>
        </p:txBody>
      </p:sp>
      <p:sp>
        <p:nvSpPr>
          <p:cNvPr id="10" name="Rectangle 9">
            <a:extLst>
              <a:ext uri="{FF2B5EF4-FFF2-40B4-BE49-F238E27FC236}">
                <a16:creationId xmlns:a16="http://schemas.microsoft.com/office/drawing/2014/main" id="{562748DD-A90F-4E8D-B339-AEB25F63B694}"/>
              </a:ext>
            </a:extLst>
          </p:cNvPr>
          <p:cNvSpPr/>
          <p:nvPr/>
        </p:nvSpPr>
        <p:spPr>
          <a:xfrm>
            <a:off x="2434834" y="1680632"/>
            <a:ext cx="4227439" cy="646331"/>
          </a:xfrm>
          <a:prstGeom prst="rect">
            <a:avLst/>
          </a:prstGeom>
        </p:spPr>
        <p:txBody>
          <a:bodyPr wrap="none">
            <a:spAutoFit/>
          </a:bodyPr>
          <a:lstStyle/>
          <a:p>
            <a:pPr algn="ctr"/>
            <a:r>
              <a:rPr lang="en-US" sz="3600" b="1" dirty="0">
                <a:solidFill>
                  <a:srgbClr val="57D7C0"/>
                </a:solidFill>
                <a:effectLst>
                  <a:innerShdw blurRad="114300">
                    <a:prstClr val="black">
                      <a:alpha val="50000"/>
                    </a:prstClr>
                  </a:innerShdw>
                </a:effectLst>
                <a:latin typeface="Arial Narrow" panose="020B0606020202030204" pitchFamily="34" charset="0"/>
              </a:rPr>
              <a:t>THE FIRST SIX SEALS</a:t>
            </a:r>
            <a:endParaRPr lang="en-US" sz="3600" dirty="0">
              <a:solidFill>
                <a:srgbClr val="57D7C0"/>
              </a:solidFill>
            </a:endParaRPr>
          </a:p>
        </p:txBody>
      </p:sp>
    </p:spTree>
    <p:extLst>
      <p:ext uri="{BB962C8B-B14F-4D97-AF65-F5344CB8AC3E}">
        <p14:creationId xmlns:p14="http://schemas.microsoft.com/office/powerpoint/2010/main" val="362237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488461" y="2032000"/>
            <a:ext cx="8167078" cy="4154984"/>
          </a:xfrm>
          <a:prstGeom prst="rect">
            <a:avLst/>
          </a:prstGeom>
          <a:noFill/>
        </p:spPr>
        <p:txBody>
          <a:bodyPr wrap="square" rtlCol="0">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Revelation 6:5, 6</a:t>
            </a:r>
          </a:p>
          <a:p>
            <a:endParaRPr lang="en-US" sz="800" b="1" dirty="0">
              <a:solidFill>
                <a:srgbClr val="F0A022"/>
              </a:solidFill>
              <a:effectLst>
                <a:innerShdw blurRad="114300">
                  <a:prstClr val="black">
                    <a:alpha val="50000"/>
                  </a:prstClr>
                </a:innerShdw>
              </a:effectLst>
              <a:latin typeface="Arial Narrow" panose="020B0606020202030204" pitchFamily="34" charset="0"/>
            </a:endParaRPr>
          </a:p>
          <a:p>
            <a:r>
              <a:rPr lang="en-US" sz="3200" baseline="30000" dirty="0">
                <a:solidFill>
                  <a:srgbClr val="F0A022"/>
                </a:solidFill>
                <a:effectLst>
                  <a:innerShdw blurRad="114300">
                    <a:prstClr val="black">
                      <a:alpha val="50000"/>
                    </a:prstClr>
                  </a:innerShdw>
                </a:effectLst>
                <a:latin typeface="Arial Narrow" panose="020B0606020202030204" pitchFamily="34" charset="0"/>
              </a:rPr>
              <a:t>5</a:t>
            </a:r>
            <a:r>
              <a:rPr lang="en-US" sz="3200" dirty="0">
                <a:solidFill>
                  <a:srgbClr val="F0A022"/>
                </a:solidFill>
                <a:effectLst>
                  <a:innerShdw blurRad="114300">
                    <a:prstClr val="black">
                      <a:alpha val="50000"/>
                    </a:prstClr>
                  </a:innerShdw>
                </a:effectLst>
                <a:latin typeface="Arial Narrow" panose="020B0606020202030204" pitchFamily="34" charset="0"/>
              </a:rPr>
              <a:t> When he opened the third seal, I heard the third living creature say, “Come!” And I looked, and behold, a black horse! And its rider had a pair of scales in his hand. </a:t>
            </a:r>
            <a:r>
              <a:rPr lang="en-US" sz="3200" baseline="30000" dirty="0">
                <a:solidFill>
                  <a:srgbClr val="F0A022"/>
                </a:solidFill>
                <a:effectLst>
                  <a:innerShdw blurRad="114300">
                    <a:prstClr val="black">
                      <a:alpha val="50000"/>
                    </a:prstClr>
                  </a:innerShdw>
                </a:effectLst>
                <a:latin typeface="Arial Narrow" panose="020B0606020202030204" pitchFamily="34" charset="0"/>
              </a:rPr>
              <a:t>6</a:t>
            </a:r>
            <a:r>
              <a:rPr lang="en-US" sz="3200" dirty="0">
                <a:solidFill>
                  <a:srgbClr val="F0A022"/>
                </a:solidFill>
                <a:effectLst>
                  <a:innerShdw blurRad="114300">
                    <a:prstClr val="black">
                      <a:alpha val="50000"/>
                    </a:prstClr>
                  </a:innerShdw>
                </a:effectLst>
                <a:latin typeface="Arial Narrow" panose="020B0606020202030204" pitchFamily="34" charset="0"/>
              </a:rPr>
              <a:t> And I heard what seemed to be a voice in the midst of the four living creatures, saying, “A quart of wheat for a denarius, and three quarts of barley for a denarius, and do not harm the oil and wine!”</a:t>
            </a:r>
          </a:p>
        </p:txBody>
      </p:sp>
    </p:spTree>
    <p:extLst>
      <p:ext uri="{BB962C8B-B14F-4D97-AF65-F5344CB8AC3E}">
        <p14:creationId xmlns:p14="http://schemas.microsoft.com/office/powerpoint/2010/main" val="273077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465015" y="2493094"/>
            <a:ext cx="8167078" cy="4124206"/>
          </a:xfrm>
          <a:prstGeom prst="rect">
            <a:avLst/>
          </a:prstGeom>
          <a:noFill/>
        </p:spPr>
        <p:txBody>
          <a:bodyPr wrap="square" rtlCol="0">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SEAL 1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2 -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3 -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4 -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5 -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6 - </a:t>
            </a:r>
            <a:endParaRPr lang="en-US" sz="800" b="1" dirty="0">
              <a:solidFill>
                <a:srgbClr val="F0A022"/>
              </a:solidFill>
              <a:effectLst>
                <a:innerShdw blurRad="114300">
                  <a:prstClr val="black">
                    <a:alpha val="50000"/>
                  </a:prstClr>
                </a:innerShdw>
              </a:effectLst>
              <a:latin typeface="Arial Narrow" panose="020B0606020202030204" pitchFamily="34" charset="0"/>
            </a:endParaRPr>
          </a:p>
        </p:txBody>
      </p:sp>
      <p:sp>
        <p:nvSpPr>
          <p:cNvPr id="2" name="Rectangle 1">
            <a:extLst>
              <a:ext uri="{FF2B5EF4-FFF2-40B4-BE49-F238E27FC236}">
                <a16:creationId xmlns:a16="http://schemas.microsoft.com/office/drawing/2014/main" id="{93A6887D-BF8D-45D9-96EA-A71F0B7FA323}"/>
              </a:ext>
            </a:extLst>
          </p:cNvPr>
          <p:cNvSpPr/>
          <p:nvPr/>
        </p:nvSpPr>
        <p:spPr>
          <a:xfrm>
            <a:off x="2037405" y="2493094"/>
            <a:ext cx="5578771"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The gospel going out to the world</a:t>
            </a:r>
            <a:endParaRPr lang="en-US" sz="3200" dirty="0"/>
          </a:p>
        </p:txBody>
      </p:sp>
      <p:sp>
        <p:nvSpPr>
          <p:cNvPr id="5" name="Rectangle 4">
            <a:extLst>
              <a:ext uri="{FF2B5EF4-FFF2-40B4-BE49-F238E27FC236}">
                <a16:creationId xmlns:a16="http://schemas.microsoft.com/office/drawing/2014/main" id="{E7D58BB5-4CF8-4D2E-93C6-D1521E2C50C9}"/>
              </a:ext>
            </a:extLst>
          </p:cNvPr>
          <p:cNvSpPr/>
          <p:nvPr/>
        </p:nvSpPr>
        <p:spPr>
          <a:xfrm>
            <a:off x="2037405" y="3213059"/>
            <a:ext cx="5846472"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Persecution that follows the gospel</a:t>
            </a:r>
            <a:endParaRPr lang="en-US" sz="3200" dirty="0"/>
          </a:p>
        </p:txBody>
      </p:sp>
      <p:sp>
        <p:nvSpPr>
          <p:cNvPr id="6" name="Rectangle 5">
            <a:extLst>
              <a:ext uri="{FF2B5EF4-FFF2-40B4-BE49-F238E27FC236}">
                <a16:creationId xmlns:a16="http://schemas.microsoft.com/office/drawing/2014/main" id="{8FC97F3B-D1D6-4AEF-BE38-1A8B764AFECE}"/>
              </a:ext>
            </a:extLst>
          </p:cNvPr>
          <p:cNvSpPr/>
          <p:nvPr/>
        </p:nvSpPr>
        <p:spPr>
          <a:xfrm>
            <a:off x="2037405" y="3902826"/>
            <a:ext cx="6428363"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Suffering as a result of the persecution</a:t>
            </a:r>
            <a:endParaRPr lang="en-US" sz="3200" dirty="0"/>
          </a:p>
        </p:txBody>
      </p:sp>
      <p:sp>
        <p:nvSpPr>
          <p:cNvPr id="10" name="Rectangle 9">
            <a:extLst>
              <a:ext uri="{FF2B5EF4-FFF2-40B4-BE49-F238E27FC236}">
                <a16:creationId xmlns:a16="http://schemas.microsoft.com/office/drawing/2014/main" id="{562748DD-A90F-4E8D-B339-AEB25F63B694}"/>
              </a:ext>
            </a:extLst>
          </p:cNvPr>
          <p:cNvSpPr/>
          <p:nvPr/>
        </p:nvSpPr>
        <p:spPr>
          <a:xfrm>
            <a:off x="2434834" y="1680632"/>
            <a:ext cx="4227439" cy="646331"/>
          </a:xfrm>
          <a:prstGeom prst="rect">
            <a:avLst/>
          </a:prstGeom>
        </p:spPr>
        <p:txBody>
          <a:bodyPr wrap="none">
            <a:spAutoFit/>
          </a:bodyPr>
          <a:lstStyle/>
          <a:p>
            <a:pPr algn="ctr"/>
            <a:r>
              <a:rPr lang="en-US" sz="3600" b="1" dirty="0">
                <a:solidFill>
                  <a:srgbClr val="57D7C0"/>
                </a:solidFill>
                <a:effectLst>
                  <a:innerShdw blurRad="114300">
                    <a:prstClr val="black">
                      <a:alpha val="50000"/>
                    </a:prstClr>
                  </a:innerShdw>
                </a:effectLst>
                <a:latin typeface="Arial Narrow" panose="020B0606020202030204" pitchFamily="34" charset="0"/>
              </a:rPr>
              <a:t>THE FIRST SIX SEALS</a:t>
            </a:r>
            <a:endParaRPr lang="en-US" sz="3600" dirty="0">
              <a:solidFill>
                <a:srgbClr val="57D7C0"/>
              </a:solidFill>
            </a:endParaRPr>
          </a:p>
        </p:txBody>
      </p:sp>
    </p:spTree>
    <p:extLst>
      <p:ext uri="{BB962C8B-B14F-4D97-AF65-F5344CB8AC3E}">
        <p14:creationId xmlns:p14="http://schemas.microsoft.com/office/powerpoint/2010/main" val="281809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488461" y="2032000"/>
            <a:ext cx="8167078" cy="4154984"/>
          </a:xfrm>
          <a:prstGeom prst="rect">
            <a:avLst/>
          </a:prstGeom>
          <a:noFill/>
        </p:spPr>
        <p:txBody>
          <a:bodyPr wrap="square" rtlCol="0">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Revelation 6:7, 8</a:t>
            </a:r>
          </a:p>
          <a:p>
            <a:endParaRPr lang="en-US" sz="800" b="1" dirty="0">
              <a:solidFill>
                <a:srgbClr val="F0A022"/>
              </a:solidFill>
              <a:effectLst>
                <a:innerShdw blurRad="114300">
                  <a:prstClr val="black">
                    <a:alpha val="50000"/>
                  </a:prstClr>
                </a:innerShdw>
              </a:effectLst>
              <a:latin typeface="Arial Narrow" panose="020B0606020202030204" pitchFamily="34" charset="0"/>
            </a:endParaRPr>
          </a:p>
          <a:p>
            <a:r>
              <a:rPr lang="en-US" sz="3200" baseline="30000" dirty="0">
                <a:solidFill>
                  <a:srgbClr val="F0A022"/>
                </a:solidFill>
                <a:effectLst>
                  <a:innerShdw blurRad="114300">
                    <a:prstClr val="black">
                      <a:alpha val="50000"/>
                    </a:prstClr>
                  </a:innerShdw>
                </a:effectLst>
                <a:latin typeface="Arial Narrow" panose="020B0606020202030204" pitchFamily="34" charset="0"/>
              </a:rPr>
              <a:t>7</a:t>
            </a:r>
            <a:r>
              <a:rPr lang="en-US" sz="3200" dirty="0">
                <a:solidFill>
                  <a:srgbClr val="F0A022"/>
                </a:solidFill>
                <a:effectLst>
                  <a:innerShdw blurRad="114300">
                    <a:prstClr val="black">
                      <a:alpha val="50000"/>
                    </a:prstClr>
                  </a:innerShdw>
                </a:effectLst>
                <a:latin typeface="Arial Narrow" panose="020B0606020202030204" pitchFamily="34" charset="0"/>
              </a:rPr>
              <a:t> When he opened the fourth seal, I heard the voice of the fourth living creature say, “Come!” </a:t>
            </a:r>
            <a:r>
              <a:rPr lang="en-US" sz="3200" baseline="30000" dirty="0">
                <a:solidFill>
                  <a:srgbClr val="F0A022"/>
                </a:solidFill>
                <a:effectLst>
                  <a:innerShdw blurRad="114300">
                    <a:prstClr val="black">
                      <a:alpha val="50000"/>
                    </a:prstClr>
                  </a:innerShdw>
                </a:effectLst>
                <a:latin typeface="Arial Narrow" panose="020B0606020202030204" pitchFamily="34" charset="0"/>
              </a:rPr>
              <a:t>8</a:t>
            </a:r>
            <a:r>
              <a:rPr lang="en-US" sz="3200" dirty="0">
                <a:solidFill>
                  <a:srgbClr val="F0A022"/>
                </a:solidFill>
                <a:effectLst>
                  <a:innerShdw blurRad="114300">
                    <a:prstClr val="black">
                      <a:alpha val="50000"/>
                    </a:prstClr>
                  </a:innerShdw>
                </a:effectLst>
                <a:latin typeface="Arial Narrow" panose="020B0606020202030204" pitchFamily="34" charset="0"/>
              </a:rPr>
              <a:t> And I looked, and behold, a pale horse! And its rider's name was Death, and Hades followed him. And they were given authority over a fourth of the earth, to kill with sword and with famine and with pestilence and by wild beasts of the earth.</a:t>
            </a:r>
          </a:p>
        </p:txBody>
      </p:sp>
    </p:spTree>
    <p:extLst>
      <p:ext uri="{BB962C8B-B14F-4D97-AF65-F5344CB8AC3E}">
        <p14:creationId xmlns:p14="http://schemas.microsoft.com/office/powerpoint/2010/main" val="119285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465015" y="2493094"/>
            <a:ext cx="8167078" cy="4124206"/>
          </a:xfrm>
          <a:prstGeom prst="rect">
            <a:avLst/>
          </a:prstGeom>
          <a:noFill/>
        </p:spPr>
        <p:txBody>
          <a:bodyPr wrap="square" rtlCol="0">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SEAL 1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2 -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3 -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4 -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5 -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6 - </a:t>
            </a:r>
            <a:endParaRPr lang="en-US" sz="800" b="1" dirty="0">
              <a:solidFill>
                <a:srgbClr val="F0A022"/>
              </a:solidFill>
              <a:effectLst>
                <a:innerShdw blurRad="114300">
                  <a:prstClr val="black">
                    <a:alpha val="50000"/>
                  </a:prstClr>
                </a:innerShdw>
              </a:effectLst>
              <a:latin typeface="Arial Narrow" panose="020B0606020202030204" pitchFamily="34" charset="0"/>
            </a:endParaRPr>
          </a:p>
        </p:txBody>
      </p:sp>
      <p:sp>
        <p:nvSpPr>
          <p:cNvPr id="2" name="Rectangle 1">
            <a:extLst>
              <a:ext uri="{FF2B5EF4-FFF2-40B4-BE49-F238E27FC236}">
                <a16:creationId xmlns:a16="http://schemas.microsoft.com/office/drawing/2014/main" id="{93A6887D-BF8D-45D9-96EA-A71F0B7FA323}"/>
              </a:ext>
            </a:extLst>
          </p:cNvPr>
          <p:cNvSpPr/>
          <p:nvPr/>
        </p:nvSpPr>
        <p:spPr>
          <a:xfrm>
            <a:off x="2037405" y="2493094"/>
            <a:ext cx="5578771"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The gospel going out to the world</a:t>
            </a:r>
            <a:endParaRPr lang="en-US" sz="3200" dirty="0"/>
          </a:p>
        </p:txBody>
      </p:sp>
      <p:sp>
        <p:nvSpPr>
          <p:cNvPr id="5" name="Rectangle 4">
            <a:extLst>
              <a:ext uri="{FF2B5EF4-FFF2-40B4-BE49-F238E27FC236}">
                <a16:creationId xmlns:a16="http://schemas.microsoft.com/office/drawing/2014/main" id="{E7D58BB5-4CF8-4D2E-93C6-D1521E2C50C9}"/>
              </a:ext>
            </a:extLst>
          </p:cNvPr>
          <p:cNvSpPr/>
          <p:nvPr/>
        </p:nvSpPr>
        <p:spPr>
          <a:xfrm>
            <a:off x="2037405" y="3213059"/>
            <a:ext cx="5846472"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Persecution that follows the gospel</a:t>
            </a:r>
            <a:endParaRPr lang="en-US" sz="3200" dirty="0"/>
          </a:p>
        </p:txBody>
      </p:sp>
      <p:sp>
        <p:nvSpPr>
          <p:cNvPr id="6" name="Rectangle 5">
            <a:extLst>
              <a:ext uri="{FF2B5EF4-FFF2-40B4-BE49-F238E27FC236}">
                <a16:creationId xmlns:a16="http://schemas.microsoft.com/office/drawing/2014/main" id="{8FC97F3B-D1D6-4AEF-BE38-1A8B764AFECE}"/>
              </a:ext>
            </a:extLst>
          </p:cNvPr>
          <p:cNvSpPr/>
          <p:nvPr/>
        </p:nvSpPr>
        <p:spPr>
          <a:xfrm>
            <a:off x="2037405" y="3902826"/>
            <a:ext cx="6428363"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Suffering as a result of the persecution</a:t>
            </a:r>
            <a:endParaRPr lang="en-US" sz="3200" dirty="0"/>
          </a:p>
        </p:txBody>
      </p:sp>
      <p:sp>
        <p:nvSpPr>
          <p:cNvPr id="7" name="Rectangle 6">
            <a:extLst>
              <a:ext uri="{FF2B5EF4-FFF2-40B4-BE49-F238E27FC236}">
                <a16:creationId xmlns:a16="http://schemas.microsoft.com/office/drawing/2014/main" id="{445D6C72-8D2A-465F-A726-AB7DAC9F3A3A}"/>
              </a:ext>
            </a:extLst>
          </p:cNvPr>
          <p:cNvSpPr/>
          <p:nvPr/>
        </p:nvSpPr>
        <p:spPr>
          <a:xfrm>
            <a:off x="2037405" y="4592593"/>
            <a:ext cx="6635150"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Christians killed because of persecution</a:t>
            </a:r>
            <a:endParaRPr lang="en-US" sz="3200" dirty="0"/>
          </a:p>
        </p:txBody>
      </p:sp>
      <p:sp>
        <p:nvSpPr>
          <p:cNvPr id="10" name="Rectangle 9">
            <a:extLst>
              <a:ext uri="{FF2B5EF4-FFF2-40B4-BE49-F238E27FC236}">
                <a16:creationId xmlns:a16="http://schemas.microsoft.com/office/drawing/2014/main" id="{562748DD-A90F-4E8D-B339-AEB25F63B694}"/>
              </a:ext>
            </a:extLst>
          </p:cNvPr>
          <p:cNvSpPr/>
          <p:nvPr/>
        </p:nvSpPr>
        <p:spPr>
          <a:xfrm>
            <a:off x="2434834" y="1680632"/>
            <a:ext cx="4227439" cy="646331"/>
          </a:xfrm>
          <a:prstGeom prst="rect">
            <a:avLst/>
          </a:prstGeom>
        </p:spPr>
        <p:txBody>
          <a:bodyPr wrap="none">
            <a:spAutoFit/>
          </a:bodyPr>
          <a:lstStyle/>
          <a:p>
            <a:pPr algn="ctr"/>
            <a:r>
              <a:rPr lang="en-US" sz="3600" b="1" dirty="0">
                <a:solidFill>
                  <a:srgbClr val="57D7C0"/>
                </a:solidFill>
                <a:effectLst>
                  <a:innerShdw blurRad="114300">
                    <a:prstClr val="black">
                      <a:alpha val="50000"/>
                    </a:prstClr>
                  </a:innerShdw>
                </a:effectLst>
                <a:latin typeface="Arial Narrow" panose="020B0606020202030204" pitchFamily="34" charset="0"/>
              </a:rPr>
              <a:t>THE FIRST SIX SEALS</a:t>
            </a:r>
            <a:endParaRPr lang="en-US" sz="3600" dirty="0">
              <a:solidFill>
                <a:srgbClr val="57D7C0"/>
              </a:solidFill>
            </a:endParaRPr>
          </a:p>
        </p:txBody>
      </p:sp>
    </p:spTree>
    <p:extLst>
      <p:ext uri="{BB962C8B-B14F-4D97-AF65-F5344CB8AC3E}">
        <p14:creationId xmlns:p14="http://schemas.microsoft.com/office/powerpoint/2010/main" val="278498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488461" y="1031631"/>
            <a:ext cx="8167078" cy="5632311"/>
          </a:xfrm>
          <a:prstGeom prst="rect">
            <a:avLst/>
          </a:prstGeom>
          <a:noFill/>
        </p:spPr>
        <p:txBody>
          <a:bodyPr wrap="square" rtlCol="0">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Revelation 6:9-11</a:t>
            </a:r>
          </a:p>
          <a:p>
            <a:endParaRPr lang="en-US" sz="800" b="1" dirty="0">
              <a:solidFill>
                <a:srgbClr val="F0A022"/>
              </a:solidFill>
              <a:effectLst>
                <a:innerShdw blurRad="114300">
                  <a:prstClr val="black">
                    <a:alpha val="50000"/>
                  </a:prstClr>
                </a:innerShdw>
              </a:effectLst>
              <a:latin typeface="Arial Narrow" panose="020B0606020202030204" pitchFamily="34" charset="0"/>
            </a:endParaRPr>
          </a:p>
          <a:p>
            <a:r>
              <a:rPr lang="en-US" sz="3200" baseline="30000" dirty="0">
                <a:solidFill>
                  <a:srgbClr val="F0A022"/>
                </a:solidFill>
                <a:effectLst>
                  <a:innerShdw blurRad="114300">
                    <a:prstClr val="black">
                      <a:alpha val="50000"/>
                    </a:prstClr>
                  </a:innerShdw>
                </a:effectLst>
                <a:latin typeface="Arial Narrow" panose="020B0606020202030204" pitchFamily="34" charset="0"/>
              </a:rPr>
              <a:t>9</a:t>
            </a:r>
            <a:r>
              <a:rPr lang="en-US" sz="3200" dirty="0">
                <a:solidFill>
                  <a:srgbClr val="F0A022"/>
                </a:solidFill>
                <a:effectLst>
                  <a:innerShdw blurRad="114300">
                    <a:prstClr val="black">
                      <a:alpha val="50000"/>
                    </a:prstClr>
                  </a:innerShdw>
                </a:effectLst>
                <a:latin typeface="Arial Narrow" panose="020B0606020202030204" pitchFamily="34" charset="0"/>
              </a:rPr>
              <a:t> When he opened the fifth seal, I saw under the altar the souls of those who had been slain for the word of God and for the witness they had borne. </a:t>
            </a:r>
            <a:r>
              <a:rPr lang="en-US" sz="3200" baseline="30000" dirty="0">
                <a:solidFill>
                  <a:srgbClr val="F0A022"/>
                </a:solidFill>
                <a:effectLst>
                  <a:innerShdw blurRad="114300">
                    <a:prstClr val="black">
                      <a:alpha val="50000"/>
                    </a:prstClr>
                  </a:innerShdw>
                </a:effectLst>
                <a:latin typeface="Arial Narrow" panose="020B0606020202030204" pitchFamily="34" charset="0"/>
              </a:rPr>
              <a:t>10</a:t>
            </a:r>
            <a:r>
              <a:rPr lang="en-US" sz="3200" dirty="0">
                <a:solidFill>
                  <a:srgbClr val="F0A022"/>
                </a:solidFill>
                <a:effectLst>
                  <a:innerShdw blurRad="114300">
                    <a:prstClr val="black">
                      <a:alpha val="50000"/>
                    </a:prstClr>
                  </a:innerShdw>
                </a:effectLst>
                <a:latin typeface="Arial Narrow" panose="020B0606020202030204" pitchFamily="34" charset="0"/>
              </a:rPr>
              <a:t> They cried out with a loud voice, “O Sovereign Lord, holy and true, how long before you will judge and avenge our blood on those who dwell on the earth?” </a:t>
            </a:r>
            <a:r>
              <a:rPr lang="en-US" sz="3200" baseline="30000" dirty="0">
                <a:solidFill>
                  <a:srgbClr val="F0A022"/>
                </a:solidFill>
                <a:effectLst>
                  <a:innerShdw blurRad="114300">
                    <a:prstClr val="black">
                      <a:alpha val="50000"/>
                    </a:prstClr>
                  </a:innerShdw>
                </a:effectLst>
                <a:latin typeface="Arial Narrow" panose="020B0606020202030204" pitchFamily="34" charset="0"/>
              </a:rPr>
              <a:t>11</a:t>
            </a:r>
            <a:r>
              <a:rPr lang="en-US" sz="3200" dirty="0">
                <a:solidFill>
                  <a:srgbClr val="F0A022"/>
                </a:solidFill>
                <a:effectLst>
                  <a:innerShdw blurRad="114300">
                    <a:prstClr val="black">
                      <a:alpha val="50000"/>
                    </a:prstClr>
                  </a:innerShdw>
                </a:effectLst>
                <a:latin typeface="Arial Narrow" panose="020B0606020202030204" pitchFamily="34" charset="0"/>
              </a:rPr>
              <a:t> Then they were each given a white robe and told to rest a little longer, until the number of their fellow servants and their brothers should be complete, who were to be killed as they themselves had been.</a:t>
            </a:r>
          </a:p>
        </p:txBody>
      </p:sp>
    </p:spTree>
    <p:extLst>
      <p:ext uri="{BB962C8B-B14F-4D97-AF65-F5344CB8AC3E}">
        <p14:creationId xmlns:p14="http://schemas.microsoft.com/office/powerpoint/2010/main" val="185795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465015" y="2493094"/>
            <a:ext cx="8167078" cy="4124206"/>
          </a:xfrm>
          <a:prstGeom prst="rect">
            <a:avLst/>
          </a:prstGeom>
          <a:noFill/>
        </p:spPr>
        <p:txBody>
          <a:bodyPr wrap="square" rtlCol="0">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SEAL 1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2 -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3 -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4 -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5 -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6 - </a:t>
            </a:r>
            <a:endParaRPr lang="en-US" sz="800" b="1" dirty="0">
              <a:solidFill>
                <a:srgbClr val="F0A022"/>
              </a:solidFill>
              <a:effectLst>
                <a:innerShdw blurRad="114300">
                  <a:prstClr val="black">
                    <a:alpha val="50000"/>
                  </a:prstClr>
                </a:innerShdw>
              </a:effectLst>
              <a:latin typeface="Arial Narrow" panose="020B0606020202030204" pitchFamily="34" charset="0"/>
            </a:endParaRPr>
          </a:p>
        </p:txBody>
      </p:sp>
      <p:sp>
        <p:nvSpPr>
          <p:cNvPr id="2" name="Rectangle 1">
            <a:extLst>
              <a:ext uri="{FF2B5EF4-FFF2-40B4-BE49-F238E27FC236}">
                <a16:creationId xmlns:a16="http://schemas.microsoft.com/office/drawing/2014/main" id="{93A6887D-BF8D-45D9-96EA-A71F0B7FA323}"/>
              </a:ext>
            </a:extLst>
          </p:cNvPr>
          <p:cNvSpPr/>
          <p:nvPr/>
        </p:nvSpPr>
        <p:spPr>
          <a:xfrm>
            <a:off x="2037405" y="2493094"/>
            <a:ext cx="5578771"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The gospel going out to the world</a:t>
            </a:r>
            <a:endParaRPr lang="en-US" sz="3200" dirty="0"/>
          </a:p>
        </p:txBody>
      </p:sp>
      <p:sp>
        <p:nvSpPr>
          <p:cNvPr id="5" name="Rectangle 4">
            <a:extLst>
              <a:ext uri="{FF2B5EF4-FFF2-40B4-BE49-F238E27FC236}">
                <a16:creationId xmlns:a16="http://schemas.microsoft.com/office/drawing/2014/main" id="{E7D58BB5-4CF8-4D2E-93C6-D1521E2C50C9}"/>
              </a:ext>
            </a:extLst>
          </p:cNvPr>
          <p:cNvSpPr/>
          <p:nvPr/>
        </p:nvSpPr>
        <p:spPr>
          <a:xfrm>
            <a:off x="2037405" y="3213059"/>
            <a:ext cx="5846472"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Persecution that follows the gospel</a:t>
            </a:r>
            <a:endParaRPr lang="en-US" sz="3200" dirty="0"/>
          </a:p>
        </p:txBody>
      </p:sp>
      <p:sp>
        <p:nvSpPr>
          <p:cNvPr id="6" name="Rectangle 5">
            <a:extLst>
              <a:ext uri="{FF2B5EF4-FFF2-40B4-BE49-F238E27FC236}">
                <a16:creationId xmlns:a16="http://schemas.microsoft.com/office/drawing/2014/main" id="{8FC97F3B-D1D6-4AEF-BE38-1A8B764AFECE}"/>
              </a:ext>
            </a:extLst>
          </p:cNvPr>
          <p:cNvSpPr/>
          <p:nvPr/>
        </p:nvSpPr>
        <p:spPr>
          <a:xfrm>
            <a:off x="2037405" y="3902826"/>
            <a:ext cx="6428363"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Suffering as a result of the persecution</a:t>
            </a:r>
            <a:endParaRPr lang="en-US" sz="3200" dirty="0"/>
          </a:p>
        </p:txBody>
      </p:sp>
      <p:sp>
        <p:nvSpPr>
          <p:cNvPr id="7" name="Rectangle 6">
            <a:extLst>
              <a:ext uri="{FF2B5EF4-FFF2-40B4-BE49-F238E27FC236}">
                <a16:creationId xmlns:a16="http://schemas.microsoft.com/office/drawing/2014/main" id="{445D6C72-8D2A-465F-A726-AB7DAC9F3A3A}"/>
              </a:ext>
            </a:extLst>
          </p:cNvPr>
          <p:cNvSpPr/>
          <p:nvPr/>
        </p:nvSpPr>
        <p:spPr>
          <a:xfrm>
            <a:off x="2037405" y="4592593"/>
            <a:ext cx="6635150"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Christians killed because of persecution</a:t>
            </a:r>
            <a:endParaRPr lang="en-US" sz="3200" dirty="0"/>
          </a:p>
        </p:txBody>
      </p:sp>
      <p:sp>
        <p:nvSpPr>
          <p:cNvPr id="8" name="Rectangle 7">
            <a:extLst>
              <a:ext uri="{FF2B5EF4-FFF2-40B4-BE49-F238E27FC236}">
                <a16:creationId xmlns:a16="http://schemas.microsoft.com/office/drawing/2014/main" id="{20D586F4-5EF0-4EE2-B76D-B87EAC8CF647}"/>
              </a:ext>
            </a:extLst>
          </p:cNvPr>
          <p:cNvSpPr/>
          <p:nvPr/>
        </p:nvSpPr>
        <p:spPr>
          <a:xfrm>
            <a:off x="2037405" y="5312558"/>
            <a:ext cx="4519186"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Souls crying out for justice</a:t>
            </a:r>
            <a:endParaRPr lang="en-US" sz="3200" dirty="0"/>
          </a:p>
        </p:txBody>
      </p:sp>
      <p:sp>
        <p:nvSpPr>
          <p:cNvPr id="10" name="Rectangle 9">
            <a:extLst>
              <a:ext uri="{FF2B5EF4-FFF2-40B4-BE49-F238E27FC236}">
                <a16:creationId xmlns:a16="http://schemas.microsoft.com/office/drawing/2014/main" id="{562748DD-A90F-4E8D-B339-AEB25F63B694}"/>
              </a:ext>
            </a:extLst>
          </p:cNvPr>
          <p:cNvSpPr/>
          <p:nvPr/>
        </p:nvSpPr>
        <p:spPr>
          <a:xfrm>
            <a:off x="2434834" y="1680632"/>
            <a:ext cx="4227439" cy="646331"/>
          </a:xfrm>
          <a:prstGeom prst="rect">
            <a:avLst/>
          </a:prstGeom>
        </p:spPr>
        <p:txBody>
          <a:bodyPr wrap="none">
            <a:spAutoFit/>
          </a:bodyPr>
          <a:lstStyle/>
          <a:p>
            <a:pPr algn="ctr"/>
            <a:r>
              <a:rPr lang="en-US" sz="3600" b="1" dirty="0">
                <a:solidFill>
                  <a:srgbClr val="57D7C0"/>
                </a:solidFill>
                <a:effectLst>
                  <a:innerShdw blurRad="114300">
                    <a:prstClr val="black">
                      <a:alpha val="50000"/>
                    </a:prstClr>
                  </a:innerShdw>
                </a:effectLst>
                <a:latin typeface="Arial Narrow" panose="020B0606020202030204" pitchFamily="34" charset="0"/>
              </a:rPr>
              <a:t>THE FIRST SIX SEALS</a:t>
            </a:r>
            <a:endParaRPr lang="en-US" sz="3600" dirty="0">
              <a:solidFill>
                <a:srgbClr val="57D7C0"/>
              </a:solidFill>
            </a:endParaRPr>
          </a:p>
        </p:txBody>
      </p:sp>
    </p:spTree>
    <p:extLst>
      <p:ext uri="{BB962C8B-B14F-4D97-AF65-F5344CB8AC3E}">
        <p14:creationId xmlns:p14="http://schemas.microsoft.com/office/powerpoint/2010/main" val="293371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488461" y="1516185"/>
            <a:ext cx="8167078" cy="4154984"/>
          </a:xfrm>
          <a:prstGeom prst="rect">
            <a:avLst/>
          </a:prstGeom>
          <a:noFill/>
        </p:spPr>
        <p:txBody>
          <a:bodyPr wrap="square" rtlCol="0">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Revelation 6:12-14</a:t>
            </a:r>
          </a:p>
          <a:p>
            <a:endParaRPr lang="en-US" sz="800" b="1" dirty="0">
              <a:solidFill>
                <a:srgbClr val="F0A022"/>
              </a:solidFill>
              <a:effectLst>
                <a:innerShdw blurRad="114300">
                  <a:prstClr val="black">
                    <a:alpha val="50000"/>
                  </a:prstClr>
                </a:innerShdw>
              </a:effectLst>
              <a:latin typeface="Arial Narrow" panose="020B0606020202030204" pitchFamily="34" charset="0"/>
            </a:endParaRPr>
          </a:p>
          <a:p>
            <a:r>
              <a:rPr lang="en-US" sz="3200" baseline="30000" dirty="0">
                <a:solidFill>
                  <a:srgbClr val="F0A022"/>
                </a:solidFill>
                <a:effectLst>
                  <a:innerShdw blurRad="114300">
                    <a:prstClr val="black">
                      <a:alpha val="50000"/>
                    </a:prstClr>
                  </a:innerShdw>
                </a:effectLst>
                <a:latin typeface="Arial Narrow" panose="020B0606020202030204" pitchFamily="34" charset="0"/>
              </a:rPr>
              <a:t>12 </a:t>
            </a:r>
            <a:r>
              <a:rPr lang="en-US" sz="3200" dirty="0">
                <a:solidFill>
                  <a:srgbClr val="F0A022"/>
                </a:solidFill>
                <a:effectLst>
                  <a:innerShdw blurRad="114300">
                    <a:prstClr val="black">
                      <a:alpha val="50000"/>
                    </a:prstClr>
                  </a:innerShdw>
                </a:effectLst>
                <a:latin typeface="Arial Narrow" panose="020B0606020202030204" pitchFamily="34" charset="0"/>
              </a:rPr>
              <a:t>…I looked, and behold, there was a great earthquake, and the sun became black as sackcloth, the full moon became like blood, </a:t>
            </a:r>
            <a:r>
              <a:rPr lang="en-US" sz="3200" baseline="30000" dirty="0">
                <a:solidFill>
                  <a:srgbClr val="F0A022"/>
                </a:solidFill>
                <a:effectLst>
                  <a:innerShdw blurRad="114300">
                    <a:prstClr val="black">
                      <a:alpha val="50000"/>
                    </a:prstClr>
                  </a:innerShdw>
                </a:effectLst>
                <a:latin typeface="Arial Narrow" panose="020B0606020202030204" pitchFamily="34" charset="0"/>
              </a:rPr>
              <a:t>13</a:t>
            </a:r>
            <a:r>
              <a:rPr lang="en-US" sz="3200" dirty="0">
                <a:solidFill>
                  <a:srgbClr val="F0A022"/>
                </a:solidFill>
                <a:effectLst>
                  <a:innerShdw blurRad="114300">
                    <a:prstClr val="black">
                      <a:alpha val="50000"/>
                    </a:prstClr>
                  </a:innerShdw>
                </a:effectLst>
                <a:latin typeface="Arial Narrow" panose="020B0606020202030204" pitchFamily="34" charset="0"/>
              </a:rPr>
              <a:t> and the stars of the sky fell to the earth as the fig tree sheds its winter fruit when shaken by a gale. </a:t>
            </a:r>
            <a:r>
              <a:rPr lang="en-US" sz="3200" baseline="30000" dirty="0">
                <a:solidFill>
                  <a:srgbClr val="F0A022"/>
                </a:solidFill>
                <a:effectLst>
                  <a:innerShdw blurRad="114300">
                    <a:prstClr val="black">
                      <a:alpha val="50000"/>
                    </a:prstClr>
                  </a:innerShdw>
                </a:effectLst>
                <a:latin typeface="Arial Narrow" panose="020B0606020202030204" pitchFamily="34" charset="0"/>
              </a:rPr>
              <a:t>14</a:t>
            </a:r>
            <a:r>
              <a:rPr lang="en-US" sz="3200" dirty="0">
                <a:solidFill>
                  <a:srgbClr val="F0A022"/>
                </a:solidFill>
                <a:effectLst>
                  <a:innerShdw blurRad="114300">
                    <a:prstClr val="black">
                      <a:alpha val="50000"/>
                    </a:prstClr>
                  </a:innerShdw>
                </a:effectLst>
                <a:latin typeface="Arial Narrow" panose="020B0606020202030204" pitchFamily="34" charset="0"/>
              </a:rPr>
              <a:t> The sky vanished like a scroll that is being rolled up, and every mountain and island was removed from its place. </a:t>
            </a:r>
          </a:p>
        </p:txBody>
      </p:sp>
    </p:spTree>
    <p:extLst>
      <p:ext uri="{BB962C8B-B14F-4D97-AF65-F5344CB8AC3E}">
        <p14:creationId xmlns:p14="http://schemas.microsoft.com/office/powerpoint/2010/main" val="283848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488461" y="1516185"/>
            <a:ext cx="8167078" cy="4647426"/>
          </a:xfrm>
          <a:prstGeom prst="rect">
            <a:avLst/>
          </a:prstGeom>
          <a:noFill/>
        </p:spPr>
        <p:txBody>
          <a:bodyPr wrap="square" rtlCol="0">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Revelation 6:15-17</a:t>
            </a:r>
          </a:p>
          <a:p>
            <a:endParaRPr lang="en-US" sz="800" b="1" dirty="0">
              <a:solidFill>
                <a:srgbClr val="F0A022"/>
              </a:solidFill>
              <a:effectLst>
                <a:innerShdw blurRad="114300">
                  <a:prstClr val="black">
                    <a:alpha val="50000"/>
                  </a:prstClr>
                </a:innerShdw>
              </a:effectLst>
              <a:latin typeface="Arial Narrow" panose="020B0606020202030204" pitchFamily="34" charset="0"/>
            </a:endParaRPr>
          </a:p>
          <a:p>
            <a:r>
              <a:rPr lang="en-US" sz="3200" baseline="30000" dirty="0">
                <a:solidFill>
                  <a:srgbClr val="F0A022"/>
                </a:solidFill>
                <a:effectLst>
                  <a:innerShdw blurRad="114300">
                    <a:prstClr val="black">
                      <a:alpha val="50000"/>
                    </a:prstClr>
                  </a:innerShdw>
                </a:effectLst>
                <a:latin typeface="Arial Narrow" panose="020B0606020202030204" pitchFamily="34" charset="0"/>
              </a:rPr>
              <a:t>15</a:t>
            </a:r>
            <a:r>
              <a:rPr lang="en-US" sz="3200" dirty="0">
                <a:solidFill>
                  <a:srgbClr val="F0A022"/>
                </a:solidFill>
                <a:effectLst>
                  <a:innerShdw blurRad="114300">
                    <a:prstClr val="black">
                      <a:alpha val="50000"/>
                    </a:prstClr>
                  </a:innerShdw>
                </a:effectLst>
                <a:latin typeface="Arial Narrow" panose="020B0606020202030204" pitchFamily="34" charset="0"/>
              </a:rPr>
              <a:t> Then the kings of the earth and the great ones and the generals and the rich and the powerful, and everyone, slave and free, hid themselves in the caves and among the rocks of the mountains, </a:t>
            </a:r>
            <a:r>
              <a:rPr lang="en-US" sz="3200" baseline="30000" dirty="0">
                <a:solidFill>
                  <a:srgbClr val="F0A022"/>
                </a:solidFill>
                <a:effectLst>
                  <a:innerShdw blurRad="114300">
                    <a:prstClr val="black">
                      <a:alpha val="50000"/>
                    </a:prstClr>
                  </a:innerShdw>
                </a:effectLst>
                <a:latin typeface="Arial Narrow" panose="020B0606020202030204" pitchFamily="34" charset="0"/>
              </a:rPr>
              <a:t>16</a:t>
            </a:r>
            <a:r>
              <a:rPr lang="en-US" sz="3200" dirty="0">
                <a:solidFill>
                  <a:srgbClr val="F0A022"/>
                </a:solidFill>
                <a:effectLst>
                  <a:innerShdw blurRad="114300">
                    <a:prstClr val="black">
                      <a:alpha val="50000"/>
                    </a:prstClr>
                  </a:innerShdw>
                </a:effectLst>
                <a:latin typeface="Arial Narrow" panose="020B0606020202030204" pitchFamily="34" charset="0"/>
              </a:rPr>
              <a:t> calling to the mountains and rocks, “Fall on us and hide us from the face of him who is seated on the throne, and from the wrath of the Lamb,</a:t>
            </a:r>
            <a:r>
              <a:rPr lang="en-US" sz="3200" baseline="30000" dirty="0">
                <a:solidFill>
                  <a:srgbClr val="F0A022"/>
                </a:solidFill>
                <a:effectLst>
                  <a:innerShdw blurRad="114300">
                    <a:prstClr val="black">
                      <a:alpha val="50000"/>
                    </a:prstClr>
                  </a:innerShdw>
                </a:effectLst>
                <a:latin typeface="Arial Narrow" panose="020B0606020202030204" pitchFamily="34" charset="0"/>
              </a:rPr>
              <a:t>17</a:t>
            </a:r>
            <a:r>
              <a:rPr lang="en-US" sz="3200" dirty="0">
                <a:solidFill>
                  <a:srgbClr val="F0A022"/>
                </a:solidFill>
                <a:effectLst>
                  <a:innerShdw blurRad="114300">
                    <a:prstClr val="black">
                      <a:alpha val="50000"/>
                    </a:prstClr>
                  </a:innerShdw>
                </a:effectLst>
                <a:latin typeface="Arial Narrow" panose="020B0606020202030204" pitchFamily="34" charset="0"/>
              </a:rPr>
              <a:t> for the great day of their wrath has come, and who can stand?”</a:t>
            </a:r>
          </a:p>
        </p:txBody>
      </p:sp>
    </p:spTree>
    <p:extLst>
      <p:ext uri="{BB962C8B-B14F-4D97-AF65-F5344CB8AC3E}">
        <p14:creationId xmlns:p14="http://schemas.microsoft.com/office/powerpoint/2010/main" val="1685537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465015" y="2493094"/>
            <a:ext cx="8167078" cy="4124206"/>
          </a:xfrm>
          <a:prstGeom prst="rect">
            <a:avLst/>
          </a:prstGeom>
          <a:noFill/>
        </p:spPr>
        <p:txBody>
          <a:bodyPr wrap="square" rtlCol="0">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SEAL 1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2 -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3 -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4 -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5 -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6 - </a:t>
            </a:r>
            <a:endParaRPr lang="en-US" sz="800" b="1" dirty="0">
              <a:solidFill>
                <a:srgbClr val="F0A022"/>
              </a:solidFill>
              <a:effectLst>
                <a:innerShdw blurRad="114300">
                  <a:prstClr val="black">
                    <a:alpha val="50000"/>
                  </a:prstClr>
                </a:innerShdw>
              </a:effectLst>
              <a:latin typeface="Arial Narrow" panose="020B0606020202030204" pitchFamily="34" charset="0"/>
            </a:endParaRPr>
          </a:p>
        </p:txBody>
      </p:sp>
      <p:sp>
        <p:nvSpPr>
          <p:cNvPr id="2" name="Rectangle 1">
            <a:extLst>
              <a:ext uri="{FF2B5EF4-FFF2-40B4-BE49-F238E27FC236}">
                <a16:creationId xmlns:a16="http://schemas.microsoft.com/office/drawing/2014/main" id="{93A6887D-BF8D-45D9-96EA-A71F0B7FA323}"/>
              </a:ext>
            </a:extLst>
          </p:cNvPr>
          <p:cNvSpPr/>
          <p:nvPr/>
        </p:nvSpPr>
        <p:spPr>
          <a:xfrm>
            <a:off x="2037405" y="2493094"/>
            <a:ext cx="5578771"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The gospel going out to the world</a:t>
            </a:r>
            <a:endParaRPr lang="en-US" sz="3200" dirty="0"/>
          </a:p>
        </p:txBody>
      </p:sp>
      <p:sp>
        <p:nvSpPr>
          <p:cNvPr id="5" name="Rectangle 4">
            <a:extLst>
              <a:ext uri="{FF2B5EF4-FFF2-40B4-BE49-F238E27FC236}">
                <a16:creationId xmlns:a16="http://schemas.microsoft.com/office/drawing/2014/main" id="{E7D58BB5-4CF8-4D2E-93C6-D1521E2C50C9}"/>
              </a:ext>
            </a:extLst>
          </p:cNvPr>
          <p:cNvSpPr/>
          <p:nvPr/>
        </p:nvSpPr>
        <p:spPr>
          <a:xfrm>
            <a:off x="2037405" y="3213059"/>
            <a:ext cx="5846472"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Persecution that follows the gospel</a:t>
            </a:r>
            <a:endParaRPr lang="en-US" sz="3200" dirty="0"/>
          </a:p>
        </p:txBody>
      </p:sp>
      <p:sp>
        <p:nvSpPr>
          <p:cNvPr id="6" name="Rectangle 5">
            <a:extLst>
              <a:ext uri="{FF2B5EF4-FFF2-40B4-BE49-F238E27FC236}">
                <a16:creationId xmlns:a16="http://schemas.microsoft.com/office/drawing/2014/main" id="{8FC97F3B-D1D6-4AEF-BE38-1A8B764AFECE}"/>
              </a:ext>
            </a:extLst>
          </p:cNvPr>
          <p:cNvSpPr/>
          <p:nvPr/>
        </p:nvSpPr>
        <p:spPr>
          <a:xfrm>
            <a:off x="2037405" y="3902826"/>
            <a:ext cx="6428363"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Suffering as a result of the persecution</a:t>
            </a:r>
            <a:endParaRPr lang="en-US" sz="3200" dirty="0"/>
          </a:p>
        </p:txBody>
      </p:sp>
      <p:sp>
        <p:nvSpPr>
          <p:cNvPr id="7" name="Rectangle 6">
            <a:extLst>
              <a:ext uri="{FF2B5EF4-FFF2-40B4-BE49-F238E27FC236}">
                <a16:creationId xmlns:a16="http://schemas.microsoft.com/office/drawing/2014/main" id="{445D6C72-8D2A-465F-A726-AB7DAC9F3A3A}"/>
              </a:ext>
            </a:extLst>
          </p:cNvPr>
          <p:cNvSpPr/>
          <p:nvPr/>
        </p:nvSpPr>
        <p:spPr>
          <a:xfrm>
            <a:off x="2037405" y="4592593"/>
            <a:ext cx="6635150"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Christians killed because of persecution</a:t>
            </a:r>
            <a:endParaRPr lang="en-US" sz="3200" dirty="0"/>
          </a:p>
        </p:txBody>
      </p:sp>
      <p:sp>
        <p:nvSpPr>
          <p:cNvPr id="8" name="Rectangle 7">
            <a:extLst>
              <a:ext uri="{FF2B5EF4-FFF2-40B4-BE49-F238E27FC236}">
                <a16:creationId xmlns:a16="http://schemas.microsoft.com/office/drawing/2014/main" id="{20D586F4-5EF0-4EE2-B76D-B87EAC8CF647}"/>
              </a:ext>
            </a:extLst>
          </p:cNvPr>
          <p:cNvSpPr/>
          <p:nvPr/>
        </p:nvSpPr>
        <p:spPr>
          <a:xfrm>
            <a:off x="2037405" y="5312558"/>
            <a:ext cx="4519186"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Souls crying out for justice</a:t>
            </a:r>
            <a:endParaRPr lang="en-US" sz="3200" dirty="0"/>
          </a:p>
        </p:txBody>
      </p:sp>
      <p:sp>
        <p:nvSpPr>
          <p:cNvPr id="9" name="Rectangle 8">
            <a:extLst>
              <a:ext uri="{FF2B5EF4-FFF2-40B4-BE49-F238E27FC236}">
                <a16:creationId xmlns:a16="http://schemas.microsoft.com/office/drawing/2014/main" id="{A8827F6B-F021-4775-BC4A-A3CA213394A3}"/>
              </a:ext>
            </a:extLst>
          </p:cNvPr>
          <p:cNvSpPr/>
          <p:nvPr/>
        </p:nvSpPr>
        <p:spPr>
          <a:xfrm>
            <a:off x="2037405" y="6002325"/>
            <a:ext cx="3642344"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Judgement is coming</a:t>
            </a:r>
            <a:endParaRPr lang="en-US" sz="3200" dirty="0"/>
          </a:p>
        </p:txBody>
      </p:sp>
      <p:sp>
        <p:nvSpPr>
          <p:cNvPr id="10" name="Rectangle 9">
            <a:extLst>
              <a:ext uri="{FF2B5EF4-FFF2-40B4-BE49-F238E27FC236}">
                <a16:creationId xmlns:a16="http://schemas.microsoft.com/office/drawing/2014/main" id="{562748DD-A90F-4E8D-B339-AEB25F63B694}"/>
              </a:ext>
            </a:extLst>
          </p:cNvPr>
          <p:cNvSpPr/>
          <p:nvPr/>
        </p:nvSpPr>
        <p:spPr>
          <a:xfrm>
            <a:off x="2434834" y="1680632"/>
            <a:ext cx="4227439" cy="646331"/>
          </a:xfrm>
          <a:prstGeom prst="rect">
            <a:avLst/>
          </a:prstGeom>
        </p:spPr>
        <p:txBody>
          <a:bodyPr wrap="none">
            <a:spAutoFit/>
          </a:bodyPr>
          <a:lstStyle/>
          <a:p>
            <a:pPr algn="ctr"/>
            <a:r>
              <a:rPr lang="en-US" sz="3600" b="1" dirty="0">
                <a:solidFill>
                  <a:srgbClr val="57D7C0"/>
                </a:solidFill>
                <a:effectLst>
                  <a:innerShdw blurRad="114300">
                    <a:prstClr val="black">
                      <a:alpha val="50000"/>
                    </a:prstClr>
                  </a:innerShdw>
                </a:effectLst>
                <a:latin typeface="Arial Narrow" panose="020B0606020202030204" pitchFamily="34" charset="0"/>
              </a:rPr>
              <a:t>THE FIRST SIX SEALS</a:t>
            </a:r>
            <a:endParaRPr lang="en-US" sz="3600" dirty="0">
              <a:solidFill>
                <a:srgbClr val="57D7C0"/>
              </a:solidFill>
            </a:endParaRPr>
          </a:p>
        </p:txBody>
      </p:sp>
    </p:spTree>
    <p:extLst>
      <p:ext uri="{BB962C8B-B14F-4D97-AF65-F5344CB8AC3E}">
        <p14:creationId xmlns:p14="http://schemas.microsoft.com/office/powerpoint/2010/main" val="287944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0" y="1664676"/>
            <a:ext cx="9143999" cy="707886"/>
          </a:xfrm>
          <a:prstGeom prst="rect">
            <a:avLst/>
          </a:prstGeom>
          <a:noFill/>
        </p:spPr>
        <p:txBody>
          <a:bodyPr wrap="square" rtlCol="0">
            <a:spAutoFit/>
          </a:bodyPr>
          <a:lstStyle/>
          <a:p>
            <a:pPr algn="ctr"/>
            <a:r>
              <a:rPr lang="en-US" sz="4000" b="1" dirty="0">
                <a:solidFill>
                  <a:srgbClr val="57D7C0"/>
                </a:solidFill>
                <a:effectLst>
                  <a:innerShdw blurRad="114300">
                    <a:prstClr val="black">
                      <a:alpha val="50000"/>
                    </a:prstClr>
                  </a:innerShdw>
                </a:effectLst>
                <a:latin typeface="Arial Narrow" panose="020B0606020202030204" pitchFamily="34" charset="0"/>
              </a:rPr>
              <a:t>THE FOUR KEYS </a:t>
            </a:r>
          </a:p>
        </p:txBody>
      </p:sp>
      <p:sp>
        <p:nvSpPr>
          <p:cNvPr id="5" name="Rectangle 4">
            <a:extLst>
              <a:ext uri="{FF2B5EF4-FFF2-40B4-BE49-F238E27FC236}">
                <a16:creationId xmlns:a16="http://schemas.microsoft.com/office/drawing/2014/main" id="{96AD6D09-E406-4445-8F58-E53B4BA8CC81}"/>
              </a:ext>
            </a:extLst>
          </p:cNvPr>
          <p:cNvSpPr/>
          <p:nvPr/>
        </p:nvSpPr>
        <p:spPr>
          <a:xfrm>
            <a:off x="398921" y="2494057"/>
            <a:ext cx="8463725" cy="1754326"/>
          </a:xfrm>
          <a:prstGeom prst="rect">
            <a:avLst/>
          </a:prstGeom>
        </p:spPr>
        <p:txBody>
          <a:bodyPr wrap="square">
            <a:spAutoFit/>
          </a:bodyPr>
          <a:lstStyle/>
          <a:p>
            <a:r>
              <a:rPr lang="en-US" sz="3600" b="1" dirty="0">
                <a:solidFill>
                  <a:srgbClr val="F0A022"/>
                </a:solidFill>
                <a:effectLst>
                  <a:innerShdw blurRad="114300">
                    <a:prstClr val="black">
                      <a:alpha val="50000"/>
                    </a:prstClr>
                  </a:innerShdw>
                </a:effectLst>
                <a:latin typeface="Arial Narrow" panose="020B0606020202030204" pitchFamily="34" charset="0"/>
              </a:rPr>
              <a:t>Language</a:t>
            </a:r>
          </a:p>
          <a:p>
            <a:r>
              <a:rPr lang="en-US" sz="3600" dirty="0">
                <a:solidFill>
                  <a:srgbClr val="F0A022"/>
                </a:solidFill>
                <a:effectLst>
                  <a:innerShdw blurRad="114300">
                    <a:prstClr val="black">
                      <a:alpha val="50000"/>
                    </a:prstClr>
                  </a:innerShdw>
                </a:effectLst>
                <a:latin typeface="Arial Narrow" panose="020B0606020202030204" pitchFamily="34" charset="0"/>
              </a:rPr>
              <a:t>	- Apocalyptic (signs and symbols)</a:t>
            </a:r>
          </a:p>
          <a:p>
            <a:r>
              <a:rPr lang="en-US" sz="3600" b="1" dirty="0">
                <a:solidFill>
                  <a:srgbClr val="F0A022"/>
                </a:solidFill>
                <a:effectLst>
                  <a:innerShdw blurRad="114300">
                    <a:prstClr val="black">
                      <a:alpha val="50000"/>
                    </a:prstClr>
                  </a:innerShdw>
                </a:effectLst>
                <a:latin typeface="Arial Narrow" panose="020B0606020202030204" pitchFamily="34" charset="0"/>
              </a:rPr>
              <a:t>	</a:t>
            </a:r>
            <a:r>
              <a:rPr lang="en-US" sz="3600" dirty="0">
                <a:solidFill>
                  <a:srgbClr val="F0A022"/>
                </a:solidFill>
                <a:effectLst>
                  <a:innerShdw blurRad="114300">
                    <a:prstClr val="black">
                      <a:alpha val="50000"/>
                    </a:prstClr>
                  </a:innerShdw>
                </a:effectLst>
                <a:latin typeface="Arial Narrow" panose="020B0606020202030204" pitchFamily="34" charset="0"/>
              </a:rPr>
              <a:t>- See. 1:12-16, 20</a:t>
            </a:r>
          </a:p>
        </p:txBody>
      </p:sp>
    </p:spTree>
    <p:extLst>
      <p:ext uri="{BB962C8B-B14F-4D97-AF65-F5344CB8AC3E}">
        <p14:creationId xmlns:p14="http://schemas.microsoft.com/office/powerpoint/2010/main" val="344636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488461" y="984739"/>
            <a:ext cx="8167078" cy="5786199"/>
          </a:xfrm>
          <a:prstGeom prst="rect">
            <a:avLst/>
          </a:prstGeom>
          <a:noFill/>
        </p:spPr>
        <p:txBody>
          <a:bodyPr wrap="square" rtlCol="0">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Revelation 6:22-27</a:t>
            </a:r>
          </a:p>
          <a:p>
            <a:endParaRPr lang="en-US" sz="800" b="1" dirty="0">
              <a:solidFill>
                <a:srgbClr val="F0A022"/>
              </a:solidFill>
              <a:effectLst>
                <a:innerShdw blurRad="114300">
                  <a:prstClr val="black">
                    <a:alpha val="50000"/>
                  </a:prstClr>
                </a:innerShdw>
              </a:effectLst>
              <a:latin typeface="Arial Narrow" panose="020B0606020202030204" pitchFamily="34" charset="0"/>
            </a:endParaRPr>
          </a:p>
          <a:p>
            <a:r>
              <a:rPr lang="en-US" sz="3000" baseline="30000" dirty="0">
                <a:solidFill>
                  <a:srgbClr val="F0A022"/>
                </a:solidFill>
                <a:effectLst>
                  <a:innerShdw blurRad="114300">
                    <a:prstClr val="black">
                      <a:alpha val="50000"/>
                    </a:prstClr>
                  </a:innerShdw>
                </a:effectLst>
                <a:latin typeface="Arial Narrow" panose="020B0606020202030204" pitchFamily="34" charset="0"/>
              </a:rPr>
              <a:t>22</a:t>
            </a:r>
            <a:r>
              <a:rPr lang="en-US" sz="3000" dirty="0">
                <a:solidFill>
                  <a:srgbClr val="F0A022"/>
                </a:solidFill>
                <a:effectLst>
                  <a:innerShdw blurRad="114300">
                    <a:prstClr val="black">
                      <a:alpha val="50000"/>
                    </a:prstClr>
                  </a:innerShdw>
                </a:effectLst>
                <a:latin typeface="Arial Narrow" panose="020B0606020202030204" pitchFamily="34" charset="0"/>
              </a:rPr>
              <a:t> And I saw no temple in the city, for its temple is the Lord God the Almighty and the Lamb. </a:t>
            </a:r>
            <a:r>
              <a:rPr lang="en-US" sz="3000" baseline="30000" dirty="0">
                <a:solidFill>
                  <a:srgbClr val="F0A022"/>
                </a:solidFill>
                <a:effectLst>
                  <a:innerShdw blurRad="114300">
                    <a:prstClr val="black">
                      <a:alpha val="50000"/>
                    </a:prstClr>
                  </a:innerShdw>
                </a:effectLst>
                <a:latin typeface="Arial Narrow" panose="020B0606020202030204" pitchFamily="34" charset="0"/>
              </a:rPr>
              <a:t>23</a:t>
            </a:r>
            <a:r>
              <a:rPr lang="en-US" sz="3000" dirty="0">
                <a:solidFill>
                  <a:srgbClr val="F0A022"/>
                </a:solidFill>
                <a:effectLst>
                  <a:innerShdw blurRad="114300">
                    <a:prstClr val="black">
                      <a:alpha val="50000"/>
                    </a:prstClr>
                  </a:innerShdw>
                </a:effectLst>
                <a:latin typeface="Arial Narrow" panose="020B0606020202030204" pitchFamily="34" charset="0"/>
              </a:rPr>
              <a:t> And the city has no need of sun or moon to shine on it, for the glory of God gives it light, and its lamp is the Lamb.</a:t>
            </a:r>
            <a:r>
              <a:rPr lang="en-US" sz="3000" baseline="30000" dirty="0">
                <a:solidFill>
                  <a:srgbClr val="F0A022"/>
                </a:solidFill>
                <a:effectLst>
                  <a:innerShdw blurRad="114300">
                    <a:prstClr val="black">
                      <a:alpha val="50000"/>
                    </a:prstClr>
                  </a:innerShdw>
                </a:effectLst>
                <a:latin typeface="Arial Narrow" panose="020B0606020202030204" pitchFamily="34" charset="0"/>
              </a:rPr>
              <a:t>24</a:t>
            </a:r>
            <a:r>
              <a:rPr lang="en-US" sz="3000" dirty="0">
                <a:solidFill>
                  <a:srgbClr val="F0A022"/>
                </a:solidFill>
                <a:effectLst>
                  <a:innerShdw blurRad="114300">
                    <a:prstClr val="black">
                      <a:alpha val="50000"/>
                    </a:prstClr>
                  </a:innerShdw>
                </a:effectLst>
                <a:latin typeface="Arial Narrow" panose="020B0606020202030204" pitchFamily="34" charset="0"/>
              </a:rPr>
              <a:t> By its light will the nations walk, and the kings of the earth will bring their glory into it, </a:t>
            </a:r>
            <a:r>
              <a:rPr lang="en-US" sz="3000" baseline="30000" dirty="0">
                <a:solidFill>
                  <a:srgbClr val="F0A022"/>
                </a:solidFill>
                <a:effectLst>
                  <a:innerShdw blurRad="114300">
                    <a:prstClr val="black">
                      <a:alpha val="50000"/>
                    </a:prstClr>
                  </a:innerShdw>
                </a:effectLst>
                <a:latin typeface="Arial Narrow" panose="020B0606020202030204" pitchFamily="34" charset="0"/>
              </a:rPr>
              <a:t>25</a:t>
            </a:r>
            <a:r>
              <a:rPr lang="en-US" sz="3000" dirty="0">
                <a:solidFill>
                  <a:srgbClr val="F0A022"/>
                </a:solidFill>
                <a:effectLst>
                  <a:innerShdw blurRad="114300">
                    <a:prstClr val="black">
                      <a:alpha val="50000"/>
                    </a:prstClr>
                  </a:innerShdw>
                </a:effectLst>
                <a:latin typeface="Arial Narrow" panose="020B0606020202030204" pitchFamily="34" charset="0"/>
              </a:rPr>
              <a:t> and its gates will never be shut by day—and there will be no night there. </a:t>
            </a:r>
            <a:r>
              <a:rPr lang="en-US" sz="3000" baseline="30000" dirty="0">
                <a:solidFill>
                  <a:srgbClr val="F0A022"/>
                </a:solidFill>
                <a:effectLst>
                  <a:innerShdw blurRad="114300">
                    <a:prstClr val="black">
                      <a:alpha val="50000"/>
                    </a:prstClr>
                  </a:innerShdw>
                </a:effectLst>
                <a:latin typeface="Arial Narrow" panose="020B0606020202030204" pitchFamily="34" charset="0"/>
              </a:rPr>
              <a:t>26</a:t>
            </a:r>
            <a:r>
              <a:rPr lang="en-US" sz="3000" dirty="0">
                <a:solidFill>
                  <a:srgbClr val="F0A022"/>
                </a:solidFill>
                <a:effectLst>
                  <a:innerShdw blurRad="114300">
                    <a:prstClr val="black">
                      <a:alpha val="50000"/>
                    </a:prstClr>
                  </a:innerShdw>
                </a:effectLst>
                <a:latin typeface="Arial Narrow" panose="020B0606020202030204" pitchFamily="34" charset="0"/>
              </a:rPr>
              <a:t> They will bring into it the glory and the honor of the nations. </a:t>
            </a:r>
            <a:r>
              <a:rPr lang="en-US" sz="3000" baseline="30000" dirty="0">
                <a:solidFill>
                  <a:srgbClr val="F0A022"/>
                </a:solidFill>
                <a:effectLst>
                  <a:innerShdw blurRad="114300">
                    <a:prstClr val="black">
                      <a:alpha val="50000"/>
                    </a:prstClr>
                  </a:innerShdw>
                </a:effectLst>
                <a:latin typeface="Arial Narrow" panose="020B0606020202030204" pitchFamily="34" charset="0"/>
              </a:rPr>
              <a:t>27</a:t>
            </a:r>
            <a:r>
              <a:rPr lang="en-US" sz="3000" dirty="0">
                <a:solidFill>
                  <a:srgbClr val="F0A022"/>
                </a:solidFill>
                <a:effectLst>
                  <a:innerShdw blurRad="114300">
                    <a:prstClr val="black">
                      <a:alpha val="50000"/>
                    </a:prstClr>
                  </a:innerShdw>
                </a:effectLst>
                <a:latin typeface="Arial Narrow" panose="020B0606020202030204" pitchFamily="34" charset="0"/>
              </a:rPr>
              <a:t> But nothing unclean will ever enter it, nor anyone who does what is detestable or false, but only those who are written in the Lamb's book of life.</a:t>
            </a:r>
          </a:p>
        </p:txBody>
      </p:sp>
    </p:spTree>
    <p:extLst>
      <p:ext uri="{BB962C8B-B14F-4D97-AF65-F5344CB8AC3E}">
        <p14:creationId xmlns:p14="http://schemas.microsoft.com/office/powerpoint/2010/main" val="52063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F3B82FB-D13A-4660-B012-DC93E1FC28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2425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0" y="1664676"/>
            <a:ext cx="9143999" cy="707886"/>
          </a:xfrm>
          <a:prstGeom prst="rect">
            <a:avLst/>
          </a:prstGeom>
          <a:noFill/>
        </p:spPr>
        <p:txBody>
          <a:bodyPr wrap="square" rtlCol="0">
            <a:spAutoFit/>
          </a:bodyPr>
          <a:lstStyle/>
          <a:p>
            <a:pPr algn="ctr"/>
            <a:r>
              <a:rPr lang="en-US" sz="4000" b="1" dirty="0">
                <a:solidFill>
                  <a:srgbClr val="57D7C0"/>
                </a:solidFill>
                <a:effectLst>
                  <a:innerShdw blurRad="114300">
                    <a:prstClr val="black">
                      <a:alpha val="50000"/>
                    </a:prstClr>
                  </a:innerShdw>
                </a:effectLst>
                <a:latin typeface="Arial Narrow" panose="020B0606020202030204" pitchFamily="34" charset="0"/>
              </a:rPr>
              <a:t>THE FOUR KEYS </a:t>
            </a:r>
          </a:p>
        </p:txBody>
      </p:sp>
      <p:sp>
        <p:nvSpPr>
          <p:cNvPr id="5" name="Rectangle 4">
            <a:extLst>
              <a:ext uri="{FF2B5EF4-FFF2-40B4-BE49-F238E27FC236}">
                <a16:creationId xmlns:a16="http://schemas.microsoft.com/office/drawing/2014/main" id="{96AD6D09-E406-4445-8F58-E53B4BA8CC81}"/>
              </a:ext>
            </a:extLst>
          </p:cNvPr>
          <p:cNvSpPr/>
          <p:nvPr/>
        </p:nvSpPr>
        <p:spPr>
          <a:xfrm>
            <a:off x="398921" y="2494057"/>
            <a:ext cx="8463725" cy="4893647"/>
          </a:xfrm>
          <a:prstGeom prst="rect">
            <a:avLst/>
          </a:prstGeom>
        </p:spPr>
        <p:txBody>
          <a:bodyPr wrap="square">
            <a:spAutoFit/>
          </a:bodyPr>
          <a:lstStyle/>
          <a:p>
            <a:r>
              <a:rPr lang="en-US" sz="3600" b="1" dirty="0">
                <a:solidFill>
                  <a:srgbClr val="F0A022"/>
                </a:solidFill>
                <a:effectLst>
                  <a:innerShdw blurRad="114300">
                    <a:prstClr val="black">
                      <a:alpha val="50000"/>
                    </a:prstClr>
                  </a:innerShdw>
                </a:effectLst>
                <a:latin typeface="Arial Narrow" panose="020B0606020202030204" pitchFamily="34" charset="0"/>
              </a:rPr>
              <a:t>Language</a:t>
            </a:r>
          </a:p>
          <a:p>
            <a:endParaRPr lang="en-US" sz="2400" b="1" dirty="0">
              <a:solidFill>
                <a:srgbClr val="F0A022"/>
              </a:solidFill>
              <a:effectLst>
                <a:innerShdw blurRad="114300">
                  <a:prstClr val="black">
                    <a:alpha val="50000"/>
                  </a:prstClr>
                </a:innerShdw>
              </a:effectLst>
              <a:latin typeface="Arial Narrow" panose="020B0606020202030204" pitchFamily="34" charset="0"/>
            </a:endParaRPr>
          </a:p>
          <a:p>
            <a:r>
              <a:rPr lang="en-US" sz="3600" b="1" dirty="0">
                <a:solidFill>
                  <a:srgbClr val="F0A022"/>
                </a:solidFill>
                <a:effectLst>
                  <a:innerShdw blurRad="114300">
                    <a:prstClr val="black">
                      <a:alpha val="50000"/>
                    </a:prstClr>
                  </a:innerShdw>
                </a:effectLst>
                <a:latin typeface="Arial Narrow" panose="020B0606020202030204" pitchFamily="34" charset="0"/>
              </a:rPr>
              <a:t>Audience</a:t>
            </a:r>
          </a:p>
          <a:p>
            <a:r>
              <a:rPr lang="en-US" sz="3600" b="1" dirty="0">
                <a:solidFill>
                  <a:srgbClr val="F0A022"/>
                </a:solidFill>
                <a:effectLst>
                  <a:innerShdw blurRad="114300">
                    <a:prstClr val="black">
                      <a:alpha val="50000"/>
                    </a:prstClr>
                  </a:innerShdw>
                </a:effectLst>
                <a:latin typeface="Arial Narrow" panose="020B0606020202030204" pitchFamily="34" charset="0"/>
              </a:rPr>
              <a:t>	</a:t>
            </a:r>
            <a:r>
              <a:rPr lang="en-US" sz="3600" dirty="0">
                <a:solidFill>
                  <a:srgbClr val="F0A022"/>
                </a:solidFill>
                <a:effectLst>
                  <a:innerShdw blurRad="114300">
                    <a:prstClr val="black">
                      <a:alpha val="50000"/>
                    </a:prstClr>
                  </a:innerShdw>
                </a:effectLst>
                <a:latin typeface="Arial Narrow" panose="020B0606020202030204" pitchFamily="34" charset="0"/>
              </a:rPr>
              <a:t>- to the seven churches in Asia (1</a:t>
            </a:r>
            <a:r>
              <a:rPr lang="en-US" sz="3600" baseline="30000" dirty="0">
                <a:solidFill>
                  <a:srgbClr val="F0A022"/>
                </a:solidFill>
                <a:effectLst>
                  <a:innerShdw blurRad="114300">
                    <a:prstClr val="black">
                      <a:alpha val="50000"/>
                    </a:prstClr>
                  </a:innerShdw>
                </a:effectLst>
                <a:latin typeface="Arial Narrow" panose="020B0606020202030204" pitchFamily="34" charset="0"/>
              </a:rPr>
              <a:t>st</a:t>
            </a:r>
            <a:r>
              <a:rPr lang="en-US" sz="3600" dirty="0">
                <a:solidFill>
                  <a:srgbClr val="F0A022"/>
                </a:solidFill>
                <a:effectLst>
                  <a:innerShdw blurRad="114300">
                    <a:prstClr val="black">
                      <a:alpha val="50000"/>
                    </a:prstClr>
                  </a:innerShdw>
                </a:effectLst>
                <a:latin typeface="Arial Narrow" panose="020B0606020202030204" pitchFamily="34" charset="0"/>
              </a:rPr>
              <a:t> century 		  	  audience)</a:t>
            </a:r>
          </a:p>
          <a:p>
            <a:r>
              <a:rPr lang="en-US" sz="3600" dirty="0">
                <a:solidFill>
                  <a:srgbClr val="F0A022"/>
                </a:solidFill>
                <a:effectLst>
                  <a:innerShdw blurRad="114300">
                    <a:prstClr val="black">
                      <a:alpha val="50000"/>
                    </a:prstClr>
                  </a:innerShdw>
                </a:effectLst>
                <a:latin typeface="Arial Narrow" panose="020B0606020202030204" pitchFamily="34" charset="0"/>
              </a:rPr>
              <a:t>	- see 1:4, 11</a:t>
            </a:r>
          </a:p>
          <a:p>
            <a:endParaRPr lang="en-US" sz="3600" b="1" dirty="0">
              <a:solidFill>
                <a:srgbClr val="F0A022"/>
              </a:solidFill>
              <a:effectLst>
                <a:innerShdw blurRad="114300">
                  <a:prstClr val="black">
                    <a:alpha val="50000"/>
                  </a:prstClr>
                </a:innerShdw>
              </a:effectLst>
              <a:latin typeface="Arial Narrow" panose="020B0606020202030204" pitchFamily="34" charset="0"/>
            </a:endParaRPr>
          </a:p>
          <a:p>
            <a:endParaRPr lang="en-US" sz="3600" b="1" dirty="0">
              <a:solidFill>
                <a:srgbClr val="F0A022"/>
              </a:solidFill>
              <a:effectLst>
                <a:innerShdw blurRad="114300">
                  <a:prstClr val="black">
                    <a:alpha val="50000"/>
                  </a:prstClr>
                </a:innerShdw>
              </a:effectLst>
              <a:latin typeface="Arial Narrow" panose="020B0606020202030204" pitchFamily="34" charset="0"/>
            </a:endParaRPr>
          </a:p>
          <a:p>
            <a:endParaRPr lang="en-US" sz="3600" b="1" dirty="0">
              <a:solidFill>
                <a:srgbClr val="F0A022"/>
              </a:solidFill>
              <a:effectLst>
                <a:innerShdw blurRad="114300">
                  <a:prstClr val="black">
                    <a:alpha val="50000"/>
                  </a:prstClr>
                </a:innerShdw>
              </a:effectLst>
              <a:latin typeface="Arial Narrow" panose="020B0606020202030204" pitchFamily="34" charset="0"/>
            </a:endParaRPr>
          </a:p>
        </p:txBody>
      </p:sp>
    </p:spTree>
    <p:extLst>
      <p:ext uri="{BB962C8B-B14F-4D97-AF65-F5344CB8AC3E}">
        <p14:creationId xmlns:p14="http://schemas.microsoft.com/office/powerpoint/2010/main" val="45252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fade">
                                      <p:cBhvr>
                                        <p:cTn id="10" dur="500"/>
                                        <p:tgtEl>
                                          <p:spTgt spid="5">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0" y="1664676"/>
            <a:ext cx="9143999" cy="707886"/>
          </a:xfrm>
          <a:prstGeom prst="rect">
            <a:avLst/>
          </a:prstGeom>
          <a:noFill/>
        </p:spPr>
        <p:txBody>
          <a:bodyPr wrap="square" rtlCol="0">
            <a:spAutoFit/>
          </a:bodyPr>
          <a:lstStyle/>
          <a:p>
            <a:pPr algn="ctr"/>
            <a:r>
              <a:rPr lang="en-US" sz="4000" b="1" dirty="0">
                <a:solidFill>
                  <a:srgbClr val="57D7C0"/>
                </a:solidFill>
                <a:effectLst>
                  <a:innerShdw blurRad="114300">
                    <a:prstClr val="black">
                      <a:alpha val="50000"/>
                    </a:prstClr>
                  </a:innerShdw>
                </a:effectLst>
                <a:latin typeface="Arial Narrow" panose="020B0606020202030204" pitchFamily="34" charset="0"/>
              </a:rPr>
              <a:t>THE FOUR KEYS </a:t>
            </a:r>
          </a:p>
        </p:txBody>
      </p:sp>
      <p:sp>
        <p:nvSpPr>
          <p:cNvPr id="5" name="Rectangle 4">
            <a:extLst>
              <a:ext uri="{FF2B5EF4-FFF2-40B4-BE49-F238E27FC236}">
                <a16:creationId xmlns:a16="http://schemas.microsoft.com/office/drawing/2014/main" id="{96AD6D09-E406-4445-8F58-E53B4BA8CC81}"/>
              </a:ext>
            </a:extLst>
          </p:cNvPr>
          <p:cNvSpPr/>
          <p:nvPr/>
        </p:nvSpPr>
        <p:spPr>
          <a:xfrm>
            <a:off x="398921" y="2494057"/>
            <a:ext cx="8463725" cy="5262979"/>
          </a:xfrm>
          <a:prstGeom prst="rect">
            <a:avLst/>
          </a:prstGeom>
        </p:spPr>
        <p:txBody>
          <a:bodyPr wrap="square">
            <a:spAutoFit/>
          </a:bodyPr>
          <a:lstStyle/>
          <a:p>
            <a:r>
              <a:rPr lang="en-US" sz="3600" b="1" dirty="0">
                <a:solidFill>
                  <a:srgbClr val="F0A022"/>
                </a:solidFill>
                <a:effectLst>
                  <a:innerShdw blurRad="114300">
                    <a:prstClr val="black">
                      <a:alpha val="50000"/>
                    </a:prstClr>
                  </a:innerShdw>
                </a:effectLst>
                <a:latin typeface="Arial Narrow" panose="020B0606020202030204" pitchFamily="34" charset="0"/>
              </a:rPr>
              <a:t>Language</a:t>
            </a:r>
          </a:p>
          <a:p>
            <a:endParaRPr lang="en-US" sz="2400" b="1" dirty="0">
              <a:solidFill>
                <a:srgbClr val="F0A022"/>
              </a:solidFill>
              <a:effectLst>
                <a:innerShdw blurRad="114300">
                  <a:prstClr val="black">
                    <a:alpha val="50000"/>
                  </a:prstClr>
                </a:innerShdw>
              </a:effectLst>
              <a:latin typeface="Arial Narrow" panose="020B0606020202030204" pitchFamily="34" charset="0"/>
            </a:endParaRPr>
          </a:p>
          <a:p>
            <a:r>
              <a:rPr lang="en-US" sz="3600" b="1" dirty="0">
                <a:solidFill>
                  <a:srgbClr val="F0A022"/>
                </a:solidFill>
                <a:effectLst>
                  <a:innerShdw blurRad="114300">
                    <a:prstClr val="black">
                      <a:alpha val="50000"/>
                    </a:prstClr>
                  </a:innerShdw>
                </a:effectLst>
                <a:latin typeface="Arial Narrow" panose="020B0606020202030204" pitchFamily="34" charset="0"/>
              </a:rPr>
              <a:t>Audience</a:t>
            </a:r>
          </a:p>
          <a:p>
            <a:endParaRPr lang="en-US" sz="2400" b="1" dirty="0">
              <a:solidFill>
                <a:srgbClr val="F0A022"/>
              </a:solidFill>
              <a:effectLst>
                <a:innerShdw blurRad="114300">
                  <a:prstClr val="black">
                    <a:alpha val="50000"/>
                  </a:prstClr>
                </a:innerShdw>
              </a:effectLst>
              <a:latin typeface="Arial Narrow" panose="020B0606020202030204" pitchFamily="34" charset="0"/>
            </a:endParaRPr>
          </a:p>
          <a:p>
            <a:r>
              <a:rPr lang="en-US" sz="3600" b="1" dirty="0">
                <a:solidFill>
                  <a:srgbClr val="F0A022"/>
                </a:solidFill>
                <a:effectLst>
                  <a:innerShdw blurRad="114300">
                    <a:prstClr val="black">
                      <a:alpha val="50000"/>
                    </a:prstClr>
                  </a:innerShdw>
                </a:effectLst>
                <a:latin typeface="Arial Narrow" panose="020B0606020202030204" pitchFamily="34" charset="0"/>
              </a:rPr>
              <a:t>Setting</a:t>
            </a:r>
          </a:p>
          <a:p>
            <a:r>
              <a:rPr lang="en-US" sz="3600" b="1" dirty="0">
                <a:solidFill>
                  <a:srgbClr val="F0A022"/>
                </a:solidFill>
                <a:effectLst>
                  <a:innerShdw blurRad="114300">
                    <a:prstClr val="black">
                      <a:alpha val="50000"/>
                    </a:prstClr>
                  </a:innerShdw>
                </a:effectLst>
                <a:latin typeface="Arial Narrow" panose="020B0606020202030204" pitchFamily="34" charset="0"/>
              </a:rPr>
              <a:t>	</a:t>
            </a:r>
            <a:r>
              <a:rPr lang="en-US" sz="3600" dirty="0">
                <a:solidFill>
                  <a:srgbClr val="F0A022"/>
                </a:solidFill>
                <a:effectLst>
                  <a:innerShdw blurRad="114300">
                    <a:prstClr val="black">
                      <a:alpha val="50000"/>
                    </a:prstClr>
                  </a:innerShdw>
                </a:effectLst>
                <a:latin typeface="Arial Narrow" panose="020B0606020202030204" pitchFamily="34" charset="0"/>
              </a:rPr>
              <a:t>- a time of persecution in the church</a:t>
            </a:r>
          </a:p>
          <a:p>
            <a:r>
              <a:rPr lang="en-US" sz="3600" dirty="0">
                <a:solidFill>
                  <a:srgbClr val="F0A022"/>
                </a:solidFill>
                <a:effectLst>
                  <a:innerShdw blurRad="114300">
                    <a:prstClr val="black">
                      <a:alpha val="50000"/>
                    </a:prstClr>
                  </a:innerShdw>
                </a:effectLst>
                <a:latin typeface="Arial Narrow" panose="020B0606020202030204" pitchFamily="34" charset="0"/>
              </a:rPr>
              <a:t>	- see 1:9; 2:3, 9-10</a:t>
            </a:r>
          </a:p>
          <a:p>
            <a:endParaRPr lang="en-US" sz="3600" b="1" dirty="0">
              <a:solidFill>
                <a:srgbClr val="F0A022"/>
              </a:solidFill>
              <a:effectLst>
                <a:innerShdw blurRad="114300">
                  <a:prstClr val="black">
                    <a:alpha val="50000"/>
                  </a:prstClr>
                </a:innerShdw>
              </a:effectLst>
              <a:latin typeface="Arial Narrow" panose="020B0606020202030204" pitchFamily="34" charset="0"/>
            </a:endParaRPr>
          </a:p>
          <a:p>
            <a:endParaRPr lang="en-US" sz="3600" b="1" dirty="0">
              <a:solidFill>
                <a:srgbClr val="F0A022"/>
              </a:solidFill>
              <a:effectLst>
                <a:innerShdw blurRad="114300">
                  <a:prstClr val="black">
                    <a:alpha val="50000"/>
                  </a:prstClr>
                </a:innerShdw>
              </a:effectLst>
              <a:latin typeface="Arial Narrow" panose="020B0606020202030204" pitchFamily="34" charset="0"/>
            </a:endParaRPr>
          </a:p>
          <a:p>
            <a:endParaRPr lang="en-US" sz="3600" b="1" dirty="0">
              <a:solidFill>
                <a:srgbClr val="F0A022"/>
              </a:solidFill>
              <a:effectLst>
                <a:innerShdw blurRad="114300">
                  <a:prstClr val="black">
                    <a:alpha val="50000"/>
                  </a:prstClr>
                </a:innerShdw>
              </a:effectLst>
              <a:latin typeface="Arial Narrow" panose="020B0606020202030204" pitchFamily="34" charset="0"/>
            </a:endParaRPr>
          </a:p>
        </p:txBody>
      </p:sp>
    </p:spTree>
    <p:extLst>
      <p:ext uri="{BB962C8B-B14F-4D97-AF65-F5344CB8AC3E}">
        <p14:creationId xmlns:p14="http://schemas.microsoft.com/office/powerpoint/2010/main" val="110353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1500"/>
                                        <p:tgtEl>
                                          <p:spTgt spid="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1500"/>
                                        <p:tgtEl>
                                          <p:spTgt spid="5">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Effect transition="in" filter="fade">
                                      <p:cBhvr>
                                        <p:cTn id="13" dur="1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0" y="1664676"/>
            <a:ext cx="9143999" cy="707886"/>
          </a:xfrm>
          <a:prstGeom prst="rect">
            <a:avLst/>
          </a:prstGeom>
          <a:noFill/>
        </p:spPr>
        <p:txBody>
          <a:bodyPr wrap="square" rtlCol="0">
            <a:spAutoFit/>
          </a:bodyPr>
          <a:lstStyle/>
          <a:p>
            <a:pPr algn="ctr"/>
            <a:r>
              <a:rPr lang="en-US" sz="4000" b="1" dirty="0">
                <a:solidFill>
                  <a:srgbClr val="57D7C0"/>
                </a:solidFill>
                <a:effectLst>
                  <a:innerShdw blurRad="114300">
                    <a:prstClr val="black">
                      <a:alpha val="50000"/>
                    </a:prstClr>
                  </a:innerShdw>
                </a:effectLst>
                <a:latin typeface="Arial Narrow" panose="020B0606020202030204" pitchFamily="34" charset="0"/>
              </a:rPr>
              <a:t>THE FOUR KEYS </a:t>
            </a:r>
          </a:p>
        </p:txBody>
      </p:sp>
      <p:sp>
        <p:nvSpPr>
          <p:cNvPr id="5" name="Rectangle 4">
            <a:extLst>
              <a:ext uri="{FF2B5EF4-FFF2-40B4-BE49-F238E27FC236}">
                <a16:creationId xmlns:a16="http://schemas.microsoft.com/office/drawing/2014/main" id="{96AD6D09-E406-4445-8F58-E53B4BA8CC81}"/>
              </a:ext>
            </a:extLst>
          </p:cNvPr>
          <p:cNvSpPr/>
          <p:nvPr/>
        </p:nvSpPr>
        <p:spPr>
          <a:xfrm>
            <a:off x="398921" y="2494057"/>
            <a:ext cx="8463725" cy="5078313"/>
          </a:xfrm>
          <a:prstGeom prst="rect">
            <a:avLst/>
          </a:prstGeom>
        </p:spPr>
        <p:txBody>
          <a:bodyPr wrap="square">
            <a:spAutoFit/>
          </a:bodyPr>
          <a:lstStyle/>
          <a:p>
            <a:r>
              <a:rPr lang="en-US" sz="3600" b="1" dirty="0">
                <a:solidFill>
                  <a:srgbClr val="F0A022"/>
                </a:solidFill>
                <a:effectLst>
                  <a:innerShdw blurRad="114300">
                    <a:prstClr val="black">
                      <a:alpha val="50000"/>
                    </a:prstClr>
                  </a:innerShdw>
                </a:effectLst>
                <a:latin typeface="Arial Narrow" panose="020B0606020202030204" pitchFamily="34" charset="0"/>
              </a:rPr>
              <a:t>Language</a:t>
            </a:r>
          </a:p>
          <a:p>
            <a:endParaRPr lang="en-US" sz="2400" b="1" dirty="0">
              <a:solidFill>
                <a:srgbClr val="F0A022"/>
              </a:solidFill>
              <a:effectLst>
                <a:innerShdw blurRad="114300">
                  <a:prstClr val="black">
                    <a:alpha val="50000"/>
                  </a:prstClr>
                </a:innerShdw>
              </a:effectLst>
              <a:latin typeface="Arial Narrow" panose="020B0606020202030204" pitchFamily="34" charset="0"/>
            </a:endParaRPr>
          </a:p>
          <a:p>
            <a:r>
              <a:rPr lang="en-US" sz="3600" b="1" dirty="0">
                <a:solidFill>
                  <a:srgbClr val="F0A022"/>
                </a:solidFill>
                <a:effectLst>
                  <a:innerShdw blurRad="114300">
                    <a:prstClr val="black">
                      <a:alpha val="50000"/>
                    </a:prstClr>
                  </a:innerShdw>
                </a:effectLst>
                <a:latin typeface="Arial Narrow" panose="020B0606020202030204" pitchFamily="34" charset="0"/>
              </a:rPr>
              <a:t>Audience</a:t>
            </a:r>
          </a:p>
          <a:p>
            <a:endParaRPr lang="en-US" sz="2400" b="1" dirty="0">
              <a:solidFill>
                <a:srgbClr val="F0A022"/>
              </a:solidFill>
              <a:effectLst>
                <a:innerShdw blurRad="114300">
                  <a:prstClr val="black">
                    <a:alpha val="50000"/>
                  </a:prstClr>
                </a:innerShdw>
              </a:effectLst>
              <a:latin typeface="Arial Narrow" panose="020B0606020202030204" pitchFamily="34" charset="0"/>
            </a:endParaRPr>
          </a:p>
          <a:p>
            <a:r>
              <a:rPr lang="en-US" sz="3600" b="1" dirty="0">
                <a:solidFill>
                  <a:srgbClr val="F0A022"/>
                </a:solidFill>
                <a:effectLst>
                  <a:innerShdw blurRad="114300">
                    <a:prstClr val="black">
                      <a:alpha val="50000"/>
                    </a:prstClr>
                  </a:innerShdw>
                </a:effectLst>
                <a:latin typeface="Arial Narrow" panose="020B0606020202030204" pitchFamily="34" charset="0"/>
              </a:rPr>
              <a:t>Setting</a:t>
            </a:r>
          </a:p>
          <a:p>
            <a:endParaRPr lang="en-US" sz="2400" b="1" dirty="0">
              <a:solidFill>
                <a:srgbClr val="F0A022"/>
              </a:solidFill>
              <a:effectLst>
                <a:innerShdw blurRad="114300">
                  <a:prstClr val="black">
                    <a:alpha val="50000"/>
                  </a:prstClr>
                </a:innerShdw>
              </a:effectLst>
              <a:latin typeface="Arial Narrow" panose="020B0606020202030204" pitchFamily="34" charset="0"/>
            </a:endParaRPr>
          </a:p>
          <a:p>
            <a:r>
              <a:rPr lang="en-US" sz="3600" b="1" dirty="0">
                <a:solidFill>
                  <a:srgbClr val="F0A022"/>
                </a:solidFill>
                <a:effectLst>
                  <a:innerShdw blurRad="114300">
                    <a:prstClr val="black">
                      <a:alpha val="50000"/>
                    </a:prstClr>
                  </a:innerShdw>
                </a:effectLst>
                <a:latin typeface="Arial Narrow" panose="020B0606020202030204" pitchFamily="34" charset="0"/>
              </a:rPr>
              <a:t>Time </a:t>
            </a:r>
            <a:r>
              <a:rPr lang="en-US" sz="3600" dirty="0">
                <a:solidFill>
                  <a:srgbClr val="F0A022"/>
                </a:solidFill>
                <a:effectLst>
                  <a:innerShdw blurRad="114300">
                    <a:prstClr val="black">
                      <a:alpha val="50000"/>
                    </a:prstClr>
                  </a:innerShdw>
                </a:effectLst>
                <a:latin typeface="Arial Narrow" panose="020B0606020202030204" pitchFamily="34" charset="0"/>
              </a:rPr>
              <a:t>- the things revealed were to “soon take 			  	  place;” see. 1:1, 3</a:t>
            </a:r>
          </a:p>
          <a:p>
            <a:endParaRPr lang="en-US" sz="3600" b="1" dirty="0">
              <a:solidFill>
                <a:srgbClr val="F0A022"/>
              </a:solidFill>
              <a:effectLst>
                <a:innerShdw blurRad="114300">
                  <a:prstClr val="black">
                    <a:alpha val="50000"/>
                  </a:prstClr>
                </a:innerShdw>
              </a:effectLst>
              <a:latin typeface="Arial Narrow" panose="020B0606020202030204" pitchFamily="34" charset="0"/>
            </a:endParaRPr>
          </a:p>
          <a:p>
            <a:endParaRPr lang="en-US" sz="3600" b="1" dirty="0">
              <a:solidFill>
                <a:srgbClr val="F0A022"/>
              </a:solidFill>
              <a:effectLst>
                <a:innerShdw blurRad="114300">
                  <a:prstClr val="black">
                    <a:alpha val="50000"/>
                  </a:prstClr>
                </a:innerShdw>
              </a:effectLst>
              <a:latin typeface="Arial Narrow" panose="020B0606020202030204" pitchFamily="34" charset="0"/>
            </a:endParaRPr>
          </a:p>
        </p:txBody>
      </p:sp>
    </p:spTree>
    <p:extLst>
      <p:ext uri="{BB962C8B-B14F-4D97-AF65-F5344CB8AC3E}">
        <p14:creationId xmlns:p14="http://schemas.microsoft.com/office/powerpoint/2010/main" val="384266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1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0" y="1664676"/>
            <a:ext cx="9143999" cy="707886"/>
          </a:xfrm>
          <a:prstGeom prst="rect">
            <a:avLst/>
          </a:prstGeom>
          <a:noFill/>
        </p:spPr>
        <p:txBody>
          <a:bodyPr wrap="square" rtlCol="0">
            <a:spAutoFit/>
          </a:bodyPr>
          <a:lstStyle/>
          <a:p>
            <a:pPr algn="ctr"/>
            <a:r>
              <a:rPr lang="en-US" sz="4000" b="1" dirty="0">
                <a:solidFill>
                  <a:srgbClr val="57D7C0"/>
                </a:solidFill>
                <a:effectLst>
                  <a:innerShdw blurRad="114300">
                    <a:prstClr val="black">
                      <a:alpha val="50000"/>
                    </a:prstClr>
                  </a:innerShdw>
                </a:effectLst>
                <a:latin typeface="Arial Narrow" panose="020B0606020202030204" pitchFamily="34" charset="0"/>
              </a:rPr>
              <a:t>THE FOUR KEYS </a:t>
            </a:r>
          </a:p>
        </p:txBody>
      </p:sp>
      <p:sp>
        <p:nvSpPr>
          <p:cNvPr id="5" name="Rectangle 4">
            <a:extLst>
              <a:ext uri="{FF2B5EF4-FFF2-40B4-BE49-F238E27FC236}">
                <a16:creationId xmlns:a16="http://schemas.microsoft.com/office/drawing/2014/main" id="{96AD6D09-E406-4445-8F58-E53B4BA8CC81}"/>
              </a:ext>
            </a:extLst>
          </p:cNvPr>
          <p:cNvSpPr/>
          <p:nvPr/>
        </p:nvSpPr>
        <p:spPr>
          <a:xfrm>
            <a:off x="398921" y="2494057"/>
            <a:ext cx="8463725" cy="3970318"/>
          </a:xfrm>
          <a:prstGeom prst="rect">
            <a:avLst/>
          </a:prstGeom>
        </p:spPr>
        <p:txBody>
          <a:bodyPr wrap="square">
            <a:spAutoFit/>
          </a:bodyPr>
          <a:lstStyle/>
          <a:p>
            <a:pPr algn="ctr"/>
            <a:r>
              <a:rPr lang="en-US" sz="3600" b="1" dirty="0">
                <a:solidFill>
                  <a:srgbClr val="F0A022"/>
                </a:solidFill>
                <a:effectLst>
                  <a:innerShdw blurRad="114300">
                    <a:prstClr val="black">
                      <a:alpha val="50000"/>
                    </a:prstClr>
                  </a:innerShdw>
                </a:effectLst>
                <a:latin typeface="Arial Narrow" panose="020B0606020202030204" pitchFamily="34" charset="0"/>
              </a:rPr>
              <a:t>Language</a:t>
            </a:r>
          </a:p>
          <a:p>
            <a:pPr algn="ctr"/>
            <a:endParaRPr lang="en-US" sz="2400" b="1" dirty="0">
              <a:solidFill>
                <a:srgbClr val="F0A022"/>
              </a:solidFill>
              <a:effectLst>
                <a:innerShdw blurRad="114300">
                  <a:prstClr val="black">
                    <a:alpha val="50000"/>
                  </a:prstClr>
                </a:innerShdw>
              </a:effectLst>
              <a:latin typeface="Arial Narrow" panose="020B0606020202030204" pitchFamily="34" charset="0"/>
            </a:endParaRPr>
          </a:p>
          <a:p>
            <a:pPr algn="ctr"/>
            <a:r>
              <a:rPr lang="en-US" sz="3600" b="1" dirty="0">
                <a:solidFill>
                  <a:srgbClr val="F0A022"/>
                </a:solidFill>
                <a:effectLst>
                  <a:innerShdw blurRad="114300">
                    <a:prstClr val="black">
                      <a:alpha val="50000"/>
                    </a:prstClr>
                  </a:innerShdw>
                </a:effectLst>
                <a:latin typeface="Arial Narrow" panose="020B0606020202030204" pitchFamily="34" charset="0"/>
              </a:rPr>
              <a:t>Audience</a:t>
            </a:r>
          </a:p>
          <a:p>
            <a:pPr algn="ctr"/>
            <a:endParaRPr lang="en-US" sz="2400" b="1" dirty="0">
              <a:solidFill>
                <a:srgbClr val="F0A022"/>
              </a:solidFill>
              <a:effectLst>
                <a:innerShdw blurRad="114300">
                  <a:prstClr val="black">
                    <a:alpha val="50000"/>
                  </a:prstClr>
                </a:innerShdw>
              </a:effectLst>
              <a:latin typeface="Arial Narrow" panose="020B0606020202030204" pitchFamily="34" charset="0"/>
            </a:endParaRPr>
          </a:p>
          <a:p>
            <a:pPr algn="ctr"/>
            <a:r>
              <a:rPr lang="en-US" sz="3600" b="1" dirty="0">
                <a:solidFill>
                  <a:srgbClr val="F0A022"/>
                </a:solidFill>
                <a:effectLst>
                  <a:innerShdw blurRad="114300">
                    <a:prstClr val="black">
                      <a:alpha val="50000"/>
                    </a:prstClr>
                  </a:innerShdw>
                </a:effectLst>
                <a:latin typeface="Arial Narrow" panose="020B0606020202030204" pitchFamily="34" charset="0"/>
              </a:rPr>
              <a:t>Setting</a:t>
            </a:r>
          </a:p>
          <a:p>
            <a:pPr algn="ctr"/>
            <a:endParaRPr lang="en-US" sz="2400" b="1" dirty="0">
              <a:solidFill>
                <a:srgbClr val="F0A022"/>
              </a:solidFill>
              <a:effectLst>
                <a:innerShdw blurRad="114300">
                  <a:prstClr val="black">
                    <a:alpha val="50000"/>
                  </a:prstClr>
                </a:innerShdw>
              </a:effectLst>
              <a:latin typeface="Arial Narrow" panose="020B0606020202030204" pitchFamily="34" charset="0"/>
            </a:endParaRPr>
          </a:p>
          <a:p>
            <a:pPr algn="ctr"/>
            <a:r>
              <a:rPr lang="en-US" sz="3600" b="1" dirty="0">
                <a:solidFill>
                  <a:srgbClr val="F0A022"/>
                </a:solidFill>
                <a:effectLst>
                  <a:innerShdw blurRad="114300">
                    <a:prstClr val="black">
                      <a:alpha val="50000"/>
                    </a:prstClr>
                  </a:innerShdw>
                </a:effectLst>
                <a:latin typeface="Arial Narrow" panose="020B0606020202030204" pitchFamily="34" charset="0"/>
              </a:rPr>
              <a:t>Time</a:t>
            </a:r>
          </a:p>
          <a:p>
            <a:endParaRPr lang="en-US" sz="3600" b="1" dirty="0">
              <a:solidFill>
                <a:srgbClr val="F0A022"/>
              </a:solidFill>
              <a:effectLst>
                <a:innerShdw blurRad="114300">
                  <a:prstClr val="black">
                    <a:alpha val="50000"/>
                  </a:prstClr>
                </a:innerShdw>
              </a:effectLst>
              <a:latin typeface="Arial Narrow" panose="020B0606020202030204" pitchFamily="34" charset="0"/>
            </a:endParaRPr>
          </a:p>
        </p:txBody>
      </p:sp>
    </p:spTree>
    <p:extLst>
      <p:ext uri="{BB962C8B-B14F-4D97-AF65-F5344CB8AC3E}">
        <p14:creationId xmlns:p14="http://schemas.microsoft.com/office/powerpoint/2010/main" val="4922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488461" y="2032000"/>
            <a:ext cx="8167078" cy="3662541"/>
          </a:xfrm>
          <a:prstGeom prst="rect">
            <a:avLst/>
          </a:prstGeom>
          <a:noFill/>
        </p:spPr>
        <p:txBody>
          <a:bodyPr wrap="square" rtlCol="0">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Revelation 6:1, 2 </a:t>
            </a:r>
          </a:p>
          <a:p>
            <a:endParaRPr lang="en-US" sz="800" b="1" dirty="0">
              <a:solidFill>
                <a:srgbClr val="F0A022"/>
              </a:solidFill>
              <a:effectLst>
                <a:innerShdw blurRad="114300">
                  <a:prstClr val="black">
                    <a:alpha val="50000"/>
                  </a:prstClr>
                </a:innerShdw>
              </a:effectLst>
              <a:latin typeface="Arial Narrow" panose="020B0606020202030204" pitchFamily="34" charset="0"/>
            </a:endParaRPr>
          </a:p>
          <a:p>
            <a:r>
              <a:rPr lang="en-US" sz="3200" baseline="30000" dirty="0">
                <a:solidFill>
                  <a:srgbClr val="F0A022"/>
                </a:solidFill>
                <a:effectLst>
                  <a:innerShdw blurRad="114300">
                    <a:prstClr val="black">
                      <a:alpha val="50000"/>
                    </a:prstClr>
                  </a:innerShdw>
                </a:effectLst>
                <a:latin typeface="Arial Narrow" panose="020B0606020202030204" pitchFamily="34" charset="0"/>
              </a:rPr>
              <a:t>1 </a:t>
            </a:r>
            <a:r>
              <a:rPr lang="en-US" sz="3200" dirty="0">
                <a:solidFill>
                  <a:srgbClr val="F0A022"/>
                </a:solidFill>
                <a:effectLst>
                  <a:innerShdw blurRad="114300">
                    <a:prstClr val="black">
                      <a:alpha val="50000"/>
                    </a:prstClr>
                  </a:innerShdw>
                </a:effectLst>
                <a:latin typeface="Arial Narrow" panose="020B0606020202030204" pitchFamily="34" charset="0"/>
              </a:rPr>
              <a:t>Now I watched when the Lamb opened one of the seven seals, and I heard one of the four living creatures say with a voice like thunder, “Come!” </a:t>
            </a:r>
          </a:p>
          <a:p>
            <a:r>
              <a:rPr lang="en-US" sz="3200" baseline="30000" dirty="0">
                <a:solidFill>
                  <a:srgbClr val="F0A022"/>
                </a:solidFill>
                <a:effectLst>
                  <a:innerShdw blurRad="114300">
                    <a:prstClr val="black">
                      <a:alpha val="50000"/>
                    </a:prstClr>
                  </a:innerShdw>
                </a:effectLst>
                <a:latin typeface="Arial Narrow" panose="020B0606020202030204" pitchFamily="34" charset="0"/>
              </a:rPr>
              <a:t>2</a:t>
            </a:r>
            <a:r>
              <a:rPr lang="en-US" sz="3200" dirty="0">
                <a:solidFill>
                  <a:srgbClr val="F0A022"/>
                </a:solidFill>
                <a:effectLst>
                  <a:innerShdw blurRad="114300">
                    <a:prstClr val="black">
                      <a:alpha val="50000"/>
                    </a:prstClr>
                  </a:innerShdw>
                </a:effectLst>
                <a:latin typeface="Arial Narrow" panose="020B0606020202030204" pitchFamily="34" charset="0"/>
              </a:rPr>
              <a:t> And I looked, and behold, a white horse! And its rider had a bow, and a crown was given to him, and he came out conquering, and to conquer. </a:t>
            </a:r>
          </a:p>
        </p:txBody>
      </p:sp>
    </p:spTree>
    <p:extLst>
      <p:ext uri="{BB962C8B-B14F-4D97-AF65-F5344CB8AC3E}">
        <p14:creationId xmlns:p14="http://schemas.microsoft.com/office/powerpoint/2010/main" val="1655479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465015" y="2493094"/>
            <a:ext cx="8167078" cy="4124206"/>
          </a:xfrm>
          <a:prstGeom prst="rect">
            <a:avLst/>
          </a:prstGeom>
          <a:noFill/>
        </p:spPr>
        <p:txBody>
          <a:bodyPr wrap="square" rtlCol="0">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SEAL 1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2 -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3 -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4 -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5 - </a:t>
            </a:r>
          </a:p>
          <a:p>
            <a:endParaRPr lang="en-US" sz="1400" b="1" dirty="0">
              <a:solidFill>
                <a:srgbClr val="F0A022"/>
              </a:solidFill>
              <a:effectLst>
                <a:innerShdw blurRad="114300">
                  <a:prstClr val="black">
                    <a:alpha val="50000"/>
                  </a:prstClr>
                </a:innerShdw>
              </a:effectLst>
              <a:latin typeface="Arial Narrow" panose="020B0606020202030204" pitchFamily="34" charset="0"/>
            </a:endParaRPr>
          </a:p>
          <a:p>
            <a:r>
              <a:rPr lang="en-US" sz="3200" b="1" dirty="0">
                <a:solidFill>
                  <a:srgbClr val="F0A022"/>
                </a:solidFill>
                <a:effectLst>
                  <a:innerShdw blurRad="114300">
                    <a:prstClr val="black">
                      <a:alpha val="50000"/>
                    </a:prstClr>
                  </a:innerShdw>
                </a:effectLst>
                <a:latin typeface="Arial Narrow" panose="020B0606020202030204" pitchFamily="34" charset="0"/>
              </a:rPr>
              <a:t>SEAL 6 - </a:t>
            </a:r>
            <a:endParaRPr lang="en-US" sz="800" b="1" dirty="0">
              <a:solidFill>
                <a:srgbClr val="F0A022"/>
              </a:solidFill>
              <a:effectLst>
                <a:innerShdw blurRad="114300">
                  <a:prstClr val="black">
                    <a:alpha val="50000"/>
                  </a:prstClr>
                </a:innerShdw>
              </a:effectLst>
              <a:latin typeface="Arial Narrow" panose="020B0606020202030204" pitchFamily="34" charset="0"/>
            </a:endParaRPr>
          </a:p>
        </p:txBody>
      </p:sp>
      <p:sp>
        <p:nvSpPr>
          <p:cNvPr id="2" name="Rectangle 1">
            <a:extLst>
              <a:ext uri="{FF2B5EF4-FFF2-40B4-BE49-F238E27FC236}">
                <a16:creationId xmlns:a16="http://schemas.microsoft.com/office/drawing/2014/main" id="{93A6887D-BF8D-45D9-96EA-A71F0B7FA323}"/>
              </a:ext>
            </a:extLst>
          </p:cNvPr>
          <p:cNvSpPr/>
          <p:nvPr/>
        </p:nvSpPr>
        <p:spPr>
          <a:xfrm>
            <a:off x="2037405" y="2493094"/>
            <a:ext cx="5578771" cy="584775"/>
          </a:xfrm>
          <a:prstGeom prst="rect">
            <a:avLst/>
          </a:prstGeom>
        </p:spPr>
        <p:txBody>
          <a:bodyPr wrap="none">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The gospel going out to the world</a:t>
            </a:r>
            <a:endParaRPr lang="en-US" sz="3200" dirty="0"/>
          </a:p>
        </p:txBody>
      </p:sp>
      <p:sp>
        <p:nvSpPr>
          <p:cNvPr id="10" name="Rectangle 9">
            <a:extLst>
              <a:ext uri="{FF2B5EF4-FFF2-40B4-BE49-F238E27FC236}">
                <a16:creationId xmlns:a16="http://schemas.microsoft.com/office/drawing/2014/main" id="{562748DD-A90F-4E8D-B339-AEB25F63B694}"/>
              </a:ext>
            </a:extLst>
          </p:cNvPr>
          <p:cNvSpPr/>
          <p:nvPr/>
        </p:nvSpPr>
        <p:spPr>
          <a:xfrm>
            <a:off x="2434834" y="1680632"/>
            <a:ext cx="4227439" cy="646331"/>
          </a:xfrm>
          <a:prstGeom prst="rect">
            <a:avLst/>
          </a:prstGeom>
        </p:spPr>
        <p:txBody>
          <a:bodyPr wrap="none">
            <a:spAutoFit/>
          </a:bodyPr>
          <a:lstStyle/>
          <a:p>
            <a:pPr algn="ctr"/>
            <a:r>
              <a:rPr lang="en-US" sz="3600" b="1" dirty="0">
                <a:solidFill>
                  <a:srgbClr val="57D7C0"/>
                </a:solidFill>
                <a:effectLst>
                  <a:innerShdw blurRad="114300">
                    <a:prstClr val="black">
                      <a:alpha val="50000"/>
                    </a:prstClr>
                  </a:innerShdw>
                </a:effectLst>
                <a:latin typeface="Arial Narrow" panose="020B0606020202030204" pitchFamily="34" charset="0"/>
              </a:rPr>
              <a:t>THE FIRST SIX SEALS</a:t>
            </a:r>
            <a:endParaRPr lang="en-US" sz="3600" dirty="0">
              <a:solidFill>
                <a:srgbClr val="57D7C0"/>
              </a:solidFill>
            </a:endParaRPr>
          </a:p>
        </p:txBody>
      </p:sp>
    </p:spTree>
    <p:extLst>
      <p:ext uri="{BB962C8B-B14F-4D97-AF65-F5344CB8AC3E}">
        <p14:creationId xmlns:p14="http://schemas.microsoft.com/office/powerpoint/2010/main" val="864056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1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0E6F2-222A-48A2-AE2D-AD1262EE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CF1C5E97-4A79-4BEC-93B4-C9DA6D547227}"/>
              </a:ext>
            </a:extLst>
          </p:cNvPr>
          <p:cNvSpPr txBox="1"/>
          <p:nvPr/>
        </p:nvSpPr>
        <p:spPr>
          <a:xfrm>
            <a:off x="488461" y="2032000"/>
            <a:ext cx="8167078" cy="2677656"/>
          </a:xfrm>
          <a:prstGeom prst="rect">
            <a:avLst/>
          </a:prstGeom>
          <a:noFill/>
        </p:spPr>
        <p:txBody>
          <a:bodyPr wrap="square" rtlCol="0">
            <a:spAutoFit/>
          </a:bodyPr>
          <a:lstStyle/>
          <a:p>
            <a:r>
              <a:rPr lang="en-US" sz="3200" b="1" dirty="0">
                <a:solidFill>
                  <a:srgbClr val="F0A022"/>
                </a:solidFill>
                <a:effectLst>
                  <a:innerShdw blurRad="114300">
                    <a:prstClr val="black">
                      <a:alpha val="50000"/>
                    </a:prstClr>
                  </a:innerShdw>
                </a:effectLst>
                <a:latin typeface="Arial Narrow" panose="020B0606020202030204" pitchFamily="34" charset="0"/>
              </a:rPr>
              <a:t>Revelation 6:4 </a:t>
            </a:r>
          </a:p>
          <a:p>
            <a:endParaRPr lang="en-US" sz="800" b="1" dirty="0">
              <a:solidFill>
                <a:srgbClr val="F0A022"/>
              </a:solidFill>
              <a:effectLst>
                <a:innerShdw blurRad="114300">
                  <a:prstClr val="black">
                    <a:alpha val="50000"/>
                  </a:prstClr>
                </a:innerShdw>
              </a:effectLst>
              <a:latin typeface="Arial Narrow" panose="020B0606020202030204" pitchFamily="34" charset="0"/>
            </a:endParaRPr>
          </a:p>
          <a:p>
            <a:r>
              <a:rPr lang="en-US" sz="3200" baseline="30000" dirty="0">
                <a:solidFill>
                  <a:srgbClr val="F0A022"/>
                </a:solidFill>
                <a:effectLst>
                  <a:innerShdw blurRad="114300">
                    <a:prstClr val="black">
                      <a:alpha val="50000"/>
                    </a:prstClr>
                  </a:innerShdw>
                </a:effectLst>
                <a:latin typeface="Arial Narrow" panose="020B0606020202030204" pitchFamily="34" charset="0"/>
              </a:rPr>
              <a:t>4</a:t>
            </a:r>
            <a:r>
              <a:rPr lang="en-US" sz="3200" dirty="0">
                <a:solidFill>
                  <a:srgbClr val="F0A022"/>
                </a:solidFill>
                <a:effectLst>
                  <a:innerShdw blurRad="114300">
                    <a:prstClr val="black">
                      <a:alpha val="50000"/>
                    </a:prstClr>
                  </a:innerShdw>
                </a:effectLst>
                <a:latin typeface="Arial Narrow" panose="020B0606020202030204" pitchFamily="34" charset="0"/>
              </a:rPr>
              <a:t> And out came another horse, bright red. Its rider was permitted to take peace from the earth, so that people should slay one another, and he was given a great sword.</a:t>
            </a:r>
          </a:p>
        </p:txBody>
      </p:sp>
    </p:spTree>
    <p:extLst>
      <p:ext uri="{BB962C8B-B14F-4D97-AF65-F5344CB8AC3E}">
        <p14:creationId xmlns:p14="http://schemas.microsoft.com/office/powerpoint/2010/main" val="3813252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TotalTime>
  <Words>1013</Words>
  <Application>Microsoft Office PowerPoint</Application>
  <PresentationFormat>On-screen Show (4:3)</PresentationFormat>
  <Paragraphs>154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8</cp:revision>
  <dcterms:created xsi:type="dcterms:W3CDTF">2018-04-04T17:58:51Z</dcterms:created>
  <dcterms:modified xsi:type="dcterms:W3CDTF">2018-04-15T21:55:03Z</dcterms:modified>
</cp:coreProperties>
</file>