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6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63" d="100"/>
          <a:sy n="63" d="100"/>
        </p:scale>
        <p:origin x="60" y="14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1D29E0-9E39-420A-87E2-63190184685F}"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3AE38-23A2-4DE2-997D-75885543404F}" type="slidenum">
              <a:rPr lang="en-US" smtClean="0"/>
              <a:t>‹#›</a:t>
            </a:fld>
            <a:endParaRPr lang="en-US"/>
          </a:p>
        </p:txBody>
      </p:sp>
    </p:spTree>
    <p:extLst>
      <p:ext uri="{BB962C8B-B14F-4D97-AF65-F5344CB8AC3E}">
        <p14:creationId xmlns:p14="http://schemas.microsoft.com/office/powerpoint/2010/main" val="31004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1D29E0-9E39-420A-87E2-63190184685F}"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3AE38-23A2-4DE2-997D-75885543404F}" type="slidenum">
              <a:rPr lang="en-US" smtClean="0"/>
              <a:t>‹#›</a:t>
            </a:fld>
            <a:endParaRPr lang="en-US"/>
          </a:p>
        </p:txBody>
      </p:sp>
    </p:spTree>
    <p:extLst>
      <p:ext uri="{BB962C8B-B14F-4D97-AF65-F5344CB8AC3E}">
        <p14:creationId xmlns:p14="http://schemas.microsoft.com/office/powerpoint/2010/main" val="191673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1D29E0-9E39-420A-87E2-63190184685F}"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3AE38-23A2-4DE2-997D-75885543404F}" type="slidenum">
              <a:rPr lang="en-US" smtClean="0"/>
              <a:t>‹#›</a:t>
            </a:fld>
            <a:endParaRPr lang="en-US"/>
          </a:p>
        </p:txBody>
      </p:sp>
    </p:spTree>
    <p:extLst>
      <p:ext uri="{BB962C8B-B14F-4D97-AF65-F5344CB8AC3E}">
        <p14:creationId xmlns:p14="http://schemas.microsoft.com/office/powerpoint/2010/main" val="277483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1D29E0-9E39-420A-87E2-63190184685F}"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3AE38-23A2-4DE2-997D-75885543404F}" type="slidenum">
              <a:rPr lang="en-US" smtClean="0"/>
              <a:t>‹#›</a:t>
            </a:fld>
            <a:endParaRPr lang="en-US"/>
          </a:p>
        </p:txBody>
      </p:sp>
    </p:spTree>
    <p:extLst>
      <p:ext uri="{BB962C8B-B14F-4D97-AF65-F5344CB8AC3E}">
        <p14:creationId xmlns:p14="http://schemas.microsoft.com/office/powerpoint/2010/main" val="60241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1D29E0-9E39-420A-87E2-63190184685F}"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3AE38-23A2-4DE2-997D-75885543404F}" type="slidenum">
              <a:rPr lang="en-US" smtClean="0"/>
              <a:t>‹#›</a:t>
            </a:fld>
            <a:endParaRPr lang="en-US"/>
          </a:p>
        </p:txBody>
      </p:sp>
    </p:spTree>
    <p:extLst>
      <p:ext uri="{BB962C8B-B14F-4D97-AF65-F5344CB8AC3E}">
        <p14:creationId xmlns:p14="http://schemas.microsoft.com/office/powerpoint/2010/main" val="362871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1D29E0-9E39-420A-87E2-63190184685F}"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3AE38-23A2-4DE2-997D-75885543404F}" type="slidenum">
              <a:rPr lang="en-US" smtClean="0"/>
              <a:t>‹#›</a:t>
            </a:fld>
            <a:endParaRPr lang="en-US"/>
          </a:p>
        </p:txBody>
      </p:sp>
    </p:spTree>
    <p:extLst>
      <p:ext uri="{BB962C8B-B14F-4D97-AF65-F5344CB8AC3E}">
        <p14:creationId xmlns:p14="http://schemas.microsoft.com/office/powerpoint/2010/main" val="141526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1D29E0-9E39-420A-87E2-63190184685F}"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3AE38-23A2-4DE2-997D-75885543404F}" type="slidenum">
              <a:rPr lang="en-US" smtClean="0"/>
              <a:t>‹#›</a:t>
            </a:fld>
            <a:endParaRPr lang="en-US"/>
          </a:p>
        </p:txBody>
      </p:sp>
    </p:spTree>
    <p:extLst>
      <p:ext uri="{BB962C8B-B14F-4D97-AF65-F5344CB8AC3E}">
        <p14:creationId xmlns:p14="http://schemas.microsoft.com/office/powerpoint/2010/main" val="336665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D29E0-9E39-420A-87E2-63190184685F}"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3AE38-23A2-4DE2-997D-75885543404F}" type="slidenum">
              <a:rPr lang="en-US" smtClean="0"/>
              <a:t>‹#›</a:t>
            </a:fld>
            <a:endParaRPr lang="en-US"/>
          </a:p>
        </p:txBody>
      </p:sp>
    </p:spTree>
    <p:extLst>
      <p:ext uri="{BB962C8B-B14F-4D97-AF65-F5344CB8AC3E}">
        <p14:creationId xmlns:p14="http://schemas.microsoft.com/office/powerpoint/2010/main" val="30860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D29E0-9E39-420A-87E2-63190184685F}"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3AE38-23A2-4DE2-997D-75885543404F}" type="slidenum">
              <a:rPr lang="en-US" smtClean="0"/>
              <a:t>‹#›</a:t>
            </a:fld>
            <a:endParaRPr lang="en-US"/>
          </a:p>
        </p:txBody>
      </p:sp>
    </p:spTree>
    <p:extLst>
      <p:ext uri="{BB962C8B-B14F-4D97-AF65-F5344CB8AC3E}">
        <p14:creationId xmlns:p14="http://schemas.microsoft.com/office/powerpoint/2010/main" val="345004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1D29E0-9E39-420A-87E2-63190184685F}"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3AE38-23A2-4DE2-997D-75885543404F}" type="slidenum">
              <a:rPr lang="en-US" smtClean="0"/>
              <a:t>‹#›</a:t>
            </a:fld>
            <a:endParaRPr lang="en-US"/>
          </a:p>
        </p:txBody>
      </p:sp>
    </p:spTree>
    <p:extLst>
      <p:ext uri="{BB962C8B-B14F-4D97-AF65-F5344CB8AC3E}">
        <p14:creationId xmlns:p14="http://schemas.microsoft.com/office/powerpoint/2010/main" val="1570974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1D29E0-9E39-420A-87E2-63190184685F}"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3AE38-23A2-4DE2-997D-75885543404F}" type="slidenum">
              <a:rPr lang="en-US" smtClean="0"/>
              <a:t>‹#›</a:t>
            </a:fld>
            <a:endParaRPr lang="en-US"/>
          </a:p>
        </p:txBody>
      </p:sp>
    </p:spTree>
    <p:extLst>
      <p:ext uri="{BB962C8B-B14F-4D97-AF65-F5344CB8AC3E}">
        <p14:creationId xmlns:p14="http://schemas.microsoft.com/office/powerpoint/2010/main" val="361598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D29E0-9E39-420A-87E2-63190184685F}" type="datetimeFigureOut">
              <a:rPr lang="en-US" smtClean="0"/>
              <a:t>4/1/2018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3AE38-23A2-4DE2-997D-75885543404F}" type="slidenum">
              <a:rPr lang="en-US" smtClean="0"/>
              <a:t>‹#›</a:t>
            </a:fld>
            <a:endParaRPr lang="en-US"/>
          </a:p>
        </p:txBody>
      </p:sp>
    </p:spTree>
    <p:extLst>
      <p:ext uri="{BB962C8B-B14F-4D97-AF65-F5344CB8AC3E}">
        <p14:creationId xmlns:p14="http://schemas.microsoft.com/office/powerpoint/2010/main" val="3448161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FD49B5-1563-4D2B-A0F7-54E77BC11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9692716A-6192-4C60-9B73-A46A082AC2D5}"/>
              </a:ext>
            </a:extLst>
          </p:cNvPr>
          <p:cNvSpPr txBox="1"/>
          <p:nvPr/>
        </p:nvSpPr>
        <p:spPr>
          <a:xfrm rot="20734739">
            <a:off x="-116935" y="2495088"/>
            <a:ext cx="6006262" cy="1200329"/>
          </a:xfrm>
          <a:prstGeom prst="rect">
            <a:avLst/>
          </a:prstGeom>
          <a:noFill/>
        </p:spPr>
        <p:txBody>
          <a:bodyPr wrap="square" rtlCol="0">
            <a:spAutoFit/>
          </a:bodyPr>
          <a:lstStyle/>
          <a:p>
            <a:pPr algn="r"/>
            <a:r>
              <a:rPr lang="en-US" sz="7200" b="1" spc="300" dirty="0">
                <a:solidFill>
                  <a:srgbClr val="F7F6F4">
                    <a:alpha val="90000"/>
                  </a:srgbClr>
                </a:solidFill>
                <a:latin typeface="Segoe UI" panose="020B0502040204020203" pitchFamily="34" charset="0"/>
                <a:ea typeface="Segoe UI Black" panose="020B0A02040204020203" pitchFamily="34" charset="0"/>
                <a:cs typeface="Segoe UI" panose="020B0502040204020203" pitchFamily="34" charset="0"/>
              </a:rPr>
              <a:t>KORAH’S</a:t>
            </a:r>
          </a:p>
        </p:txBody>
      </p:sp>
      <p:sp>
        <p:nvSpPr>
          <p:cNvPr id="5" name="Rectangle 4">
            <a:extLst>
              <a:ext uri="{FF2B5EF4-FFF2-40B4-BE49-F238E27FC236}">
                <a16:creationId xmlns:a16="http://schemas.microsoft.com/office/drawing/2014/main" id="{94FA476D-F66E-4FA4-8B00-D9C25198FE1A}"/>
              </a:ext>
            </a:extLst>
          </p:cNvPr>
          <p:cNvSpPr/>
          <p:nvPr/>
        </p:nvSpPr>
        <p:spPr>
          <a:xfrm rot="20691207">
            <a:off x="1630370" y="2834591"/>
            <a:ext cx="5883259" cy="1200329"/>
          </a:xfrm>
          <a:prstGeom prst="rect">
            <a:avLst/>
          </a:prstGeom>
        </p:spPr>
        <p:txBody>
          <a:bodyPr wrap="square">
            <a:spAutoFit/>
          </a:bodyPr>
          <a:lstStyle/>
          <a:p>
            <a:pPr lvl="0" algn="r"/>
            <a:r>
              <a:rPr lang="en-US" sz="7200" b="1" spc="300" dirty="0">
                <a:solidFill>
                  <a:srgbClr val="F7F6F4">
                    <a:alpha val="90000"/>
                  </a:srgbClr>
                </a:solidFill>
                <a:latin typeface="Segoe UI" panose="020B0502040204020203" pitchFamily="34" charset="0"/>
                <a:ea typeface="Segoe UI Black" panose="020B0A02040204020203" pitchFamily="34" charset="0"/>
                <a:cs typeface="Segoe UI" panose="020B0502040204020203" pitchFamily="34" charset="0"/>
              </a:rPr>
              <a:t>REBELLION</a:t>
            </a:r>
          </a:p>
        </p:txBody>
      </p:sp>
      <p:sp>
        <p:nvSpPr>
          <p:cNvPr id="6" name="Rectangle 5">
            <a:extLst>
              <a:ext uri="{FF2B5EF4-FFF2-40B4-BE49-F238E27FC236}">
                <a16:creationId xmlns:a16="http://schemas.microsoft.com/office/drawing/2014/main" id="{E75D5EC4-583F-47D4-AB67-531F9C5DD518}"/>
              </a:ext>
            </a:extLst>
          </p:cNvPr>
          <p:cNvSpPr/>
          <p:nvPr/>
        </p:nvSpPr>
        <p:spPr>
          <a:xfrm rot="20670649">
            <a:off x="4758315" y="3452640"/>
            <a:ext cx="2502609" cy="461665"/>
          </a:xfrm>
          <a:prstGeom prst="rect">
            <a:avLst/>
          </a:prstGeom>
        </p:spPr>
        <p:txBody>
          <a:bodyPr wrap="none">
            <a:spAutoFit/>
          </a:bodyPr>
          <a:lstStyle/>
          <a:p>
            <a:pPr algn="r"/>
            <a:r>
              <a:rPr lang="en-US" sz="2400" b="1" spc="300" dirty="0">
                <a:solidFill>
                  <a:srgbClr val="F7F6F4">
                    <a:alpha val="90000"/>
                  </a:srgbClr>
                </a:solidFill>
                <a:latin typeface="Segoe UI" panose="020B0502040204020203" pitchFamily="34" charset="0"/>
                <a:ea typeface="Segoe UI Black" panose="020B0A02040204020203" pitchFamily="34" charset="0"/>
                <a:cs typeface="Segoe UI" panose="020B0502040204020203" pitchFamily="34" charset="0"/>
              </a:rPr>
              <a:t>NUMBERS 16</a:t>
            </a:r>
          </a:p>
        </p:txBody>
      </p:sp>
    </p:spTree>
    <p:extLst>
      <p:ext uri="{BB962C8B-B14F-4D97-AF65-F5344CB8AC3E}">
        <p14:creationId xmlns:p14="http://schemas.microsoft.com/office/powerpoint/2010/main" val="212078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70523" y="535468"/>
            <a:ext cx="8135815" cy="2677656"/>
          </a:xfrm>
          <a:prstGeom prst="rect">
            <a:avLst/>
          </a:prstGeom>
        </p:spPr>
        <p:txBody>
          <a:bodyPr wrap="square">
            <a:spAutoFit/>
          </a:bodyPr>
          <a:lstStyle/>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Numbers 16:20-22</a:t>
            </a:r>
          </a:p>
          <a:p>
            <a:endParaRPr lang="en-US" sz="8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20</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And the Lord spoke to Moses and to Aaron, saying,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21</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“Separate yourselves from among this congregation, that I may consume them in a moment.”</a:t>
            </a:r>
          </a:p>
        </p:txBody>
      </p:sp>
      <p:sp>
        <p:nvSpPr>
          <p:cNvPr id="2" name="Rectangle 1">
            <a:extLst>
              <a:ext uri="{FF2B5EF4-FFF2-40B4-BE49-F238E27FC236}">
                <a16:creationId xmlns:a16="http://schemas.microsoft.com/office/drawing/2014/main" id="{0850C06C-995C-492E-9F1C-079FFF072195}"/>
              </a:ext>
            </a:extLst>
          </p:cNvPr>
          <p:cNvSpPr/>
          <p:nvPr/>
        </p:nvSpPr>
        <p:spPr>
          <a:xfrm>
            <a:off x="570523" y="2609880"/>
            <a:ext cx="8135815" cy="1569660"/>
          </a:xfrm>
          <a:prstGeom prst="rect">
            <a:avLst/>
          </a:prstGeom>
        </p:spPr>
        <p:txBody>
          <a:bodyPr wrap="square">
            <a:spAutoFit/>
          </a:bodyPr>
          <a:lstStyle/>
          <a:p>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22</a:t>
            </a:r>
            <a:r>
              <a:rPr lang="en-US" sz="3200" b="1"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And they fell on their faces and said, “O God, the God of the spirits of all flesh, shall one man sin, and will you be angry with all the congregation?” </a:t>
            </a:r>
            <a:endParaRPr lang="en-US" sz="3200" dirty="0">
              <a:solidFill>
                <a:srgbClr val="F7F6F4"/>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926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70523" y="535468"/>
            <a:ext cx="8135815" cy="3170099"/>
          </a:xfrm>
          <a:prstGeom prst="rect">
            <a:avLst/>
          </a:prstGeom>
        </p:spPr>
        <p:txBody>
          <a:bodyPr wrap="square">
            <a:spAutoFit/>
          </a:bodyPr>
          <a:lstStyle/>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Numbers 16:28, 29</a:t>
            </a:r>
          </a:p>
          <a:p>
            <a:endParaRPr lang="en-US" sz="8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28</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And Moses said, “Hereby you shall know that the Lord has sent me to do all these works, and that it has not been of my own accord.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29</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If these men die as all men die, or if they are visited by the fate of all mankind, then the Lord has not sent me.</a:t>
            </a:r>
          </a:p>
        </p:txBody>
      </p:sp>
    </p:spTree>
    <p:extLst>
      <p:ext uri="{BB962C8B-B14F-4D97-AF65-F5344CB8AC3E}">
        <p14:creationId xmlns:p14="http://schemas.microsoft.com/office/powerpoint/2010/main" val="233941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70523" y="535468"/>
            <a:ext cx="8135815" cy="3170099"/>
          </a:xfrm>
          <a:prstGeom prst="rect">
            <a:avLst/>
          </a:prstGeom>
        </p:spPr>
        <p:txBody>
          <a:bodyPr wrap="square">
            <a:spAutoFit/>
          </a:bodyPr>
          <a:lstStyle/>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Numbers 16:30</a:t>
            </a:r>
          </a:p>
          <a:p>
            <a:endParaRPr lang="en-US" sz="8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30</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But if the Lord creates something new, and the ground opens its mouth and swallows them up with all that belongs to them, and they go down alive into </a:t>
            </a:r>
            <a:r>
              <a:rPr lang="en-US" sz="3200" dirty="0" err="1">
                <a:solidFill>
                  <a:srgbClr val="F7F6F4"/>
                </a:solidFill>
                <a:latin typeface="Arial Narrow" panose="020B0606020202030204" pitchFamily="34" charset="0"/>
                <a:ea typeface="Calibri" panose="020F0502020204030204" pitchFamily="34" charset="0"/>
                <a:cs typeface="Times New Roman" panose="02020603050405020304" pitchFamily="18" charset="0"/>
              </a:rPr>
              <a:t>Sheol</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then you shall know that these men have despised the Lord.”</a:t>
            </a:r>
          </a:p>
        </p:txBody>
      </p:sp>
    </p:spTree>
    <p:extLst>
      <p:ext uri="{BB962C8B-B14F-4D97-AF65-F5344CB8AC3E}">
        <p14:creationId xmlns:p14="http://schemas.microsoft.com/office/powerpoint/2010/main" val="42198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04092" y="143262"/>
            <a:ext cx="8135815" cy="6617196"/>
          </a:xfrm>
          <a:prstGeom prst="rect">
            <a:avLst/>
          </a:prstGeom>
        </p:spPr>
        <p:txBody>
          <a:bodyPr wrap="square">
            <a:spAutoFit/>
          </a:bodyPr>
          <a:lstStyle/>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Numbers 16:31-35</a:t>
            </a:r>
          </a:p>
          <a:p>
            <a:endParaRPr lang="en-US" sz="8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31</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And as soon as he had finished speaking all these words, the ground under them split apart.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32</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And the earth opened its mouth and swallowed them up, with their households and all the people who belonged to </a:t>
            </a:r>
            <a:r>
              <a:rPr lang="en-US" sz="3200" dirty="0" err="1">
                <a:solidFill>
                  <a:srgbClr val="F7F6F4"/>
                </a:solidFill>
                <a:latin typeface="Arial Narrow" panose="020B0606020202030204" pitchFamily="34" charset="0"/>
                <a:ea typeface="Calibri" panose="020F0502020204030204" pitchFamily="34" charset="0"/>
                <a:cs typeface="Times New Roman" panose="02020603050405020304" pitchFamily="18" charset="0"/>
              </a:rPr>
              <a:t>Korah</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and all their goods.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33</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So they and all that belonged to them went down alive into </a:t>
            </a:r>
            <a:r>
              <a:rPr lang="en-US" sz="3200" dirty="0" err="1">
                <a:solidFill>
                  <a:srgbClr val="F7F6F4"/>
                </a:solidFill>
                <a:latin typeface="Arial Narrow" panose="020B0606020202030204" pitchFamily="34" charset="0"/>
                <a:ea typeface="Calibri" panose="020F0502020204030204" pitchFamily="34" charset="0"/>
                <a:cs typeface="Times New Roman" panose="02020603050405020304" pitchFamily="18" charset="0"/>
              </a:rPr>
              <a:t>Sheol</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and the earth closed over them, and they perished from the midst of the assembly.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34</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And all Israel who were around them fled at their cry, for they said, “Lest the earth swallow us up!”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35</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And fire came out from the Lord and consumed the 250 men offering the incense.</a:t>
            </a:r>
          </a:p>
        </p:txBody>
      </p:sp>
    </p:spTree>
    <p:extLst>
      <p:ext uri="{BB962C8B-B14F-4D97-AF65-F5344CB8AC3E}">
        <p14:creationId xmlns:p14="http://schemas.microsoft.com/office/powerpoint/2010/main" val="23780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70523" y="535468"/>
            <a:ext cx="8135815" cy="2677656"/>
          </a:xfrm>
          <a:prstGeom prst="rect">
            <a:avLst/>
          </a:prstGeom>
        </p:spPr>
        <p:txBody>
          <a:bodyPr wrap="square">
            <a:spAutoFit/>
          </a:bodyPr>
          <a:lstStyle/>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Numbers 16:41</a:t>
            </a:r>
          </a:p>
          <a:p>
            <a:endParaRPr lang="en-US" sz="8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41</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But on the next day all the congregation of the people of Israel grumbled against Moses and against Aaron, saying, “You have killed the people of the Lord.”</a:t>
            </a:r>
          </a:p>
        </p:txBody>
      </p:sp>
    </p:spTree>
    <p:extLst>
      <p:ext uri="{BB962C8B-B14F-4D97-AF65-F5344CB8AC3E}">
        <p14:creationId xmlns:p14="http://schemas.microsoft.com/office/powerpoint/2010/main" val="368879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70523" y="535468"/>
            <a:ext cx="8135815" cy="2677656"/>
          </a:xfrm>
          <a:prstGeom prst="rect">
            <a:avLst/>
          </a:prstGeom>
        </p:spPr>
        <p:txBody>
          <a:bodyPr wrap="square">
            <a:spAutoFit/>
          </a:bodyPr>
          <a:lstStyle/>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Numbers 16:46</a:t>
            </a:r>
          </a:p>
          <a:p>
            <a:endParaRPr lang="en-US" sz="8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46</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“Take your censer, and put fire on it from off the altar and lay incense on it and carry it quickly to the congregation and make atonement for them, for wrath has gone out from the Lord; the plague has begun.”</a:t>
            </a:r>
          </a:p>
        </p:txBody>
      </p:sp>
    </p:spTree>
    <p:extLst>
      <p:ext uri="{BB962C8B-B14F-4D97-AF65-F5344CB8AC3E}">
        <p14:creationId xmlns:p14="http://schemas.microsoft.com/office/powerpoint/2010/main" val="242128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70523" y="535468"/>
            <a:ext cx="8135815" cy="5632311"/>
          </a:xfrm>
          <a:prstGeom prst="rect">
            <a:avLst/>
          </a:prstGeom>
        </p:spPr>
        <p:txBody>
          <a:bodyPr wrap="square">
            <a:spAutoFit/>
          </a:bodyPr>
          <a:lstStyle/>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Numbers 16:47-50</a:t>
            </a:r>
          </a:p>
          <a:p>
            <a:endParaRPr lang="en-US" sz="8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47</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So Aaron took it as Moses said and ran into the midst of the assembly. And behold, the plague had already begun among the people. And he put on the incense and made atonement for the people.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48</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And he stood between the dead and the living, and the plague was stopped.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49</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Now those who died in the plague were 14,700, besides those who died in the affair of </a:t>
            </a:r>
            <a:r>
              <a:rPr lang="en-US" sz="3200" dirty="0" err="1">
                <a:solidFill>
                  <a:srgbClr val="F7F6F4"/>
                </a:solidFill>
                <a:latin typeface="Arial Narrow" panose="020B0606020202030204" pitchFamily="34" charset="0"/>
                <a:ea typeface="Calibri" panose="020F0502020204030204" pitchFamily="34" charset="0"/>
                <a:cs typeface="Times New Roman" panose="02020603050405020304" pitchFamily="18" charset="0"/>
              </a:rPr>
              <a:t>Korah</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50</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And Aaron returned to Moses at the entrance of the tent of meeting, when the plague was stopped.</a:t>
            </a:r>
          </a:p>
        </p:txBody>
      </p:sp>
    </p:spTree>
    <p:extLst>
      <p:ext uri="{BB962C8B-B14F-4D97-AF65-F5344CB8AC3E}">
        <p14:creationId xmlns:p14="http://schemas.microsoft.com/office/powerpoint/2010/main" val="70062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70524" y="535468"/>
            <a:ext cx="7975600" cy="6001643"/>
          </a:xfrm>
          <a:prstGeom prst="rect">
            <a:avLst/>
          </a:prstGeom>
        </p:spPr>
        <p:txBody>
          <a:bodyPr wrap="square">
            <a:spAutoFit/>
          </a:bodyPr>
          <a:lstStyle/>
          <a:p>
            <a:pPr marL="514350" indent="-514350">
              <a:buFont typeface="+mj-lt"/>
              <a:buAutoNum type="arabicPeriod"/>
            </a:pPr>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We are to respect God-ordained leadership</a:t>
            </a:r>
          </a:p>
          <a:p>
            <a:pPr lvl="1"/>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 Heb. 13:17; Eph. 5:22-24; 6:1-3; Rom. 13:1, 2</a:t>
            </a:r>
          </a:p>
          <a:p>
            <a:pPr lvl="1"/>
            <a:endParaRPr lang="en-US" sz="800"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Godly leaders are servant leaders</a:t>
            </a:r>
          </a:p>
          <a:p>
            <a:pPr lvl="1"/>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 Jn. 13:3-5; Lk. 22:25, 26; 1 Pet. 5:1-4</a:t>
            </a:r>
          </a:p>
          <a:p>
            <a:pPr lvl="1"/>
            <a:endParaRPr lang="en-US" sz="800"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We need to respect our roles</a:t>
            </a:r>
          </a:p>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- 1 Cor. 14:26-35; Pet. 5:5; Pr. 1:8; Col. 3:20</a:t>
            </a:r>
          </a:p>
          <a:p>
            <a:endParaRPr lang="en-US" sz="800"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4.	 Sin destroys like the plague</a:t>
            </a:r>
          </a:p>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- 1 Cor. 5:6; Rom. 3:23; </a:t>
            </a:r>
            <a:r>
              <a:rPr lang="en-US" sz="3200" dirty="0" err="1">
                <a:solidFill>
                  <a:srgbClr val="F7F6F4"/>
                </a:solidFill>
                <a:latin typeface="Arial Narrow" panose="020B0606020202030204" pitchFamily="34" charset="0"/>
                <a:ea typeface="Calibri" panose="020F0502020204030204" pitchFamily="34" charset="0"/>
                <a:cs typeface="Times New Roman" panose="02020603050405020304" pitchFamily="18" charset="0"/>
              </a:rPr>
              <a:t>Ezk</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18:4, 20</a:t>
            </a:r>
          </a:p>
          <a:p>
            <a:endParaRPr lang="en-US" sz="800"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pPr marL="514350" indent="-514350">
              <a:buAutoNum type="arabicPeriod" startAt="5"/>
            </a:pPr>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Don’t let jealousy take hold</a:t>
            </a:r>
          </a:p>
          <a:p>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 Gal. 5:19-21; </a:t>
            </a:r>
            <a:r>
              <a:rPr lang="en-US" sz="3200" dirty="0" err="1">
                <a:solidFill>
                  <a:srgbClr val="F7F6F4"/>
                </a:solidFill>
                <a:latin typeface="Arial Narrow" panose="020B0606020202030204" pitchFamily="34" charset="0"/>
                <a:ea typeface="Calibri" panose="020F0502020204030204" pitchFamily="34" charset="0"/>
                <a:cs typeface="Times New Roman" panose="02020603050405020304" pitchFamily="18" charset="0"/>
              </a:rPr>
              <a:t>Js</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3:15-17</a:t>
            </a:r>
          </a:p>
          <a:p>
            <a:pPr marL="514350" indent="-514350">
              <a:buFont typeface="+mj-lt"/>
              <a:buAutoNum type="arabicPeriod"/>
            </a:pPr>
            <a:endPar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284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1500"/>
                                        <p:tgtEl>
                                          <p:spTgt spid="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1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1500"/>
                                        <p:tgtEl>
                                          <p:spTgt spid="7">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1500"/>
                                        <p:tgtEl>
                                          <p:spTgt spid="7">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Effect transition="in" filter="fade">
                                      <p:cBhvr>
                                        <p:cTn id="31" dur="1500"/>
                                        <p:tgtEl>
                                          <p:spTgt spid="7">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10" end="10"/>
                                            </p:txEl>
                                          </p:spTgt>
                                        </p:tgtEl>
                                        <p:attrNameLst>
                                          <p:attrName>style.visibility</p:attrName>
                                        </p:attrNameLst>
                                      </p:cBhvr>
                                      <p:to>
                                        <p:strVal val="visible"/>
                                      </p:to>
                                    </p:set>
                                    <p:animEffect transition="in" filter="fade">
                                      <p:cBhvr>
                                        <p:cTn id="34" dur="1500"/>
                                        <p:tgtEl>
                                          <p:spTgt spid="7">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12" end="12"/>
                                            </p:txEl>
                                          </p:spTgt>
                                        </p:tgtEl>
                                        <p:attrNameLst>
                                          <p:attrName>style.visibility</p:attrName>
                                        </p:attrNameLst>
                                      </p:cBhvr>
                                      <p:to>
                                        <p:strVal val="visible"/>
                                      </p:to>
                                    </p:set>
                                    <p:animEffect transition="in" filter="fade">
                                      <p:cBhvr>
                                        <p:cTn id="39" dur="1500"/>
                                        <p:tgtEl>
                                          <p:spTgt spid="7">
                                            <p:txEl>
                                              <p:pRg st="12" end="1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13" end="13"/>
                                            </p:txEl>
                                          </p:spTgt>
                                        </p:tgtEl>
                                        <p:attrNameLst>
                                          <p:attrName>style.visibility</p:attrName>
                                        </p:attrNameLst>
                                      </p:cBhvr>
                                      <p:to>
                                        <p:strVal val="visible"/>
                                      </p:to>
                                    </p:set>
                                    <p:animEffect transition="in" filter="fade">
                                      <p:cBhvr>
                                        <p:cTn id="42" dur="1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FD49B5-1563-4D2B-A0F7-54E77BC11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9692716A-6192-4C60-9B73-A46A082AC2D5}"/>
              </a:ext>
            </a:extLst>
          </p:cNvPr>
          <p:cNvSpPr txBox="1"/>
          <p:nvPr/>
        </p:nvSpPr>
        <p:spPr>
          <a:xfrm rot="20734739">
            <a:off x="-116935" y="2495088"/>
            <a:ext cx="6006262" cy="1200329"/>
          </a:xfrm>
          <a:prstGeom prst="rect">
            <a:avLst/>
          </a:prstGeom>
          <a:noFill/>
        </p:spPr>
        <p:txBody>
          <a:bodyPr wrap="square" rtlCol="0">
            <a:spAutoFit/>
          </a:bodyPr>
          <a:lstStyle/>
          <a:p>
            <a:pPr algn="r"/>
            <a:r>
              <a:rPr lang="en-US" sz="7200" b="1" spc="300" dirty="0">
                <a:solidFill>
                  <a:srgbClr val="F7F6F4">
                    <a:alpha val="90000"/>
                  </a:srgbClr>
                </a:solidFill>
                <a:latin typeface="Segoe UI" panose="020B0502040204020203" pitchFamily="34" charset="0"/>
                <a:ea typeface="Segoe UI Black" panose="020B0A02040204020203" pitchFamily="34" charset="0"/>
                <a:cs typeface="Segoe UI" panose="020B0502040204020203" pitchFamily="34" charset="0"/>
              </a:rPr>
              <a:t>KORAH’S</a:t>
            </a:r>
          </a:p>
        </p:txBody>
      </p:sp>
      <p:sp>
        <p:nvSpPr>
          <p:cNvPr id="5" name="Rectangle 4">
            <a:extLst>
              <a:ext uri="{FF2B5EF4-FFF2-40B4-BE49-F238E27FC236}">
                <a16:creationId xmlns:a16="http://schemas.microsoft.com/office/drawing/2014/main" id="{94FA476D-F66E-4FA4-8B00-D9C25198FE1A}"/>
              </a:ext>
            </a:extLst>
          </p:cNvPr>
          <p:cNvSpPr/>
          <p:nvPr/>
        </p:nvSpPr>
        <p:spPr>
          <a:xfrm rot="20691207">
            <a:off x="1630370" y="2834591"/>
            <a:ext cx="5883259" cy="1200329"/>
          </a:xfrm>
          <a:prstGeom prst="rect">
            <a:avLst/>
          </a:prstGeom>
        </p:spPr>
        <p:txBody>
          <a:bodyPr wrap="square">
            <a:spAutoFit/>
          </a:bodyPr>
          <a:lstStyle/>
          <a:p>
            <a:pPr lvl="0" algn="r"/>
            <a:r>
              <a:rPr lang="en-US" sz="7200" b="1" spc="300" dirty="0">
                <a:solidFill>
                  <a:srgbClr val="F7F6F4">
                    <a:alpha val="90000"/>
                  </a:srgbClr>
                </a:solidFill>
                <a:latin typeface="Segoe UI" panose="020B0502040204020203" pitchFamily="34" charset="0"/>
                <a:ea typeface="Segoe UI Black" panose="020B0A02040204020203" pitchFamily="34" charset="0"/>
                <a:cs typeface="Segoe UI" panose="020B0502040204020203" pitchFamily="34" charset="0"/>
              </a:rPr>
              <a:t>REBELLION</a:t>
            </a:r>
          </a:p>
        </p:txBody>
      </p:sp>
      <p:sp>
        <p:nvSpPr>
          <p:cNvPr id="6" name="Rectangle 5">
            <a:extLst>
              <a:ext uri="{FF2B5EF4-FFF2-40B4-BE49-F238E27FC236}">
                <a16:creationId xmlns:a16="http://schemas.microsoft.com/office/drawing/2014/main" id="{E75D5EC4-583F-47D4-AB67-531F9C5DD518}"/>
              </a:ext>
            </a:extLst>
          </p:cNvPr>
          <p:cNvSpPr/>
          <p:nvPr/>
        </p:nvSpPr>
        <p:spPr>
          <a:xfrm rot="20670649">
            <a:off x="4758315" y="3452640"/>
            <a:ext cx="2502609" cy="461665"/>
          </a:xfrm>
          <a:prstGeom prst="rect">
            <a:avLst/>
          </a:prstGeom>
        </p:spPr>
        <p:txBody>
          <a:bodyPr wrap="none">
            <a:spAutoFit/>
          </a:bodyPr>
          <a:lstStyle/>
          <a:p>
            <a:pPr algn="r"/>
            <a:r>
              <a:rPr lang="en-US" sz="2400" b="1" spc="300" dirty="0">
                <a:solidFill>
                  <a:srgbClr val="F7F6F4">
                    <a:alpha val="90000"/>
                  </a:srgbClr>
                </a:solidFill>
                <a:latin typeface="Segoe UI" panose="020B0502040204020203" pitchFamily="34" charset="0"/>
                <a:ea typeface="Segoe UI Black" panose="020B0A02040204020203" pitchFamily="34" charset="0"/>
                <a:cs typeface="Segoe UI" panose="020B0502040204020203" pitchFamily="34" charset="0"/>
              </a:rPr>
              <a:t>NUMBERS 16</a:t>
            </a:r>
          </a:p>
        </p:txBody>
      </p:sp>
    </p:spTree>
    <p:extLst>
      <p:ext uri="{BB962C8B-B14F-4D97-AF65-F5344CB8AC3E}">
        <p14:creationId xmlns:p14="http://schemas.microsoft.com/office/powerpoint/2010/main" val="127092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70523" y="535468"/>
            <a:ext cx="8135815" cy="3662541"/>
          </a:xfrm>
          <a:prstGeom prst="rect">
            <a:avLst/>
          </a:prstGeom>
        </p:spPr>
        <p:txBody>
          <a:bodyPr wrap="square">
            <a:spAutoFit/>
          </a:bodyPr>
          <a:lstStyle/>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Numbers 16:3</a:t>
            </a:r>
          </a:p>
          <a:p>
            <a:endParaRPr lang="en-US" sz="8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3</a:t>
            </a:r>
            <a:r>
              <a:rPr lang="en-US" sz="3200" b="1"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They assembled themselves together against Moses and against Aaron and said to them, “You have gone too far! For all in the congregation are holy, every one of them, and the Lord is among them. Why then do you exalt yourselves above the assembly of the Lord?”</a:t>
            </a:r>
          </a:p>
        </p:txBody>
      </p:sp>
    </p:spTree>
    <p:extLst>
      <p:ext uri="{BB962C8B-B14F-4D97-AF65-F5344CB8AC3E}">
        <p14:creationId xmlns:p14="http://schemas.microsoft.com/office/powerpoint/2010/main" val="350331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70523" y="535468"/>
            <a:ext cx="8135815" cy="3662541"/>
          </a:xfrm>
          <a:prstGeom prst="rect">
            <a:avLst/>
          </a:prstGeom>
        </p:spPr>
        <p:txBody>
          <a:bodyPr wrap="square">
            <a:spAutoFit/>
          </a:bodyPr>
          <a:lstStyle/>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Numbers 16:3, 4</a:t>
            </a:r>
          </a:p>
          <a:p>
            <a:endParaRPr lang="en-US" sz="8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3</a:t>
            </a:r>
            <a:r>
              <a:rPr lang="en-US" sz="3200" b="1"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They assembled themselves together against Moses and against Aaron and said to them, “You have gone too far! For all in the congregation are holy, every one of them, and the Lord is among them. Why then do you exalt yourselves above the assembly of the Lord?”</a:t>
            </a:r>
          </a:p>
        </p:txBody>
      </p:sp>
      <p:sp>
        <p:nvSpPr>
          <p:cNvPr id="2" name="Rectangle 1">
            <a:extLst>
              <a:ext uri="{FF2B5EF4-FFF2-40B4-BE49-F238E27FC236}">
                <a16:creationId xmlns:a16="http://schemas.microsoft.com/office/drawing/2014/main" id="{2E1E3287-701D-4BEE-9E45-2FE6CE49D91A}"/>
              </a:ext>
            </a:extLst>
          </p:cNvPr>
          <p:cNvSpPr/>
          <p:nvPr/>
        </p:nvSpPr>
        <p:spPr>
          <a:xfrm>
            <a:off x="570523" y="3581974"/>
            <a:ext cx="8002954" cy="1077218"/>
          </a:xfrm>
          <a:prstGeom prst="rect">
            <a:avLst/>
          </a:prstGeom>
        </p:spPr>
        <p:txBody>
          <a:bodyPr wrap="square">
            <a:spAutoFit/>
          </a:bodyPr>
          <a:lstStyle/>
          <a:p>
            <a:r>
              <a:rPr lang="en-US" sz="3200" b="1" baseline="30000" dirty="0">
                <a:solidFill>
                  <a:srgbClr val="F7F6F4"/>
                </a:solidFill>
                <a:latin typeface="Arial Narrow" panose="020B0606020202030204" pitchFamily="34" charset="0"/>
              </a:rPr>
              <a:t>                                                        4 </a:t>
            </a:r>
            <a:r>
              <a:rPr lang="en-US" sz="3200" dirty="0">
                <a:solidFill>
                  <a:srgbClr val="F7F6F4"/>
                </a:solidFill>
                <a:latin typeface="Arial Narrow" panose="020B0606020202030204" pitchFamily="34" charset="0"/>
              </a:rPr>
              <a:t>When Moses heard it, he fell on his face,</a:t>
            </a:r>
          </a:p>
        </p:txBody>
      </p:sp>
    </p:spTree>
    <p:extLst>
      <p:ext uri="{BB962C8B-B14F-4D97-AF65-F5344CB8AC3E}">
        <p14:creationId xmlns:p14="http://schemas.microsoft.com/office/powerpoint/2010/main" val="176126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70523" y="535468"/>
            <a:ext cx="8135815" cy="5139869"/>
          </a:xfrm>
          <a:prstGeom prst="rect">
            <a:avLst/>
          </a:prstGeom>
        </p:spPr>
        <p:txBody>
          <a:bodyPr wrap="square">
            <a:spAutoFit/>
          </a:bodyPr>
          <a:lstStyle/>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Numbers 16:4-7</a:t>
            </a:r>
          </a:p>
          <a:p>
            <a:endParaRPr lang="en-US" sz="8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4</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When Moses heard it, he fell on his face,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5</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and he said to </a:t>
            </a:r>
            <a:r>
              <a:rPr lang="en-US" sz="3200" dirty="0" err="1">
                <a:solidFill>
                  <a:srgbClr val="F7F6F4"/>
                </a:solidFill>
                <a:latin typeface="Arial Narrow" panose="020B0606020202030204" pitchFamily="34" charset="0"/>
                <a:ea typeface="Calibri" panose="020F0502020204030204" pitchFamily="34" charset="0"/>
                <a:cs typeface="Times New Roman" panose="02020603050405020304" pitchFamily="18" charset="0"/>
              </a:rPr>
              <a:t>Korah</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and all his company, “In the morning the Lord will show who is his, and who is holy, and will bring him near to him. The one whom he chooses he will bring near to him.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6</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Do this: take censers, </a:t>
            </a:r>
            <a:r>
              <a:rPr lang="en-US" sz="3200" dirty="0" err="1">
                <a:solidFill>
                  <a:srgbClr val="F7F6F4"/>
                </a:solidFill>
                <a:latin typeface="Arial Narrow" panose="020B0606020202030204" pitchFamily="34" charset="0"/>
                <a:ea typeface="Calibri" panose="020F0502020204030204" pitchFamily="34" charset="0"/>
                <a:cs typeface="Times New Roman" panose="02020603050405020304" pitchFamily="18" charset="0"/>
              </a:rPr>
              <a:t>Korah</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and all his company;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7</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put fire in them and put incense on them before the Lord tomorrow, and the man whom the Lord chooses shall be the holy one. You have gone too far, sons of Levi!”</a:t>
            </a:r>
          </a:p>
        </p:txBody>
      </p:sp>
    </p:spTree>
    <p:extLst>
      <p:ext uri="{BB962C8B-B14F-4D97-AF65-F5344CB8AC3E}">
        <p14:creationId xmlns:p14="http://schemas.microsoft.com/office/powerpoint/2010/main" val="355040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70523" y="535468"/>
            <a:ext cx="8135815" cy="2185214"/>
          </a:xfrm>
          <a:prstGeom prst="rect">
            <a:avLst/>
          </a:prstGeom>
        </p:spPr>
        <p:txBody>
          <a:bodyPr wrap="square">
            <a:spAutoFit/>
          </a:bodyPr>
          <a:lstStyle/>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Numbers 16:11</a:t>
            </a:r>
          </a:p>
          <a:p>
            <a:endParaRPr lang="en-US" sz="8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11</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Therefore it is against the Lord that you and all your company have gathered together. What is Aaron that you grumble against him?”</a:t>
            </a:r>
          </a:p>
        </p:txBody>
      </p:sp>
    </p:spTree>
    <p:extLst>
      <p:ext uri="{BB962C8B-B14F-4D97-AF65-F5344CB8AC3E}">
        <p14:creationId xmlns:p14="http://schemas.microsoft.com/office/powerpoint/2010/main" val="134257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70523" y="535468"/>
            <a:ext cx="8135815" cy="4154984"/>
          </a:xfrm>
          <a:prstGeom prst="rect">
            <a:avLst/>
          </a:prstGeom>
        </p:spPr>
        <p:txBody>
          <a:bodyPr wrap="square">
            <a:spAutoFit/>
          </a:bodyPr>
          <a:lstStyle/>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Numbers 16:13, 14</a:t>
            </a:r>
          </a:p>
          <a:p>
            <a:endParaRPr lang="en-US" sz="8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13</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Is it a small thing that you have brought us up out of a land flowing with milk and honey, to kill us in the wilderness, that you must also make yourself a prince over us?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14</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Moreover, you have not brought us into a land flowing with milk and honey, nor given us inheritance of fields and vineyards. Will you put out the eyes of these men? We will not come up.”</a:t>
            </a:r>
          </a:p>
        </p:txBody>
      </p:sp>
    </p:spTree>
    <p:extLst>
      <p:ext uri="{BB962C8B-B14F-4D97-AF65-F5344CB8AC3E}">
        <p14:creationId xmlns:p14="http://schemas.microsoft.com/office/powerpoint/2010/main" val="352367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70523" y="535468"/>
            <a:ext cx="8135815" cy="2677656"/>
          </a:xfrm>
          <a:prstGeom prst="rect">
            <a:avLst/>
          </a:prstGeom>
        </p:spPr>
        <p:txBody>
          <a:bodyPr wrap="square">
            <a:spAutoFit/>
          </a:bodyPr>
          <a:lstStyle/>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Numbers 16:15</a:t>
            </a:r>
          </a:p>
          <a:p>
            <a:endParaRPr lang="en-US" sz="8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15</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And Moses was very angry and said to the Lord, “Do not respect their offering. I have not taken one donkey from them, and I have not harmed one of them.”</a:t>
            </a:r>
          </a:p>
        </p:txBody>
      </p:sp>
    </p:spTree>
    <p:extLst>
      <p:ext uri="{BB962C8B-B14F-4D97-AF65-F5344CB8AC3E}">
        <p14:creationId xmlns:p14="http://schemas.microsoft.com/office/powerpoint/2010/main" val="408097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70523" y="535468"/>
            <a:ext cx="8135815" cy="3662541"/>
          </a:xfrm>
          <a:prstGeom prst="rect">
            <a:avLst/>
          </a:prstGeom>
        </p:spPr>
        <p:txBody>
          <a:bodyPr wrap="square">
            <a:spAutoFit/>
          </a:bodyPr>
          <a:lstStyle/>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Numbers 16:18, 19</a:t>
            </a:r>
          </a:p>
          <a:p>
            <a:endParaRPr lang="en-US" sz="8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18</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So every man took his censer and put fire in them and laid incense on them and stood at the entrance of the tent of meeting with Moses and Aaron.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19</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Then </a:t>
            </a:r>
            <a:r>
              <a:rPr lang="en-US" sz="3200" dirty="0" err="1">
                <a:solidFill>
                  <a:srgbClr val="F7F6F4"/>
                </a:solidFill>
                <a:latin typeface="Arial Narrow" panose="020B0606020202030204" pitchFamily="34" charset="0"/>
                <a:ea typeface="Calibri" panose="020F0502020204030204" pitchFamily="34" charset="0"/>
                <a:cs typeface="Times New Roman" panose="02020603050405020304" pitchFamily="18" charset="0"/>
              </a:rPr>
              <a:t>Korah</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assembled all the congregation against them at the entrance of the tent of meeting. And the glory of the Lord appeared to all the congregation.</a:t>
            </a:r>
          </a:p>
        </p:txBody>
      </p:sp>
    </p:spTree>
    <p:extLst>
      <p:ext uri="{BB962C8B-B14F-4D97-AF65-F5344CB8AC3E}">
        <p14:creationId xmlns:p14="http://schemas.microsoft.com/office/powerpoint/2010/main" val="377655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5DA42-F18C-4995-98A0-3A9E5246C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ECEDFDB-0A39-470F-A3FA-89A7346738A5}"/>
              </a:ext>
            </a:extLst>
          </p:cNvPr>
          <p:cNvSpPr/>
          <p:nvPr/>
        </p:nvSpPr>
        <p:spPr>
          <a:xfrm>
            <a:off x="570523" y="535468"/>
            <a:ext cx="8135815" cy="2677656"/>
          </a:xfrm>
          <a:prstGeom prst="rect">
            <a:avLst/>
          </a:prstGeom>
        </p:spPr>
        <p:txBody>
          <a:bodyPr wrap="square">
            <a:spAutoFit/>
          </a:bodyPr>
          <a:lstStyle/>
          <a:p>
            <a:r>
              <a:rPr lang="en-US" sz="32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Numbers 16:20, 21</a:t>
            </a:r>
          </a:p>
          <a:p>
            <a:endParaRPr lang="en-US" sz="800" b="1" dirty="0">
              <a:solidFill>
                <a:srgbClr val="F7F6F4"/>
              </a:solidFill>
              <a:latin typeface="Arial Narrow" panose="020B0606020202030204" pitchFamily="34" charset="0"/>
              <a:ea typeface="Calibri" panose="020F0502020204030204" pitchFamily="34" charset="0"/>
              <a:cs typeface="Times New Roman" panose="02020603050405020304" pitchFamily="18" charset="0"/>
            </a:endParaRPr>
          </a:p>
          <a:p>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20</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And the Lord spoke to Moses and to Aaron, saying, </a:t>
            </a:r>
            <a:r>
              <a:rPr lang="en-US" sz="3200" baseline="300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21</a:t>
            </a:r>
            <a:r>
              <a:rPr lang="en-US" sz="3200" dirty="0">
                <a:solidFill>
                  <a:srgbClr val="F7F6F4"/>
                </a:solidFill>
                <a:latin typeface="Arial Narrow" panose="020B0606020202030204" pitchFamily="34" charset="0"/>
                <a:ea typeface="Calibri" panose="020F0502020204030204" pitchFamily="34" charset="0"/>
                <a:cs typeface="Times New Roman" panose="02020603050405020304" pitchFamily="18" charset="0"/>
              </a:rPr>
              <a:t> “Separate yourselves from among this congregation, that I may consume them in a moment.”</a:t>
            </a:r>
          </a:p>
        </p:txBody>
      </p:sp>
    </p:spTree>
    <p:extLst>
      <p:ext uri="{BB962C8B-B14F-4D97-AF65-F5344CB8AC3E}">
        <p14:creationId xmlns:p14="http://schemas.microsoft.com/office/powerpoint/2010/main" val="411734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TotalTime>
  <Words>894</Words>
  <Application>Microsoft Office PowerPoint</Application>
  <PresentationFormat>On-screen Show (4:3)</PresentationFormat>
  <Paragraphs>67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Narrow</vt:lpstr>
      <vt:lpstr>Calibri</vt:lpstr>
      <vt:lpstr>Calibri Light</vt:lpstr>
      <vt:lpstr>Segoe UI</vt:lpstr>
      <vt:lpstr>Segoe UI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15</cp:revision>
  <dcterms:created xsi:type="dcterms:W3CDTF">2018-03-19T03:45:48Z</dcterms:created>
  <dcterms:modified xsi:type="dcterms:W3CDTF">2018-04-01T21:43:34Z</dcterms:modified>
</cp:coreProperties>
</file>