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8" r:id="rId3"/>
    <p:sldId id="260" r:id="rId4"/>
    <p:sldId id="261" r:id="rId5"/>
    <p:sldId id="263" r:id="rId6"/>
    <p:sldId id="264" r:id="rId7"/>
    <p:sldId id="265" r:id="rId8"/>
    <p:sldId id="266" r:id="rId9"/>
    <p:sldId id="267" r:id="rId10"/>
    <p:sldId id="268" r:id="rId11"/>
    <p:sldId id="269" r:id="rId12"/>
    <p:sldId id="272" r:id="rId13"/>
    <p:sldId id="25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B87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63" d="100"/>
          <a:sy n="63" d="100"/>
        </p:scale>
        <p:origin x="60" y="2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1C47F3-B0E5-467F-B763-AE8C40471F42}"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323431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C47F3-B0E5-467F-B763-AE8C40471F42}"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380422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C47F3-B0E5-467F-B763-AE8C40471F42}"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328194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C47F3-B0E5-467F-B763-AE8C40471F42}"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324334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1C47F3-B0E5-467F-B763-AE8C40471F42}"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416104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C47F3-B0E5-467F-B763-AE8C40471F42}"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42577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1C47F3-B0E5-467F-B763-AE8C40471F42}"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135303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1C47F3-B0E5-467F-B763-AE8C40471F42}"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318362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47F3-B0E5-467F-B763-AE8C40471F42}"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182946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1C47F3-B0E5-467F-B763-AE8C40471F42}"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199300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1C47F3-B0E5-467F-B763-AE8C40471F42}"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FE7B8-1FC6-4A78-A7FA-227E5EF7AF0F}" type="slidenum">
              <a:rPr lang="en-US" smtClean="0"/>
              <a:t>‹#›</a:t>
            </a:fld>
            <a:endParaRPr lang="en-US"/>
          </a:p>
        </p:txBody>
      </p:sp>
    </p:spTree>
    <p:extLst>
      <p:ext uri="{BB962C8B-B14F-4D97-AF65-F5344CB8AC3E}">
        <p14:creationId xmlns:p14="http://schemas.microsoft.com/office/powerpoint/2010/main" val="16196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C47F3-B0E5-467F-B763-AE8C40471F42}" type="datetimeFigureOut">
              <a:rPr lang="en-US" smtClean="0"/>
              <a:t>3/4/2018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FE7B8-1FC6-4A78-A7FA-227E5EF7AF0F}" type="slidenum">
              <a:rPr lang="en-US" smtClean="0"/>
              <a:t>‹#›</a:t>
            </a:fld>
            <a:endParaRPr lang="en-US"/>
          </a:p>
        </p:txBody>
      </p:sp>
    </p:spTree>
    <p:extLst>
      <p:ext uri="{BB962C8B-B14F-4D97-AF65-F5344CB8AC3E}">
        <p14:creationId xmlns:p14="http://schemas.microsoft.com/office/powerpoint/2010/main" val="161276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A5429-3471-4826-A77B-A96DBF275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512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4647426"/>
          </a:xfrm>
          <a:prstGeom prst="rect">
            <a:avLst/>
          </a:prstGeom>
        </p:spPr>
        <p:txBody>
          <a:bodyPr wrap="square">
            <a:spAutoFit/>
          </a:bodyPr>
          <a:lstStyle/>
          <a:p>
            <a:r>
              <a:rPr lang="en-US" sz="3200" b="1" dirty="0">
                <a:solidFill>
                  <a:srgbClr val="FAFAFA"/>
                </a:solidFill>
                <a:latin typeface="Arial Narrow" panose="020B0606020202030204" pitchFamily="34" charset="0"/>
              </a:rPr>
              <a:t>1 Kings 13:21-22</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21</a:t>
            </a:r>
            <a:r>
              <a:rPr lang="en-US" sz="3200" dirty="0">
                <a:solidFill>
                  <a:srgbClr val="FAFAFA"/>
                </a:solidFill>
                <a:latin typeface="Arial Narrow" panose="020B0606020202030204" pitchFamily="34" charset="0"/>
              </a:rPr>
              <a:t> And he cried to the man of God who came from Judah, “Thus says the Lord, ‘Because you have disobeyed the word of the Lord and have not kept the command that the Lord your God commanded you, </a:t>
            </a:r>
            <a:r>
              <a:rPr lang="en-US" sz="3200" baseline="30000" dirty="0">
                <a:solidFill>
                  <a:srgbClr val="FAFAFA"/>
                </a:solidFill>
                <a:latin typeface="Arial Narrow" panose="020B0606020202030204" pitchFamily="34" charset="0"/>
              </a:rPr>
              <a:t>22</a:t>
            </a:r>
            <a:r>
              <a:rPr lang="en-US" sz="3200" dirty="0">
                <a:solidFill>
                  <a:srgbClr val="FAFAFA"/>
                </a:solidFill>
                <a:latin typeface="Arial Narrow" panose="020B0606020202030204" pitchFamily="34" charset="0"/>
              </a:rPr>
              <a:t> but have come back and have eaten bread and drunk water in the place of which he said to you, “Eat no bread and drink no water,” your body shall not come to the tomb of your fathers.’” </a:t>
            </a:r>
          </a:p>
        </p:txBody>
      </p:sp>
    </p:spTree>
    <p:extLst>
      <p:ext uri="{BB962C8B-B14F-4D97-AF65-F5344CB8AC3E}">
        <p14:creationId xmlns:p14="http://schemas.microsoft.com/office/powerpoint/2010/main" val="29822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4154984"/>
          </a:xfrm>
          <a:prstGeom prst="rect">
            <a:avLst/>
          </a:prstGeom>
        </p:spPr>
        <p:txBody>
          <a:bodyPr wrap="square">
            <a:spAutoFit/>
          </a:bodyPr>
          <a:lstStyle/>
          <a:p>
            <a:r>
              <a:rPr lang="en-US" sz="3200" b="1" dirty="0">
                <a:solidFill>
                  <a:srgbClr val="FAFAFA"/>
                </a:solidFill>
                <a:latin typeface="Arial Narrow" panose="020B0606020202030204" pitchFamily="34" charset="0"/>
              </a:rPr>
              <a:t>1 Kings 13:24-25</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24</a:t>
            </a:r>
            <a:r>
              <a:rPr lang="en-US" sz="3200" dirty="0">
                <a:solidFill>
                  <a:srgbClr val="FAFAFA"/>
                </a:solidFill>
                <a:latin typeface="Arial Narrow" panose="020B0606020202030204" pitchFamily="34" charset="0"/>
              </a:rPr>
              <a:t> And as he went away a lion met him on the road and killed him. And his body was thrown in the road, and the donkey stood beside it; the lion also stood beside the body. </a:t>
            </a:r>
            <a:r>
              <a:rPr lang="en-US" sz="3200" baseline="30000" dirty="0">
                <a:solidFill>
                  <a:srgbClr val="FAFAFA"/>
                </a:solidFill>
                <a:latin typeface="Arial Narrow" panose="020B0606020202030204" pitchFamily="34" charset="0"/>
              </a:rPr>
              <a:t>25</a:t>
            </a:r>
            <a:r>
              <a:rPr lang="en-US" sz="3200" dirty="0">
                <a:solidFill>
                  <a:srgbClr val="FAFAFA"/>
                </a:solidFill>
                <a:latin typeface="Arial Narrow" panose="020B0606020202030204" pitchFamily="34" charset="0"/>
              </a:rPr>
              <a:t> And behold, men passed by and saw the body thrown in the road and the lion standing by the body. And they came and told it in the city where the old prophet lived.</a:t>
            </a:r>
          </a:p>
        </p:txBody>
      </p:sp>
    </p:spTree>
    <p:extLst>
      <p:ext uri="{BB962C8B-B14F-4D97-AF65-F5344CB8AC3E}">
        <p14:creationId xmlns:p14="http://schemas.microsoft.com/office/powerpoint/2010/main" val="25661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37662" y="2478911"/>
            <a:ext cx="8268676" cy="1200329"/>
          </a:xfrm>
          <a:prstGeom prst="rect">
            <a:avLst/>
          </a:prstGeom>
        </p:spPr>
        <p:txBody>
          <a:bodyPr wrap="square">
            <a:spAutoFit/>
          </a:bodyPr>
          <a:lstStyle/>
          <a:p>
            <a:pPr algn="ctr"/>
            <a:r>
              <a:rPr lang="en-US" sz="3200" b="1" dirty="0">
                <a:solidFill>
                  <a:srgbClr val="FAFAFA"/>
                </a:solidFill>
                <a:latin typeface="Arial Narrow" panose="020B0606020202030204" pitchFamily="34" charset="0"/>
              </a:rPr>
              <a:t>The Primary Message of 1 Kings 13</a:t>
            </a:r>
          </a:p>
          <a:p>
            <a:pPr algn="ctr"/>
            <a:r>
              <a:rPr lang="en-US" sz="4000" b="1" dirty="0">
                <a:solidFill>
                  <a:srgbClr val="FAFAFA"/>
                </a:solidFill>
                <a:latin typeface="Arial Narrow" panose="020B0606020202030204" pitchFamily="34" charset="0"/>
              </a:rPr>
              <a:t>HOLD FAST TO THE WORD OF GOD</a:t>
            </a:r>
          </a:p>
        </p:txBody>
      </p:sp>
    </p:spTree>
    <p:extLst>
      <p:ext uri="{BB962C8B-B14F-4D97-AF65-F5344CB8AC3E}">
        <p14:creationId xmlns:p14="http://schemas.microsoft.com/office/powerpoint/2010/main" val="98678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61DAE-EA12-4BB4-83DA-B7FA21D71926}"/>
              </a:ext>
            </a:extLst>
          </p:cNvPr>
          <p:cNvPicPr>
            <a:picLocks noChangeAspect="1"/>
          </p:cNvPicPr>
          <p:nvPr/>
        </p:nvPicPr>
        <p:blipFill rotWithShape="1">
          <a:blip r:embed="rId2">
            <a:extLst>
              <a:ext uri="{28A0092B-C50C-407E-A947-70E740481C1C}">
                <a14:useLocalDpi xmlns:a14="http://schemas.microsoft.com/office/drawing/2010/main" val="0"/>
              </a:ext>
            </a:extLst>
          </a:blip>
          <a:srcRect r="6582" b="8034"/>
          <a:stretch/>
        </p:blipFill>
        <p:spPr>
          <a:xfrm flipH="1">
            <a:off x="0" y="0"/>
            <a:ext cx="9147017" cy="6858000"/>
          </a:xfrm>
          <a:prstGeom prst="rect">
            <a:avLst/>
          </a:prstGeom>
        </p:spPr>
      </p:pic>
      <p:sp>
        <p:nvSpPr>
          <p:cNvPr id="2" name="Rectangle 1">
            <a:extLst>
              <a:ext uri="{FF2B5EF4-FFF2-40B4-BE49-F238E27FC236}">
                <a16:creationId xmlns:a16="http://schemas.microsoft.com/office/drawing/2014/main" id="{CA5929FC-B4BE-4DC3-B777-01125E6C319B}"/>
              </a:ext>
            </a:extLst>
          </p:cNvPr>
          <p:cNvSpPr/>
          <p:nvPr/>
        </p:nvSpPr>
        <p:spPr>
          <a:xfrm>
            <a:off x="345051" y="733214"/>
            <a:ext cx="8453898" cy="4770537"/>
          </a:xfrm>
          <a:prstGeom prst="rect">
            <a:avLst/>
          </a:prstGeom>
        </p:spPr>
        <p:txBody>
          <a:bodyPr wrap="square">
            <a:spAutoFit/>
          </a:bodyPr>
          <a:lstStyle/>
          <a:p>
            <a:pPr marL="742950" indent="-742950">
              <a:buFont typeface="+mj-lt"/>
              <a:buAutoNum type="arabicPeriod"/>
            </a:pPr>
            <a:r>
              <a:rPr lang="en-US" sz="3600" b="1" dirty="0">
                <a:solidFill>
                  <a:srgbClr val="FAFAFA"/>
                </a:solidFill>
                <a:latin typeface="Arial Narrow" panose="020B0606020202030204" pitchFamily="34" charset="0"/>
              </a:rPr>
              <a:t>Trust God’s Word, not man’s</a:t>
            </a:r>
          </a:p>
          <a:p>
            <a:pPr lvl="1"/>
            <a:r>
              <a:rPr lang="en-US" sz="3600" dirty="0">
                <a:solidFill>
                  <a:srgbClr val="FAFAFA"/>
                </a:solidFill>
                <a:latin typeface="Arial Narrow" panose="020B0606020202030204" pitchFamily="34" charset="0"/>
              </a:rPr>
              <a:t>   - Deut. 13:1-4; Gal.1:6-9</a:t>
            </a:r>
          </a:p>
          <a:p>
            <a:pPr lvl="1"/>
            <a:endParaRPr lang="en-US" sz="800" dirty="0">
              <a:solidFill>
                <a:srgbClr val="FAFAFA"/>
              </a:solidFill>
              <a:latin typeface="Arial Narrow" panose="020B0606020202030204" pitchFamily="34" charset="0"/>
            </a:endParaRPr>
          </a:p>
          <a:p>
            <a:pPr marL="742950" indent="-742950">
              <a:buFont typeface="+mj-lt"/>
              <a:buAutoNum type="arabicPeriod"/>
            </a:pPr>
            <a:r>
              <a:rPr lang="en-US" sz="3600" b="1" dirty="0">
                <a:solidFill>
                  <a:srgbClr val="FAFAFA"/>
                </a:solidFill>
                <a:latin typeface="Arial Narrow" panose="020B0606020202030204" pitchFamily="34" charset="0"/>
              </a:rPr>
              <a:t>We are accountable for our actions</a:t>
            </a:r>
          </a:p>
          <a:p>
            <a:r>
              <a:rPr lang="en-US" sz="3600" b="1" dirty="0">
                <a:solidFill>
                  <a:srgbClr val="FAFAFA"/>
                </a:solidFill>
                <a:latin typeface="Arial Narrow" panose="020B0606020202030204" pitchFamily="34" charset="0"/>
              </a:rPr>
              <a:t>	   </a:t>
            </a:r>
            <a:r>
              <a:rPr lang="en-US" sz="3600" dirty="0">
                <a:solidFill>
                  <a:srgbClr val="FAFAFA"/>
                </a:solidFill>
                <a:latin typeface="Arial Narrow" panose="020B0606020202030204" pitchFamily="34" charset="0"/>
              </a:rPr>
              <a:t>- Matt. 12:36; 16:27; Rom. 14:12; 1 Pet. 4:5</a:t>
            </a:r>
          </a:p>
          <a:p>
            <a:endParaRPr lang="en-US" sz="800" dirty="0">
              <a:solidFill>
                <a:srgbClr val="FAFAFA"/>
              </a:solidFill>
              <a:latin typeface="Arial Narrow" panose="020B0606020202030204" pitchFamily="34" charset="0"/>
            </a:endParaRPr>
          </a:p>
          <a:p>
            <a:pPr marL="742950" indent="-742950">
              <a:buAutoNum type="arabicPeriod" startAt="3"/>
            </a:pPr>
            <a:r>
              <a:rPr lang="en-US" sz="3600" b="1" dirty="0">
                <a:solidFill>
                  <a:srgbClr val="FAFAFA"/>
                </a:solidFill>
                <a:latin typeface="Arial Narrow" panose="020B0606020202030204" pitchFamily="34" charset="0"/>
              </a:rPr>
              <a:t>The authority of God’s Word can be seen, yet still rejected (33, 34)</a:t>
            </a:r>
          </a:p>
          <a:p>
            <a:r>
              <a:rPr lang="en-US" sz="3600" dirty="0">
                <a:solidFill>
                  <a:srgbClr val="FAFAFA"/>
                </a:solidFill>
                <a:latin typeface="Arial Narrow" panose="020B0606020202030204" pitchFamily="34" charset="0"/>
              </a:rPr>
              <a:t>	   - Num. 14:6-12; Matt. 12:22-29</a:t>
            </a:r>
          </a:p>
          <a:p>
            <a:pPr marL="742950" indent="-742950">
              <a:buFont typeface="+mj-lt"/>
              <a:buAutoNum type="arabicPeriod"/>
            </a:pPr>
            <a:endParaRPr lang="en-US" sz="3600" b="1" dirty="0">
              <a:solidFill>
                <a:srgbClr val="FAFAFA"/>
              </a:solidFill>
              <a:latin typeface="Arial Narrow" panose="020B0606020202030204" pitchFamily="34" charset="0"/>
            </a:endParaRPr>
          </a:p>
        </p:txBody>
      </p:sp>
    </p:spTree>
    <p:extLst>
      <p:ext uri="{BB962C8B-B14F-4D97-AF65-F5344CB8AC3E}">
        <p14:creationId xmlns:p14="http://schemas.microsoft.com/office/powerpoint/2010/main" val="96867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50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A5429-3471-4826-A77B-A96DBF275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94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2185214"/>
          </a:xfrm>
          <a:prstGeom prst="rect">
            <a:avLst/>
          </a:prstGeom>
        </p:spPr>
        <p:txBody>
          <a:bodyPr wrap="square">
            <a:spAutoFit/>
          </a:bodyPr>
          <a:lstStyle/>
          <a:p>
            <a:r>
              <a:rPr lang="en-US" sz="3200" b="1" dirty="0">
                <a:solidFill>
                  <a:srgbClr val="FAFAFA"/>
                </a:solidFill>
                <a:latin typeface="Arial Narrow" panose="020B0606020202030204" pitchFamily="34" charset="0"/>
              </a:rPr>
              <a:t>1 Kings 13:1</a:t>
            </a:r>
          </a:p>
          <a:p>
            <a:endParaRPr lang="en-US" sz="800" b="1" dirty="0">
              <a:solidFill>
                <a:srgbClr val="FAFAFA"/>
              </a:solidFill>
              <a:latin typeface="Arial Narrow" panose="020B0606020202030204" pitchFamily="34" charset="0"/>
            </a:endParaRPr>
          </a:p>
          <a:p>
            <a:r>
              <a:rPr lang="en-US" sz="3200" dirty="0">
                <a:solidFill>
                  <a:srgbClr val="FAFAFA"/>
                </a:solidFill>
                <a:latin typeface="Arial Narrow" panose="020B0606020202030204" pitchFamily="34" charset="0"/>
              </a:rPr>
              <a:t>And behold, a man of God came out of Judah by the word of the Lord to Bethel. Jeroboam was standing by the altar to make offerings.</a:t>
            </a:r>
          </a:p>
        </p:txBody>
      </p:sp>
    </p:spTree>
    <p:extLst>
      <p:ext uri="{BB962C8B-B14F-4D97-AF65-F5344CB8AC3E}">
        <p14:creationId xmlns:p14="http://schemas.microsoft.com/office/powerpoint/2010/main" val="6986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5632311"/>
          </a:xfrm>
          <a:prstGeom prst="rect">
            <a:avLst/>
          </a:prstGeom>
        </p:spPr>
        <p:txBody>
          <a:bodyPr wrap="square">
            <a:spAutoFit/>
          </a:bodyPr>
          <a:lstStyle/>
          <a:p>
            <a:r>
              <a:rPr lang="en-US" sz="3200" b="1" dirty="0">
                <a:solidFill>
                  <a:srgbClr val="FAFAFA"/>
                </a:solidFill>
                <a:latin typeface="Arial Narrow" panose="020B0606020202030204" pitchFamily="34" charset="0"/>
              </a:rPr>
              <a:t>1 Kings 13:2-3</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2</a:t>
            </a:r>
            <a:r>
              <a:rPr lang="en-US" sz="3200" dirty="0">
                <a:solidFill>
                  <a:srgbClr val="FAFAFA"/>
                </a:solidFill>
                <a:latin typeface="Arial Narrow" panose="020B0606020202030204" pitchFamily="34" charset="0"/>
              </a:rPr>
              <a:t> And the man cried against the altar by the word of the Lord and said, “O altar, altar, thus says the Lord: ‘Behold, a son shall be born to the house of David, Josiah by name, and he shall sacrifice on you the priests of the high places who make offerings on you, and human bones shall be burned on you.’” </a:t>
            </a:r>
            <a:r>
              <a:rPr lang="en-US" sz="3200" baseline="30000" dirty="0">
                <a:solidFill>
                  <a:srgbClr val="FAFAFA"/>
                </a:solidFill>
                <a:latin typeface="Arial Narrow" panose="020B0606020202030204" pitchFamily="34" charset="0"/>
              </a:rPr>
              <a:t>3</a:t>
            </a:r>
            <a:r>
              <a:rPr lang="en-US" sz="3200" dirty="0">
                <a:solidFill>
                  <a:srgbClr val="FAFAFA"/>
                </a:solidFill>
                <a:latin typeface="Arial Narrow" panose="020B0606020202030204" pitchFamily="34" charset="0"/>
              </a:rPr>
              <a:t> And he gave a sign the same day, saying, “This is the sign that the Lord has spoken: ‘Behold, the altar shall be torn down, and the ashes that are on it shall be poured out.’”</a:t>
            </a:r>
          </a:p>
        </p:txBody>
      </p:sp>
    </p:spTree>
    <p:extLst>
      <p:ext uri="{BB962C8B-B14F-4D97-AF65-F5344CB8AC3E}">
        <p14:creationId xmlns:p14="http://schemas.microsoft.com/office/powerpoint/2010/main" val="15550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5139869"/>
          </a:xfrm>
          <a:prstGeom prst="rect">
            <a:avLst/>
          </a:prstGeom>
        </p:spPr>
        <p:txBody>
          <a:bodyPr wrap="square">
            <a:spAutoFit/>
          </a:bodyPr>
          <a:lstStyle/>
          <a:p>
            <a:r>
              <a:rPr lang="en-US" sz="3200" b="1" dirty="0">
                <a:solidFill>
                  <a:srgbClr val="FAFAFA"/>
                </a:solidFill>
                <a:latin typeface="Arial Narrow" panose="020B0606020202030204" pitchFamily="34" charset="0"/>
              </a:rPr>
              <a:t>1 Kings 13:4-5</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4</a:t>
            </a:r>
            <a:r>
              <a:rPr lang="en-US" sz="3200" dirty="0">
                <a:solidFill>
                  <a:srgbClr val="FAFAFA"/>
                </a:solidFill>
                <a:latin typeface="Arial Narrow" panose="020B0606020202030204" pitchFamily="34" charset="0"/>
              </a:rPr>
              <a:t> And when the king heard the saying of the man of God, which he cried against the altar at Bethel, Jeroboam stretched out his hand from the altar, saying, “Seize him.” And his hand, which he stretched out against him, dried up, so that he could not draw it back to himself. </a:t>
            </a:r>
            <a:r>
              <a:rPr lang="en-US" sz="3200" baseline="30000" dirty="0">
                <a:solidFill>
                  <a:srgbClr val="FAFAFA"/>
                </a:solidFill>
                <a:latin typeface="Arial Narrow" panose="020B0606020202030204" pitchFamily="34" charset="0"/>
              </a:rPr>
              <a:t>5</a:t>
            </a:r>
            <a:r>
              <a:rPr lang="en-US" sz="3200" dirty="0">
                <a:solidFill>
                  <a:srgbClr val="FAFAFA"/>
                </a:solidFill>
                <a:latin typeface="Arial Narrow" panose="020B0606020202030204" pitchFamily="34" charset="0"/>
              </a:rPr>
              <a:t> The altar also was torn down, and the ashes poured out from the altar, according to the sign that the man of God had given by the word of the Lord. </a:t>
            </a:r>
          </a:p>
        </p:txBody>
      </p:sp>
    </p:spTree>
    <p:extLst>
      <p:ext uri="{BB962C8B-B14F-4D97-AF65-F5344CB8AC3E}">
        <p14:creationId xmlns:p14="http://schemas.microsoft.com/office/powerpoint/2010/main" val="40312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2185214"/>
          </a:xfrm>
          <a:prstGeom prst="rect">
            <a:avLst/>
          </a:prstGeom>
        </p:spPr>
        <p:txBody>
          <a:bodyPr wrap="square">
            <a:spAutoFit/>
          </a:bodyPr>
          <a:lstStyle/>
          <a:p>
            <a:r>
              <a:rPr lang="en-US" sz="3200" b="1" dirty="0">
                <a:solidFill>
                  <a:srgbClr val="FAFAFA"/>
                </a:solidFill>
                <a:latin typeface="Arial Narrow" panose="020B0606020202030204" pitchFamily="34" charset="0"/>
              </a:rPr>
              <a:t>1 Kings 13:7</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7</a:t>
            </a:r>
            <a:r>
              <a:rPr lang="en-US" sz="3200" dirty="0">
                <a:solidFill>
                  <a:srgbClr val="FAFAFA"/>
                </a:solidFill>
                <a:latin typeface="Arial Narrow" panose="020B0606020202030204" pitchFamily="34" charset="0"/>
              </a:rPr>
              <a:t> And the king said to the man of God, “Come home with me, and refresh yourself, and I will give you a reward.”</a:t>
            </a:r>
          </a:p>
        </p:txBody>
      </p:sp>
    </p:spTree>
    <p:extLst>
      <p:ext uri="{BB962C8B-B14F-4D97-AF65-F5344CB8AC3E}">
        <p14:creationId xmlns:p14="http://schemas.microsoft.com/office/powerpoint/2010/main" val="21019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4154984"/>
          </a:xfrm>
          <a:prstGeom prst="rect">
            <a:avLst/>
          </a:prstGeom>
        </p:spPr>
        <p:txBody>
          <a:bodyPr wrap="square">
            <a:spAutoFit/>
          </a:bodyPr>
          <a:lstStyle/>
          <a:p>
            <a:r>
              <a:rPr lang="en-US" sz="3200" b="1" dirty="0">
                <a:solidFill>
                  <a:srgbClr val="FAFAFA"/>
                </a:solidFill>
                <a:latin typeface="Arial Narrow" panose="020B0606020202030204" pitchFamily="34" charset="0"/>
              </a:rPr>
              <a:t>1 Kings 13:8-10</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8</a:t>
            </a:r>
            <a:r>
              <a:rPr lang="en-US" sz="3200" dirty="0">
                <a:solidFill>
                  <a:srgbClr val="FAFAFA"/>
                </a:solidFill>
                <a:latin typeface="Arial Narrow" panose="020B0606020202030204" pitchFamily="34" charset="0"/>
              </a:rPr>
              <a:t> And the man of God said to the king, “If you give me half your house, I will not go in with you. And I will not eat bread or drink water in this place, </a:t>
            </a:r>
            <a:r>
              <a:rPr lang="en-US" sz="3200" baseline="30000" dirty="0">
                <a:solidFill>
                  <a:srgbClr val="FAFAFA"/>
                </a:solidFill>
                <a:latin typeface="Arial Narrow" panose="020B0606020202030204" pitchFamily="34" charset="0"/>
              </a:rPr>
              <a:t>9</a:t>
            </a:r>
            <a:r>
              <a:rPr lang="en-US" sz="3200" dirty="0">
                <a:solidFill>
                  <a:srgbClr val="FAFAFA"/>
                </a:solidFill>
                <a:latin typeface="Arial Narrow" panose="020B0606020202030204" pitchFamily="34" charset="0"/>
              </a:rPr>
              <a:t> for so was it commanded me by the word of the Lord, saying, ‘You shall neither eat bread nor drink water nor return by the way that you came.’” </a:t>
            </a:r>
            <a:r>
              <a:rPr lang="en-US" sz="3200" baseline="30000" dirty="0">
                <a:solidFill>
                  <a:srgbClr val="FAFAFA"/>
                </a:solidFill>
                <a:latin typeface="Arial Narrow" panose="020B0606020202030204" pitchFamily="34" charset="0"/>
              </a:rPr>
              <a:t>10</a:t>
            </a:r>
            <a:r>
              <a:rPr lang="en-US" sz="3200" dirty="0">
                <a:solidFill>
                  <a:srgbClr val="FAFAFA"/>
                </a:solidFill>
                <a:latin typeface="Arial Narrow" panose="020B0606020202030204" pitchFamily="34" charset="0"/>
              </a:rPr>
              <a:t> So he went another way and did not return by the way that he came to Bethel.</a:t>
            </a:r>
          </a:p>
        </p:txBody>
      </p:sp>
    </p:spTree>
    <p:extLst>
      <p:ext uri="{BB962C8B-B14F-4D97-AF65-F5344CB8AC3E}">
        <p14:creationId xmlns:p14="http://schemas.microsoft.com/office/powerpoint/2010/main" val="14268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3662541"/>
          </a:xfrm>
          <a:prstGeom prst="rect">
            <a:avLst/>
          </a:prstGeom>
        </p:spPr>
        <p:txBody>
          <a:bodyPr wrap="square">
            <a:spAutoFit/>
          </a:bodyPr>
          <a:lstStyle/>
          <a:p>
            <a:r>
              <a:rPr lang="en-US" sz="3200" b="1" dirty="0">
                <a:solidFill>
                  <a:srgbClr val="FAFAFA"/>
                </a:solidFill>
                <a:latin typeface="Arial Narrow" panose="020B0606020202030204" pitchFamily="34" charset="0"/>
              </a:rPr>
              <a:t>1 Kings 13:15-17</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15</a:t>
            </a:r>
            <a:r>
              <a:rPr lang="en-US" sz="3200" dirty="0">
                <a:solidFill>
                  <a:srgbClr val="FAFAFA"/>
                </a:solidFill>
                <a:latin typeface="Arial Narrow" panose="020B0606020202030204" pitchFamily="34" charset="0"/>
              </a:rPr>
              <a:t> Then he said to him, “Come home with me and eat bread.” </a:t>
            </a:r>
            <a:r>
              <a:rPr lang="en-US" sz="3200" baseline="30000" dirty="0">
                <a:solidFill>
                  <a:srgbClr val="FAFAFA"/>
                </a:solidFill>
                <a:latin typeface="Arial Narrow" panose="020B0606020202030204" pitchFamily="34" charset="0"/>
              </a:rPr>
              <a:t>16</a:t>
            </a:r>
            <a:r>
              <a:rPr lang="en-US" sz="3200" dirty="0">
                <a:solidFill>
                  <a:srgbClr val="FAFAFA"/>
                </a:solidFill>
                <a:latin typeface="Arial Narrow" panose="020B0606020202030204" pitchFamily="34" charset="0"/>
              </a:rPr>
              <a:t> And he said, “I may not return with you, or go in with you, neither will I eat bread nor drink water with you in this place, </a:t>
            </a:r>
            <a:r>
              <a:rPr lang="en-US" sz="3200" baseline="30000" dirty="0">
                <a:solidFill>
                  <a:srgbClr val="FAFAFA"/>
                </a:solidFill>
                <a:latin typeface="Arial Narrow" panose="020B0606020202030204" pitchFamily="34" charset="0"/>
              </a:rPr>
              <a:t>17</a:t>
            </a:r>
            <a:r>
              <a:rPr lang="en-US" sz="3200" dirty="0">
                <a:solidFill>
                  <a:srgbClr val="FAFAFA"/>
                </a:solidFill>
                <a:latin typeface="Arial Narrow" panose="020B0606020202030204" pitchFamily="34" charset="0"/>
              </a:rPr>
              <a:t> for it was said to me by the word of the Lord, ‘You shall neither eat bread nor drink water there, nor return by the way that you came.’”</a:t>
            </a:r>
          </a:p>
        </p:txBody>
      </p:sp>
    </p:spTree>
    <p:extLst>
      <p:ext uri="{BB962C8B-B14F-4D97-AF65-F5344CB8AC3E}">
        <p14:creationId xmlns:p14="http://schemas.microsoft.com/office/powerpoint/2010/main" val="85277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2677656"/>
          </a:xfrm>
          <a:prstGeom prst="rect">
            <a:avLst/>
          </a:prstGeom>
        </p:spPr>
        <p:txBody>
          <a:bodyPr wrap="square">
            <a:spAutoFit/>
          </a:bodyPr>
          <a:lstStyle/>
          <a:p>
            <a:r>
              <a:rPr lang="en-US" sz="3200" b="1" dirty="0">
                <a:solidFill>
                  <a:srgbClr val="FAFAFA"/>
                </a:solidFill>
                <a:latin typeface="Arial Narrow" panose="020B0606020202030204" pitchFamily="34" charset="0"/>
              </a:rPr>
              <a:t>1 Kings 13:18</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18</a:t>
            </a:r>
            <a:r>
              <a:rPr lang="en-US" sz="3200" dirty="0">
                <a:solidFill>
                  <a:srgbClr val="FAFAFA"/>
                </a:solidFill>
                <a:latin typeface="Arial Narrow" panose="020B0606020202030204" pitchFamily="34" charset="0"/>
              </a:rPr>
              <a:t> And he said to him, “I also am a prophet as you are, and an angel spoke to me by the word of the Lord, saying, ‘Bring him back with you into your house that he may eat bread and drink water.’” </a:t>
            </a:r>
          </a:p>
        </p:txBody>
      </p:sp>
    </p:spTree>
    <p:extLst>
      <p:ext uri="{BB962C8B-B14F-4D97-AF65-F5344CB8AC3E}">
        <p14:creationId xmlns:p14="http://schemas.microsoft.com/office/powerpoint/2010/main" val="39937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A7AFC-21A1-46DF-A5F8-3E0F540CF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1EFDDE6-8142-4EFC-86E7-E3E2812B61A4}"/>
              </a:ext>
            </a:extLst>
          </p:cNvPr>
          <p:cNvSpPr/>
          <p:nvPr/>
        </p:nvSpPr>
        <p:spPr>
          <a:xfrm>
            <a:off x="429847" y="622720"/>
            <a:ext cx="8268676" cy="2677656"/>
          </a:xfrm>
          <a:prstGeom prst="rect">
            <a:avLst/>
          </a:prstGeom>
        </p:spPr>
        <p:txBody>
          <a:bodyPr wrap="square">
            <a:spAutoFit/>
          </a:bodyPr>
          <a:lstStyle/>
          <a:p>
            <a:r>
              <a:rPr lang="en-US" sz="3200" b="1" dirty="0">
                <a:solidFill>
                  <a:srgbClr val="FAFAFA"/>
                </a:solidFill>
                <a:latin typeface="Arial Narrow" panose="020B0606020202030204" pitchFamily="34" charset="0"/>
              </a:rPr>
              <a:t>1 Kings 13:18</a:t>
            </a:r>
          </a:p>
          <a:p>
            <a:endParaRPr lang="en-US" sz="800" b="1" dirty="0">
              <a:solidFill>
                <a:srgbClr val="FAFAFA"/>
              </a:solidFill>
              <a:latin typeface="Arial Narrow" panose="020B0606020202030204" pitchFamily="34" charset="0"/>
            </a:endParaRPr>
          </a:p>
          <a:p>
            <a:r>
              <a:rPr lang="en-US" sz="3200" baseline="30000" dirty="0">
                <a:solidFill>
                  <a:srgbClr val="FAFAFA"/>
                </a:solidFill>
                <a:latin typeface="Arial Narrow" panose="020B0606020202030204" pitchFamily="34" charset="0"/>
              </a:rPr>
              <a:t>18</a:t>
            </a:r>
            <a:r>
              <a:rPr lang="en-US" sz="3200" dirty="0">
                <a:solidFill>
                  <a:srgbClr val="FAFAFA"/>
                </a:solidFill>
                <a:latin typeface="Arial Narrow" panose="020B0606020202030204" pitchFamily="34" charset="0"/>
              </a:rPr>
              <a:t> And he said to him, “I also am a prophet as you are, and an angel spoke to me by the word of the Lord, saying, ‘Bring him back with you into your house that he may eat bread and drink water.’” </a:t>
            </a:r>
          </a:p>
        </p:txBody>
      </p:sp>
      <p:sp>
        <p:nvSpPr>
          <p:cNvPr id="4" name="Rectangle 3">
            <a:extLst>
              <a:ext uri="{FF2B5EF4-FFF2-40B4-BE49-F238E27FC236}">
                <a16:creationId xmlns:a16="http://schemas.microsoft.com/office/drawing/2014/main" id="{12116966-D79D-4445-B2D5-9137782B3D16}"/>
              </a:ext>
            </a:extLst>
          </p:cNvPr>
          <p:cNvSpPr/>
          <p:nvPr/>
        </p:nvSpPr>
        <p:spPr>
          <a:xfrm>
            <a:off x="5734045" y="2699971"/>
            <a:ext cx="3190297" cy="584775"/>
          </a:xfrm>
          <a:prstGeom prst="rect">
            <a:avLst/>
          </a:prstGeom>
        </p:spPr>
        <p:txBody>
          <a:bodyPr wrap="none">
            <a:spAutoFit/>
          </a:bodyPr>
          <a:lstStyle/>
          <a:p>
            <a:r>
              <a:rPr lang="en-US" sz="3200" b="1" dirty="0">
                <a:solidFill>
                  <a:srgbClr val="FAFAFA"/>
                </a:solidFill>
                <a:latin typeface="Arial Narrow" panose="020B0606020202030204" pitchFamily="34" charset="0"/>
              </a:rPr>
              <a:t>But he lied to him. </a:t>
            </a:r>
          </a:p>
        </p:txBody>
      </p:sp>
    </p:spTree>
    <p:extLst>
      <p:ext uri="{BB962C8B-B14F-4D97-AF65-F5344CB8AC3E}">
        <p14:creationId xmlns:p14="http://schemas.microsoft.com/office/powerpoint/2010/main" val="35417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789</Words>
  <Application>Microsoft Office PowerPoint</Application>
  <PresentationFormat>On-screen Show (4:3)</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10</cp:revision>
  <dcterms:created xsi:type="dcterms:W3CDTF">2018-02-27T14:25:12Z</dcterms:created>
  <dcterms:modified xsi:type="dcterms:W3CDTF">2018-03-04T22:40:59Z</dcterms:modified>
</cp:coreProperties>
</file>