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2" r:id="rId4"/>
    <p:sldId id="263" r:id="rId5"/>
    <p:sldId id="264" r:id="rId6"/>
    <p:sldId id="265" r:id="rId7"/>
    <p:sldId id="266" r:id="rId8"/>
    <p:sldId id="261" r:id="rId9"/>
    <p:sldId id="267" r:id="rId10"/>
    <p:sldId id="268" r:id="rId11"/>
    <p:sldId id="269" r:id="rId12"/>
    <p:sldId id="270" r:id="rId13"/>
    <p:sldId id="271" r:id="rId14"/>
    <p:sldId id="272" r:id="rId15"/>
    <p:sldId id="274" r:id="rId16"/>
    <p:sldId id="27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7986"/>
    <a:srgbClr val="0EC1C1"/>
    <a:srgbClr val="3A95C7"/>
    <a:srgbClr val="55B0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3" autoAdjust="0"/>
    <p:restoredTop sz="94657" autoAdjust="0"/>
  </p:normalViewPr>
  <p:slideViewPr>
    <p:cSldViewPr snapToGrid="0">
      <p:cViewPr varScale="1">
        <p:scale>
          <a:sx n="82" d="100"/>
          <a:sy n="82" d="100"/>
        </p:scale>
        <p:origin x="48" y="18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4BD79A-3DAF-4C12-9BD2-8A27BAC52C30}" type="datetimeFigureOut">
              <a:rPr lang="en-US" smtClean="0"/>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4516DA-C842-4BEF-AD3C-2EE29DA5A608}" type="slidenum">
              <a:rPr lang="en-US" smtClean="0"/>
              <a:t>‹#›</a:t>
            </a:fld>
            <a:endParaRPr lang="en-US" dirty="0"/>
          </a:p>
        </p:txBody>
      </p:sp>
    </p:spTree>
    <p:extLst>
      <p:ext uri="{BB962C8B-B14F-4D97-AF65-F5344CB8AC3E}">
        <p14:creationId xmlns:p14="http://schemas.microsoft.com/office/powerpoint/2010/main" val="1232737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BD79A-3DAF-4C12-9BD2-8A27BAC52C30}" type="datetimeFigureOut">
              <a:rPr lang="en-US" smtClean="0"/>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4516DA-C842-4BEF-AD3C-2EE29DA5A608}" type="slidenum">
              <a:rPr lang="en-US" smtClean="0"/>
              <a:t>‹#›</a:t>
            </a:fld>
            <a:endParaRPr lang="en-US" dirty="0"/>
          </a:p>
        </p:txBody>
      </p:sp>
    </p:spTree>
    <p:extLst>
      <p:ext uri="{BB962C8B-B14F-4D97-AF65-F5344CB8AC3E}">
        <p14:creationId xmlns:p14="http://schemas.microsoft.com/office/powerpoint/2010/main" val="547447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BD79A-3DAF-4C12-9BD2-8A27BAC52C30}" type="datetimeFigureOut">
              <a:rPr lang="en-US" smtClean="0"/>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4516DA-C842-4BEF-AD3C-2EE29DA5A608}" type="slidenum">
              <a:rPr lang="en-US" smtClean="0"/>
              <a:t>‹#›</a:t>
            </a:fld>
            <a:endParaRPr lang="en-US" dirty="0"/>
          </a:p>
        </p:txBody>
      </p:sp>
    </p:spTree>
    <p:extLst>
      <p:ext uri="{BB962C8B-B14F-4D97-AF65-F5344CB8AC3E}">
        <p14:creationId xmlns:p14="http://schemas.microsoft.com/office/powerpoint/2010/main" val="168326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BD79A-3DAF-4C12-9BD2-8A27BAC52C30}" type="datetimeFigureOut">
              <a:rPr lang="en-US" smtClean="0"/>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4516DA-C842-4BEF-AD3C-2EE29DA5A608}" type="slidenum">
              <a:rPr lang="en-US" smtClean="0"/>
              <a:t>‹#›</a:t>
            </a:fld>
            <a:endParaRPr lang="en-US" dirty="0"/>
          </a:p>
        </p:txBody>
      </p:sp>
    </p:spTree>
    <p:extLst>
      <p:ext uri="{BB962C8B-B14F-4D97-AF65-F5344CB8AC3E}">
        <p14:creationId xmlns:p14="http://schemas.microsoft.com/office/powerpoint/2010/main" val="930338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4BD79A-3DAF-4C12-9BD2-8A27BAC52C30}" type="datetimeFigureOut">
              <a:rPr lang="en-US" smtClean="0"/>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4516DA-C842-4BEF-AD3C-2EE29DA5A608}" type="slidenum">
              <a:rPr lang="en-US" smtClean="0"/>
              <a:t>‹#›</a:t>
            </a:fld>
            <a:endParaRPr lang="en-US" dirty="0"/>
          </a:p>
        </p:txBody>
      </p:sp>
    </p:spTree>
    <p:extLst>
      <p:ext uri="{BB962C8B-B14F-4D97-AF65-F5344CB8AC3E}">
        <p14:creationId xmlns:p14="http://schemas.microsoft.com/office/powerpoint/2010/main" val="3468122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4BD79A-3DAF-4C12-9BD2-8A27BAC52C30}" type="datetimeFigureOut">
              <a:rPr lang="en-US" smtClean="0"/>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4516DA-C842-4BEF-AD3C-2EE29DA5A608}" type="slidenum">
              <a:rPr lang="en-US" smtClean="0"/>
              <a:t>‹#›</a:t>
            </a:fld>
            <a:endParaRPr lang="en-US" dirty="0"/>
          </a:p>
        </p:txBody>
      </p:sp>
    </p:spTree>
    <p:extLst>
      <p:ext uri="{BB962C8B-B14F-4D97-AF65-F5344CB8AC3E}">
        <p14:creationId xmlns:p14="http://schemas.microsoft.com/office/powerpoint/2010/main" val="295271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4BD79A-3DAF-4C12-9BD2-8A27BAC52C30}" type="datetimeFigureOut">
              <a:rPr lang="en-US" smtClean="0"/>
              <a:t>3/25/2018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4516DA-C842-4BEF-AD3C-2EE29DA5A608}" type="slidenum">
              <a:rPr lang="en-US" smtClean="0"/>
              <a:t>‹#›</a:t>
            </a:fld>
            <a:endParaRPr lang="en-US" dirty="0"/>
          </a:p>
        </p:txBody>
      </p:sp>
    </p:spTree>
    <p:extLst>
      <p:ext uri="{BB962C8B-B14F-4D97-AF65-F5344CB8AC3E}">
        <p14:creationId xmlns:p14="http://schemas.microsoft.com/office/powerpoint/2010/main" val="2948638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4BD79A-3DAF-4C12-9BD2-8A27BAC52C30}" type="datetimeFigureOut">
              <a:rPr lang="en-US" smtClean="0"/>
              <a:t>3/25/2018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4516DA-C842-4BEF-AD3C-2EE29DA5A608}" type="slidenum">
              <a:rPr lang="en-US" smtClean="0"/>
              <a:t>‹#›</a:t>
            </a:fld>
            <a:endParaRPr lang="en-US" dirty="0"/>
          </a:p>
        </p:txBody>
      </p:sp>
    </p:spTree>
    <p:extLst>
      <p:ext uri="{BB962C8B-B14F-4D97-AF65-F5344CB8AC3E}">
        <p14:creationId xmlns:p14="http://schemas.microsoft.com/office/powerpoint/2010/main" val="1605105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BD79A-3DAF-4C12-9BD2-8A27BAC52C30}" type="datetimeFigureOut">
              <a:rPr lang="en-US" smtClean="0"/>
              <a:t>3/25/2018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4516DA-C842-4BEF-AD3C-2EE29DA5A608}" type="slidenum">
              <a:rPr lang="en-US" smtClean="0"/>
              <a:t>‹#›</a:t>
            </a:fld>
            <a:endParaRPr lang="en-US" dirty="0"/>
          </a:p>
        </p:txBody>
      </p:sp>
    </p:spTree>
    <p:extLst>
      <p:ext uri="{BB962C8B-B14F-4D97-AF65-F5344CB8AC3E}">
        <p14:creationId xmlns:p14="http://schemas.microsoft.com/office/powerpoint/2010/main" val="276618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4BD79A-3DAF-4C12-9BD2-8A27BAC52C30}" type="datetimeFigureOut">
              <a:rPr lang="en-US" smtClean="0"/>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4516DA-C842-4BEF-AD3C-2EE29DA5A608}" type="slidenum">
              <a:rPr lang="en-US" smtClean="0"/>
              <a:t>‹#›</a:t>
            </a:fld>
            <a:endParaRPr lang="en-US" dirty="0"/>
          </a:p>
        </p:txBody>
      </p:sp>
    </p:spTree>
    <p:extLst>
      <p:ext uri="{BB962C8B-B14F-4D97-AF65-F5344CB8AC3E}">
        <p14:creationId xmlns:p14="http://schemas.microsoft.com/office/powerpoint/2010/main" val="314929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4BD79A-3DAF-4C12-9BD2-8A27BAC52C30}" type="datetimeFigureOut">
              <a:rPr lang="en-US" smtClean="0"/>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4516DA-C842-4BEF-AD3C-2EE29DA5A608}" type="slidenum">
              <a:rPr lang="en-US" smtClean="0"/>
              <a:t>‹#›</a:t>
            </a:fld>
            <a:endParaRPr lang="en-US" dirty="0"/>
          </a:p>
        </p:txBody>
      </p:sp>
    </p:spTree>
    <p:extLst>
      <p:ext uri="{BB962C8B-B14F-4D97-AF65-F5344CB8AC3E}">
        <p14:creationId xmlns:p14="http://schemas.microsoft.com/office/powerpoint/2010/main" val="994892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BD79A-3DAF-4C12-9BD2-8A27BAC52C30}" type="datetimeFigureOut">
              <a:rPr lang="en-US" smtClean="0"/>
              <a:t>3/25/2018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516DA-C842-4BEF-AD3C-2EE29DA5A608}" type="slidenum">
              <a:rPr lang="en-US" smtClean="0"/>
              <a:t>‹#›</a:t>
            </a:fld>
            <a:endParaRPr lang="en-US" dirty="0"/>
          </a:p>
        </p:txBody>
      </p:sp>
    </p:spTree>
    <p:extLst>
      <p:ext uri="{BB962C8B-B14F-4D97-AF65-F5344CB8AC3E}">
        <p14:creationId xmlns:p14="http://schemas.microsoft.com/office/powerpoint/2010/main" val="3612866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B2DDB84-7AFF-4DBB-A929-F18C5B596D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77668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DC53D9-98DD-48E1-896F-647135F113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BDB0C8F-A404-46F6-925A-1C8DF0BAF940}"/>
              </a:ext>
            </a:extLst>
          </p:cNvPr>
          <p:cNvSpPr/>
          <p:nvPr/>
        </p:nvSpPr>
        <p:spPr>
          <a:xfrm>
            <a:off x="452803" y="469872"/>
            <a:ext cx="7987811" cy="4462760"/>
          </a:xfrm>
          <a:prstGeom prst="rect">
            <a:avLst/>
          </a:prstGeom>
        </p:spPr>
        <p:txBody>
          <a:bodyPr wrap="square">
            <a:spAutoFit/>
          </a:bodyPr>
          <a:lstStyle/>
          <a:p>
            <a:r>
              <a:rPr lang="en-US" sz="40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Teaching</a:t>
            </a:r>
          </a:p>
          <a:p>
            <a:endParaRPr lang="en-US" sz="8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A desire for people to learn about God</a:t>
            </a:r>
          </a:p>
          <a:p>
            <a:pPr lvl="1"/>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Personal Bible studies</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Ladies Bible class</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Older couples teaching younger couple</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Sunday Bible classes</a:t>
            </a:r>
          </a:p>
          <a:p>
            <a:endParaRPr lang="en-US" sz="8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36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392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DC53D9-98DD-48E1-896F-647135F113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BDB0C8F-A404-46F6-925A-1C8DF0BAF940}"/>
              </a:ext>
            </a:extLst>
          </p:cNvPr>
          <p:cNvSpPr/>
          <p:nvPr/>
        </p:nvSpPr>
        <p:spPr>
          <a:xfrm>
            <a:off x="452803" y="469872"/>
            <a:ext cx="7987811" cy="4955203"/>
          </a:xfrm>
          <a:prstGeom prst="rect">
            <a:avLst/>
          </a:prstGeom>
        </p:spPr>
        <p:txBody>
          <a:bodyPr wrap="square">
            <a:spAutoFit/>
          </a:bodyPr>
          <a:lstStyle/>
          <a:p>
            <a:r>
              <a:rPr lang="en-US" sz="40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Exhorting</a:t>
            </a:r>
          </a:p>
          <a:p>
            <a:endParaRPr lang="en-US" sz="8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Looking for ways to uplift and encourage </a:t>
            </a:r>
          </a:p>
          <a:p>
            <a:pPr lvl="1"/>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Encouraging others to live out what they’ve been taught</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Reaching out to the downtrodden </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Offering encouraging words</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Sending letters in the mail</a:t>
            </a:r>
          </a:p>
          <a:p>
            <a:endParaRPr lang="en-US" sz="8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36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123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DC53D9-98DD-48E1-896F-647135F113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BDB0C8F-A404-46F6-925A-1C8DF0BAF940}"/>
              </a:ext>
            </a:extLst>
          </p:cNvPr>
          <p:cNvSpPr/>
          <p:nvPr/>
        </p:nvSpPr>
        <p:spPr>
          <a:xfrm>
            <a:off x="452803" y="469872"/>
            <a:ext cx="7987811" cy="6063198"/>
          </a:xfrm>
          <a:prstGeom prst="rect">
            <a:avLst/>
          </a:prstGeom>
        </p:spPr>
        <p:txBody>
          <a:bodyPr wrap="square">
            <a:spAutoFit/>
          </a:bodyPr>
          <a:lstStyle/>
          <a:p>
            <a:r>
              <a:rPr lang="en-US" sz="40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Contribution</a:t>
            </a:r>
          </a:p>
          <a:p>
            <a:endParaRPr lang="en-US" sz="8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Willingness to offer financial/material resources</a:t>
            </a:r>
          </a:p>
          <a:p>
            <a:pPr lvl="1"/>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Buying groceries </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Paying for a meal</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Supporting a preacher</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Assisting with overseas ministry</a:t>
            </a:r>
          </a:p>
          <a:p>
            <a:pPr marL="1943100" lvl="3" indent="-571500">
              <a:buFontTx/>
              <a:buChar char="-"/>
            </a:pPr>
            <a:endParaRPr lang="en-US" sz="36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endParaRPr lang="en-US" sz="36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85850" lvl="2" indent="-171450">
              <a:buFont typeface="Arial" panose="020B0604020202020204" pitchFamily="34" charset="0"/>
              <a:buChar char="•"/>
            </a:pPr>
            <a:endParaRPr lang="en-US" sz="8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36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301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DC53D9-98DD-48E1-896F-647135F113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BDB0C8F-A404-46F6-925A-1C8DF0BAF940}"/>
              </a:ext>
            </a:extLst>
          </p:cNvPr>
          <p:cNvSpPr/>
          <p:nvPr/>
        </p:nvSpPr>
        <p:spPr>
          <a:xfrm>
            <a:off x="452803" y="469872"/>
            <a:ext cx="7987811" cy="5509200"/>
          </a:xfrm>
          <a:prstGeom prst="rect">
            <a:avLst/>
          </a:prstGeom>
        </p:spPr>
        <p:txBody>
          <a:bodyPr wrap="square">
            <a:spAutoFit/>
          </a:bodyPr>
          <a:lstStyle/>
          <a:p>
            <a:r>
              <a:rPr lang="en-US" sz="40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Leadership</a:t>
            </a:r>
          </a:p>
          <a:p>
            <a:endParaRPr lang="en-US" sz="8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Stepping up and providing direction through service</a:t>
            </a:r>
          </a:p>
          <a:p>
            <a:pPr marL="1028700" lvl="1" indent="-571500">
              <a:buFont typeface="Arial" panose="020B0604020202020204" pitchFamily="34" charset="0"/>
              <a:buChar char="•"/>
            </a:pPr>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Elders</a:t>
            </a:r>
          </a:p>
          <a:p>
            <a:pPr marL="1943100" lvl="3" indent="-571500">
              <a:buFontTx/>
              <a:buChar char="-"/>
            </a:pPr>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Organizing rides and meal lists</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Volunteering for the Welcome Station</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Offering to secure the building</a:t>
            </a:r>
            <a:endParaRPr lang="en-US" sz="36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endParaRPr lang="en-US" sz="36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85850" lvl="2" indent="-171450">
              <a:buFont typeface="Arial" panose="020B0604020202020204" pitchFamily="34" charset="0"/>
              <a:buChar char="•"/>
            </a:pPr>
            <a:endParaRPr lang="en-US" sz="8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36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0555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DC53D9-98DD-48E1-896F-647135F113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BDB0C8F-A404-46F6-925A-1C8DF0BAF940}"/>
              </a:ext>
            </a:extLst>
          </p:cNvPr>
          <p:cNvSpPr/>
          <p:nvPr/>
        </p:nvSpPr>
        <p:spPr>
          <a:xfrm>
            <a:off x="452803" y="469872"/>
            <a:ext cx="7987811" cy="4524315"/>
          </a:xfrm>
          <a:prstGeom prst="rect">
            <a:avLst/>
          </a:prstGeom>
        </p:spPr>
        <p:txBody>
          <a:bodyPr wrap="square">
            <a:spAutoFit/>
          </a:bodyPr>
          <a:lstStyle/>
          <a:p>
            <a:r>
              <a:rPr lang="en-US" sz="40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Acts of Mercy</a:t>
            </a:r>
          </a:p>
          <a:p>
            <a:endParaRPr lang="en-US" sz="8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Administering aid to the sick and suffering</a:t>
            </a:r>
          </a:p>
          <a:p>
            <a:pPr marL="1028700" lvl="1" indent="-571500">
              <a:buFont typeface="Arial" panose="020B0604020202020204" pitchFamily="34" charset="0"/>
              <a:buChar char="•"/>
            </a:pPr>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Giving rides to appointments</a:t>
            </a:r>
          </a:p>
          <a:p>
            <a:pPr marL="1943100" lvl="3" indent="-571500">
              <a:buFontTx/>
              <a:buChar char="-"/>
            </a:pPr>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Picking up prescriptions</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Praying with them</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Being a willing listener</a:t>
            </a:r>
            <a:endParaRPr lang="en-US" sz="36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85850" lvl="2" indent="-171450">
              <a:buFont typeface="Arial" panose="020B0604020202020204" pitchFamily="34" charset="0"/>
              <a:buChar char="•"/>
            </a:pPr>
            <a:endParaRPr lang="en-US" sz="8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36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797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319AFB7-8762-4FA7-A78A-D9BE874E2E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Rectangle 1">
            <a:extLst>
              <a:ext uri="{FF2B5EF4-FFF2-40B4-BE49-F238E27FC236}">
                <a16:creationId xmlns:a16="http://schemas.microsoft.com/office/drawing/2014/main" id="{86F356BA-77D0-4C53-BC89-49581A8FFA27}"/>
              </a:ext>
            </a:extLst>
          </p:cNvPr>
          <p:cNvSpPr/>
          <p:nvPr/>
        </p:nvSpPr>
        <p:spPr>
          <a:xfrm>
            <a:off x="523630" y="405340"/>
            <a:ext cx="8096739" cy="4647426"/>
          </a:xfrm>
          <a:prstGeom prst="rect">
            <a:avLst/>
          </a:prstGeom>
        </p:spPr>
        <p:txBody>
          <a:bodyPr wrap="square">
            <a:spAutoFit/>
          </a:bodyPr>
          <a:lstStyle/>
          <a:p>
            <a:r>
              <a:rPr lang="en-US" sz="32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Romans 12:6-8</a:t>
            </a:r>
          </a:p>
          <a:p>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6</a:t>
            </a: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 Having gifts that differ according to the grace given to us, let us use them: if prophecy, in proportion to our faith; </a:t>
            </a:r>
            <a:r>
              <a:rPr lang="en-US" sz="3200"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7</a:t>
            </a: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 if service, in our serving; the one who teaches, in his teaching; </a:t>
            </a:r>
            <a:r>
              <a:rPr lang="en-US" sz="3200"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8</a:t>
            </a: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 the one who exhorts, in his exhortation; the one who contributes, in generosity; the one who leads with zeal; the one who does acts of mercy, with cheerfulness. </a:t>
            </a:r>
          </a:p>
          <a:p>
            <a:endPar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90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B2DDB84-7AFF-4DBB-A929-F18C5B596D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8627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319AFB7-8762-4FA7-A78A-D9BE874E2E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Rectangle 1">
            <a:extLst>
              <a:ext uri="{FF2B5EF4-FFF2-40B4-BE49-F238E27FC236}">
                <a16:creationId xmlns:a16="http://schemas.microsoft.com/office/drawing/2014/main" id="{86F356BA-77D0-4C53-BC89-49581A8FFA27}"/>
              </a:ext>
            </a:extLst>
          </p:cNvPr>
          <p:cNvSpPr/>
          <p:nvPr/>
        </p:nvSpPr>
        <p:spPr>
          <a:xfrm>
            <a:off x="523630" y="405340"/>
            <a:ext cx="8096739" cy="4154984"/>
          </a:xfrm>
          <a:prstGeom prst="rect">
            <a:avLst/>
          </a:prstGeom>
        </p:spPr>
        <p:txBody>
          <a:bodyPr wrap="square">
            <a:spAutoFit/>
          </a:bodyPr>
          <a:lstStyle/>
          <a:p>
            <a:r>
              <a:rPr lang="en-US" sz="32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Romans 12:1, 2</a:t>
            </a:r>
          </a:p>
          <a:p>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 I appeal to you therefore, brothers, by the mercies of God, to present your bodies as a living sacrifice, holy and acceptable to God, which is your spiritual worship. </a:t>
            </a:r>
            <a:r>
              <a:rPr lang="en-US" sz="3200"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2</a:t>
            </a:r>
            <a:r>
              <a:rPr lang="en-US" sz="3200" b="1"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Do not be conformed to this world, but be transformed by the renewal of your mind, that by testing you may discern what is the will of God, what is good and acceptable and perfect.</a:t>
            </a:r>
          </a:p>
        </p:txBody>
      </p:sp>
    </p:spTree>
    <p:extLst>
      <p:ext uri="{BB962C8B-B14F-4D97-AF65-F5344CB8AC3E}">
        <p14:creationId xmlns:p14="http://schemas.microsoft.com/office/powerpoint/2010/main" val="180460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319AFB7-8762-4FA7-A78A-D9BE874E2E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Rectangle 1">
            <a:extLst>
              <a:ext uri="{FF2B5EF4-FFF2-40B4-BE49-F238E27FC236}">
                <a16:creationId xmlns:a16="http://schemas.microsoft.com/office/drawing/2014/main" id="{86F356BA-77D0-4C53-BC89-49581A8FFA27}"/>
              </a:ext>
            </a:extLst>
          </p:cNvPr>
          <p:cNvSpPr/>
          <p:nvPr/>
        </p:nvSpPr>
        <p:spPr>
          <a:xfrm>
            <a:off x="523630" y="405340"/>
            <a:ext cx="8096739" cy="2677656"/>
          </a:xfrm>
          <a:prstGeom prst="rect">
            <a:avLst/>
          </a:prstGeom>
        </p:spPr>
        <p:txBody>
          <a:bodyPr wrap="square">
            <a:spAutoFit/>
          </a:bodyPr>
          <a:lstStyle/>
          <a:p>
            <a:r>
              <a:rPr lang="en-US" sz="32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Romans 12:3</a:t>
            </a:r>
          </a:p>
          <a:p>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3</a:t>
            </a: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 For by the grace given to me I say to everyone among you not to think of himself more highly than he ought to think, </a:t>
            </a:r>
          </a:p>
          <a:p>
            <a:endPar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5844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319AFB7-8762-4FA7-A78A-D9BE874E2E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Rectangle 1">
            <a:extLst>
              <a:ext uri="{FF2B5EF4-FFF2-40B4-BE49-F238E27FC236}">
                <a16:creationId xmlns:a16="http://schemas.microsoft.com/office/drawing/2014/main" id="{86F356BA-77D0-4C53-BC89-49581A8FFA27}"/>
              </a:ext>
            </a:extLst>
          </p:cNvPr>
          <p:cNvSpPr/>
          <p:nvPr/>
        </p:nvSpPr>
        <p:spPr>
          <a:xfrm>
            <a:off x="523630" y="405340"/>
            <a:ext cx="8096739" cy="2677656"/>
          </a:xfrm>
          <a:prstGeom prst="rect">
            <a:avLst/>
          </a:prstGeom>
        </p:spPr>
        <p:txBody>
          <a:bodyPr wrap="square">
            <a:spAutoFit/>
          </a:bodyPr>
          <a:lstStyle/>
          <a:p>
            <a:r>
              <a:rPr lang="en-US" sz="32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2 Corinthians 12:7</a:t>
            </a:r>
          </a:p>
          <a:p>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7</a:t>
            </a: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 So to keep me from becoming conceited because of the surpassing greatness of the revelations, a thorn was given me in the flesh, a messenger of Satan to harass me, to keep me from becoming conceited. </a:t>
            </a:r>
          </a:p>
        </p:txBody>
      </p:sp>
    </p:spTree>
    <p:extLst>
      <p:ext uri="{BB962C8B-B14F-4D97-AF65-F5344CB8AC3E}">
        <p14:creationId xmlns:p14="http://schemas.microsoft.com/office/powerpoint/2010/main" val="331734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319AFB7-8762-4FA7-A78A-D9BE874E2E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Rectangle 1">
            <a:extLst>
              <a:ext uri="{FF2B5EF4-FFF2-40B4-BE49-F238E27FC236}">
                <a16:creationId xmlns:a16="http://schemas.microsoft.com/office/drawing/2014/main" id="{86F356BA-77D0-4C53-BC89-49581A8FFA27}"/>
              </a:ext>
            </a:extLst>
          </p:cNvPr>
          <p:cNvSpPr/>
          <p:nvPr/>
        </p:nvSpPr>
        <p:spPr>
          <a:xfrm>
            <a:off x="523630" y="405340"/>
            <a:ext cx="8096739" cy="2677656"/>
          </a:xfrm>
          <a:prstGeom prst="rect">
            <a:avLst/>
          </a:prstGeom>
        </p:spPr>
        <p:txBody>
          <a:bodyPr wrap="square">
            <a:spAutoFit/>
          </a:bodyPr>
          <a:lstStyle/>
          <a:p>
            <a:r>
              <a:rPr lang="en-US" sz="32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Romans 12:3</a:t>
            </a:r>
          </a:p>
          <a:p>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3</a:t>
            </a: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 For by the grace given to me I say to everyone among you not to think of himself more highly than he ought to think, </a:t>
            </a:r>
          </a:p>
          <a:p>
            <a:endPar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680A95D7-0EF5-48A3-ADE1-B60EDCAA1407}"/>
              </a:ext>
            </a:extLst>
          </p:cNvPr>
          <p:cNvSpPr/>
          <p:nvPr/>
        </p:nvSpPr>
        <p:spPr>
          <a:xfrm>
            <a:off x="523631" y="1997963"/>
            <a:ext cx="8526584" cy="1569660"/>
          </a:xfrm>
          <a:prstGeom prst="rect">
            <a:avLst/>
          </a:prstGeom>
        </p:spPr>
        <p:txBody>
          <a:bodyPr wrap="square">
            <a:spAutoFit/>
          </a:bodyPr>
          <a:lstStyle/>
          <a:p>
            <a:r>
              <a:rPr lang="en-US" sz="3200" dirty="0">
                <a:solidFill>
                  <a:srgbClr val="057986"/>
                </a:solidFill>
                <a:latin typeface="Arial Narrow" panose="020B0606020202030204" pitchFamily="34" charset="0"/>
              </a:rPr>
              <a:t>                             but to think with sober judgment, </a:t>
            </a:r>
          </a:p>
          <a:p>
            <a:r>
              <a:rPr lang="en-US" sz="3200" dirty="0">
                <a:solidFill>
                  <a:srgbClr val="057986"/>
                </a:solidFill>
                <a:latin typeface="Arial Narrow" panose="020B0606020202030204" pitchFamily="34" charset="0"/>
              </a:rPr>
              <a:t>each according to the measure of faith that God </a:t>
            </a:r>
          </a:p>
          <a:p>
            <a:r>
              <a:rPr lang="en-US" sz="3200" dirty="0">
                <a:solidFill>
                  <a:srgbClr val="057986"/>
                </a:solidFill>
                <a:latin typeface="Arial Narrow" panose="020B0606020202030204" pitchFamily="34" charset="0"/>
              </a:rPr>
              <a:t>has assigned.</a:t>
            </a:r>
          </a:p>
        </p:txBody>
      </p:sp>
    </p:spTree>
    <p:extLst>
      <p:ext uri="{BB962C8B-B14F-4D97-AF65-F5344CB8AC3E}">
        <p14:creationId xmlns:p14="http://schemas.microsoft.com/office/powerpoint/2010/main" val="254055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319AFB7-8762-4FA7-A78A-D9BE874E2E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Rectangle 1">
            <a:extLst>
              <a:ext uri="{FF2B5EF4-FFF2-40B4-BE49-F238E27FC236}">
                <a16:creationId xmlns:a16="http://schemas.microsoft.com/office/drawing/2014/main" id="{86F356BA-77D0-4C53-BC89-49581A8FFA27}"/>
              </a:ext>
            </a:extLst>
          </p:cNvPr>
          <p:cNvSpPr/>
          <p:nvPr/>
        </p:nvSpPr>
        <p:spPr>
          <a:xfrm>
            <a:off x="523630" y="405340"/>
            <a:ext cx="8096739" cy="2677656"/>
          </a:xfrm>
          <a:prstGeom prst="rect">
            <a:avLst/>
          </a:prstGeom>
        </p:spPr>
        <p:txBody>
          <a:bodyPr wrap="square">
            <a:spAutoFit/>
          </a:bodyPr>
          <a:lstStyle/>
          <a:p>
            <a:r>
              <a:rPr lang="en-US" sz="32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Romans 12:4, 5</a:t>
            </a:r>
          </a:p>
          <a:p>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4</a:t>
            </a: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 For as in one body we have many members, and the members do not all have the same function, </a:t>
            </a:r>
            <a:r>
              <a:rPr lang="en-US" sz="3200"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5</a:t>
            </a: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 so we, though many, are one body in Christ, and individually members one of another.</a:t>
            </a:r>
          </a:p>
        </p:txBody>
      </p:sp>
    </p:spTree>
    <p:extLst>
      <p:ext uri="{BB962C8B-B14F-4D97-AF65-F5344CB8AC3E}">
        <p14:creationId xmlns:p14="http://schemas.microsoft.com/office/powerpoint/2010/main" val="167708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319AFB7-8762-4FA7-A78A-D9BE874E2E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Rectangle 1">
            <a:extLst>
              <a:ext uri="{FF2B5EF4-FFF2-40B4-BE49-F238E27FC236}">
                <a16:creationId xmlns:a16="http://schemas.microsoft.com/office/drawing/2014/main" id="{86F356BA-77D0-4C53-BC89-49581A8FFA27}"/>
              </a:ext>
            </a:extLst>
          </p:cNvPr>
          <p:cNvSpPr/>
          <p:nvPr/>
        </p:nvSpPr>
        <p:spPr>
          <a:xfrm>
            <a:off x="523630" y="405340"/>
            <a:ext cx="8096739" cy="4647426"/>
          </a:xfrm>
          <a:prstGeom prst="rect">
            <a:avLst/>
          </a:prstGeom>
        </p:spPr>
        <p:txBody>
          <a:bodyPr wrap="square">
            <a:spAutoFit/>
          </a:bodyPr>
          <a:lstStyle/>
          <a:p>
            <a:r>
              <a:rPr lang="en-US" sz="32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Romans 12:6-8</a:t>
            </a:r>
          </a:p>
          <a:p>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6</a:t>
            </a: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 Having gifts that differ according to the grace given to us, let us use them: if prophecy, in proportion to our faith; </a:t>
            </a:r>
            <a:r>
              <a:rPr lang="en-US" sz="3200"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7</a:t>
            </a: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 if service, in our serving; the one who teaches, in his teaching; </a:t>
            </a:r>
            <a:r>
              <a:rPr lang="en-US" sz="3200" baseline="300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8</a:t>
            </a: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 the one who exhorts, in his exhortation; the one who contributes, in generosity; the one who leads with zeal; the one who does acts of mercy, with cheerfulness. </a:t>
            </a:r>
          </a:p>
          <a:p>
            <a:endPar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149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DC53D9-98DD-48E1-896F-647135F113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BDB0C8F-A404-46F6-925A-1C8DF0BAF940}"/>
              </a:ext>
            </a:extLst>
          </p:cNvPr>
          <p:cNvSpPr/>
          <p:nvPr/>
        </p:nvSpPr>
        <p:spPr>
          <a:xfrm>
            <a:off x="452803" y="469872"/>
            <a:ext cx="7987811" cy="3416320"/>
          </a:xfrm>
          <a:prstGeom prst="rect">
            <a:avLst/>
          </a:prstGeom>
        </p:spPr>
        <p:txBody>
          <a:bodyPr wrap="square">
            <a:spAutoFit/>
          </a:bodyPr>
          <a:lstStyle/>
          <a:p>
            <a:r>
              <a:rPr lang="en-US" sz="40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Prophecy</a:t>
            </a:r>
          </a:p>
          <a:p>
            <a:endParaRPr lang="en-US" sz="8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originally referred to people “speaking forth” the word of God through miraculous revelation</a:t>
            </a:r>
          </a:p>
          <a:p>
            <a:pPr lvl="1"/>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today, people “speak forth” the Word of God through the revealed scriptures</a:t>
            </a:r>
          </a:p>
        </p:txBody>
      </p:sp>
    </p:spTree>
    <p:extLst>
      <p:ext uri="{BB962C8B-B14F-4D97-AF65-F5344CB8AC3E}">
        <p14:creationId xmlns:p14="http://schemas.microsoft.com/office/powerpoint/2010/main" val="20716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DC53D9-98DD-48E1-896F-647135F113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BDB0C8F-A404-46F6-925A-1C8DF0BAF940}"/>
              </a:ext>
            </a:extLst>
          </p:cNvPr>
          <p:cNvSpPr/>
          <p:nvPr/>
        </p:nvSpPr>
        <p:spPr>
          <a:xfrm>
            <a:off x="452803" y="469872"/>
            <a:ext cx="7987811" cy="4278094"/>
          </a:xfrm>
          <a:prstGeom prst="rect">
            <a:avLst/>
          </a:prstGeom>
        </p:spPr>
        <p:txBody>
          <a:bodyPr wrap="square">
            <a:spAutoFit/>
          </a:bodyPr>
          <a:lstStyle/>
          <a:p>
            <a:r>
              <a:rPr lang="en-US" sz="40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Service</a:t>
            </a:r>
          </a:p>
          <a:p>
            <a:endParaRPr lang="en-US" sz="800" b="1"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Looking for opportunities to meet needs</a:t>
            </a:r>
          </a:p>
          <a:p>
            <a:pPr lvl="1"/>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Providing transportation</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Preparing communion</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Making Bible class material</a:t>
            </a:r>
          </a:p>
          <a:p>
            <a:pPr lvl="3"/>
            <a:endParaRPr lang="en-US" sz="800" dirty="0">
              <a:solidFill>
                <a:srgbClr val="057986"/>
              </a:solidFill>
              <a:latin typeface="Arial Narrow" panose="020B0606020202030204" pitchFamily="34" charset="0"/>
              <a:ea typeface="Calibri" panose="020F0502020204030204" pitchFamily="34" charset="0"/>
              <a:cs typeface="Times New Roman" panose="02020603050405020304" pitchFamily="18" charset="0"/>
            </a:endParaRPr>
          </a:p>
          <a:p>
            <a:pPr marL="1943100" lvl="3" indent="-571500">
              <a:buFontTx/>
              <a:buChar char="-"/>
            </a:pPr>
            <a:r>
              <a:rPr lang="en-US" sz="3200" dirty="0">
                <a:solidFill>
                  <a:srgbClr val="057986"/>
                </a:solidFill>
                <a:latin typeface="Arial Narrow" panose="020B0606020202030204" pitchFamily="34" charset="0"/>
                <a:ea typeface="Calibri" panose="020F0502020204030204" pitchFamily="34" charset="0"/>
                <a:cs typeface="Times New Roman" panose="02020603050405020304" pitchFamily="18" charset="0"/>
              </a:rPr>
              <a:t>Stocking and organizing the resource room</a:t>
            </a:r>
          </a:p>
        </p:txBody>
      </p:sp>
    </p:spTree>
    <p:extLst>
      <p:ext uri="{BB962C8B-B14F-4D97-AF65-F5344CB8AC3E}">
        <p14:creationId xmlns:p14="http://schemas.microsoft.com/office/powerpoint/2010/main" val="81429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922</TotalTime>
  <Words>507</Words>
  <Application>Microsoft Office PowerPoint</Application>
  <PresentationFormat>On-screen Show (4:3)</PresentationFormat>
  <Paragraphs>98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13</cp:revision>
  <dcterms:created xsi:type="dcterms:W3CDTF">2018-03-22T14:13:37Z</dcterms:created>
  <dcterms:modified xsi:type="dcterms:W3CDTF">2018-03-25T14:15:49Z</dcterms:modified>
</cp:coreProperties>
</file>