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8" r:id="rId3"/>
    <p:sldId id="260" r:id="rId4"/>
    <p:sldId id="261" r:id="rId5"/>
    <p:sldId id="262" r:id="rId6"/>
    <p:sldId id="263" r:id="rId7"/>
    <p:sldId id="264" r:id="rId8"/>
    <p:sldId id="273" r:id="rId9"/>
    <p:sldId id="265" r:id="rId10"/>
    <p:sldId id="266" r:id="rId11"/>
    <p:sldId id="267" r:id="rId12"/>
    <p:sldId id="268" r:id="rId13"/>
    <p:sldId id="269" r:id="rId14"/>
    <p:sldId id="270" r:id="rId15"/>
    <p:sldId id="272" r:id="rId16"/>
    <p:sldId id="25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3243"/>
    <a:srgbClr val="705A67"/>
    <a:srgbClr val="C0B7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82" d="100"/>
          <a:sy n="82" d="100"/>
        </p:scale>
        <p:origin x="48" y="20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F56073-4386-45E2-8854-BF678744AF65}"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3204584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F56073-4386-45E2-8854-BF678744AF65}"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204571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F56073-4386-45E2-8854-BF678744AF65}"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410409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F56073-4386-45E2-8854-BF678744AF65}"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485846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F56073-4386-45E2-8854-BF678744AF65}"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31682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F56073-4386-45E2-8854-BF678744AF65}"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338702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F56073-4386-45E2-8854-BF678744AF65}" type="datetimeFigureOut">
              <a:rPr lang="en-US" smtClean="0"/>
              <a:t>3/18/2018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2658767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F56073-4386-45E2-8854-BF678744AF65}" type="datetimeFigureOut">
              <a:rPr lang="en-US" smtClean="0"/>
              <a:t>3/18/2018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3823933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56073-4386-45E2-8854-BF678744AF65}" type="datetimeFigureOut">
              <a:rPr lang="en-US" smtClean="0"/>
              <a:t>3/18/2018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1375860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F56073-4386-45E2-8854-BF678744AF65}"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33260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F56073-4386-45E2-8854-BF678744AF65}"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EF453-E53B-40AE-B8B8-E661D97C51CB}" type="slidenum">
              <a:rPr lang="en-US" smtClean="0"/>
              <a:t>‹#›</a:t>
            </a:fld>
            <a:endParaRPr lang="en-US"/>
          </a:p>
        </p:txBody>
      </p:sp>
    </p:spTree>
    <p:extLst>
      <p:ext uri="{BB962C8B-B14F-4D97-AF65-F5344CB8AC3E}">
        <p14:creationId xmlns:p14="http://schemas.microsoft.com/office/powerpoint/2010/main" val="1284593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56073-4386-45E2-8854-BF678744AF65}" type="datetimeFigureOut">
              <a:rPr lang="en-US" smtClean="0"/>
              <a:t>3/18/2018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EF453-E53B-40AE-B8B8-E661D97C51CB}" type="slidenum">
              <a:rPr lang="en-US" smtClean="0"/>
              <a:t>‹#›</a:t>
            </a:fld>
            <a:endParaRPr lang="en-US"/>
          </a:p>
        </p:txBody>
      </p:sp>
    </p:spTree>
    <p:extLst>
      <p:ext uri="{BB962C8B-B14F-4D97-AF65-F5344CB8AC3E}">
        <p14:creationId xmlns:p14="http://schemas.microsoft.com/office/powerpoint/2010/main" val="3555045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153308-DB20-4194-AA39-7C837D4CA6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55684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629138" y="250120"/>
            <a:ext cx="7885723" cy="4585871"/>
          </a:xfrm>
          <a:prstGeom prst="rect">
            <a:avLst/>
          </a:prstGeom>
          <a:noFill/>
        </p:spPr>
        <p:txBody>
          <a:bodyPr wrap="square" rtlCol="0">
            <a:spAutoFit/>
          </a:bodyPr>
          <a:lstStyle/>
          <a:p>
            <a:pPr algn="ctr"/>
            <a:r>
              <a:rPr lang="en-US" sz="3600" b="1" dirty="0">
                <a:solidFill>
                  <a:srgbClr val="473243"/>
                </a:solidFill>
                <a:latin typeface="Arial Narrow" panose="020B0606020202030204" pitchFamily="34" charset="0"/>
              </a:rPr>
              <a:t>A Self-Reliant King</a:t>
            </a:r>
          </a:p>
          <a:p>
            <a:endParaRPr lang="en-US" sz="2400" b="1" dirty="0">
              <a:solidFill>
                <a:srgbClr val="473243"/>
              </a:solidFill>
              <a:latin typeface="Arial Narrow" panose="020B0606020202030204" pitchFamily="34" charset="0"/>
            </a:endParaRPr>
          </a:p>
          <a:p>
            <a:r>
              <a:rPr lang="en-US" sz="3200" b="1" dirty="0">
                <a:solidFill>
                  <a:srgbClr val="473243"/>
                </a:solidFill>
                <a:latin typeface="Arial Narrow" panose="020B0606020202030204" pitchFamily="34" charset="0"/>
              </a:rPr>
              <a:t>2 Chronicles 16:4, 5</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4</a:t>
            </a:r>
            <a:r>
              <a:rPr lang="en-US" sz="3200" dirty="0">
                <a:solidFill>
                  <a:srgbClr val="473243"/>
                </a:solidFill>
                <a:latin typeface="Arial Narrow" panose="020B0606020202030204" pitchFamily="34" charset="0"/>
              </a:rPr>
              <a:t> And Ben-</a:t>
            </a:r>
            <a:r>
              <a:rPr lang="en-US" sz="3200" dirty="0" err="1">
                <a:solidFill>
                  <a:srgbClr val="473243"/>
                </a:solidFill>
                <a:latin typeface="Arial Narrow" panose="020B0606020202030204" pitchFamily="34" charset="0"/>
              </a:rPr>
              <a:t>hadad</a:t>
            </a:r>
            <a:r>
              <a:rPr lang="en-US" sz="3200" dirty="0">
                <a:solidFill>
                  <a:srgbClr val="473243"/>
                </a:solidFill>
                <a:latin typeface="Arial Narrow" panose="020B0606020202030204" pitchFamily="34" charset="0"/>
              </a:rPr>
              <a:t> listened to King Asa and sent the commanders of his armies against the cities of Israel, and they conquered </a:t>
            </a:r>
            <a:r>
              <a:rPr lang="en-US" sz="3200" dirty="0" err="1">
                <a:solidFill>
                  <a:srgbClr val="473243"/>
                </a:solidFill>
                <a:latin typeface="Arial Narrow" panose="020B0606020202030204" pitchFamily="34" charset="0"/>
              </a:rPr>
              <a:t>Ijon</a:t>
            </a:r>
            <a:r>
              <a:rPr lang="en-US" sz="3200" dirty="0">
                <a:solidFill>
                  <a:srgbClr val="473243"/>
                </a:solidFill>
                <a:latin typeface="Arial Narrow" panose="020B0606020202030204" pitchFamily="34" charset="0"/>
              </a:rPr>
              <a:t>, Dan, Abel-maim, and all the store cities of Naphtali. </a:t>
            </a:r>
            <a:r>
              <a:rPr lang="en-US" sz="3200" baseline="30000" dirty="0">
                <a:solidFill>
                  <a:srgbClr val="473243"/>
                </a:solidFill>
                <a:latin typeface="Arial Narrow" panose="020B0606020202030204" pitchFamily="34" charset="0"/>
              </a:rPr>
              <a:t>5</a:t>
            </a:r>
            <a:r>
              <a:rPr lang="en-US" sz="3200" dirty="0">
                <a:solidFill>
                  <a:srgbClr val="473243"/>
                </a:solidFill>
                <a:latin typeface="Arial Narrow" panose="020B0606020202030204" pitchFamily="34" charset="0"/>
              </a:rPr>
              <a:t> And when </a:t>
            </a:r>
            <a:r>
              <a:rPr lang="en-US" sz="3200" dirty="0" err="1">
                <a:solidFill>
                  <a:srgbClr val="473243"/>
                </a:solidFill>
                <a:latin typeface="Arial Narrow" panose="020B0606020202030204" pitchFamily="34" charset="0"/>
              </a:rPr>
              <a:t>Baasha</a:t>
            </a:r>
            <a:r>
              <a:rPr lang="en-US" sz="3200" dirty="0">
                <a:solidFill>
                  <a:srgbClr val="473243"/>
                </a:solidFill>
                <a:latin typeface="Arial Narrow" panose="020B0606020202030204" pitchFamily="34" charset="0"/>
              </a:rPr>
              <a:t> heard of it, he stopped building Ramah and let his work cease. </a:t>
            </a:r>
            <a:endParaRPr lang="en-US" sz="32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407320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629138" y="250120"/>
            <a:ext cx="7885723" cy="3600986"/>
          </a:xfrm>
          <a:prstGeom prst="rect">
            <a:avLst/>
          </a:prstGeom>
          <a:noFill/>
        </p:spPr>
        <p:txBody>
          <a:bodyPr wrap="square" rtlCol="0">
            <a:spAutoFit/>
          </a:bodyPr>
          <a:lstStyle/>
          <a:p>
            <a:pPr algn="ctr"/>
            <a:r>
              <a:rPr lang="en-US" sz="3600" b="1" dirty="0">
                <a:solidFill>
                  <a:srgbClr val="473243"/>
                </a:solidFill>
                <a:latin typeface="Arial Narrow" panose="020B0606020202030204" pitchFamily="34" charset="0"/>
              </a:rPr>
              <a:t>A Self-Reliant King</a:t>
            </a:r>
          </a:p>
          <a:p>
            <a:endParaRPr lang="en-US" sz="2400" b="1" dirty="0">
              <a:solidFill>
                <a:srgbClr val="473243"/>
              </a:solidFill>
              <a:latin typeface="Arial Narrow" panose="020B0606020202030204" pitchFamily="34" charset="0"/>
            </a:endParaRPr>
          </a:p>
          <a:p>
            <a:r>
              <a:rPr lang="en-US" sz="3200" b="1" dirty="0">
                <a:solidFill>
                  <a:srgbClr val="473243"/>
                </a:solidFill>
                <a:latin typeface="Arial Narrow" panose="020B0606020202030204" pitchFamily="34" charset="0"/>
              </a:rPr>
              <a:t>2 Chronicles 16:6</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6</a:t>
            </a:r>
            <a:r>
              <a:rPr lang="en-US" sz="3200" dirty="0">
                <a:solidFill>
                  <a:srgbClr val="473243"/>
                </a:solidFill>
                <a:latin typeface="Arial Narrow" panose="020B0606020202030204" pitchFamily="34" charset="0"/>
              </a:rPr>
              <a:t> Then King Asa took all Judah, and they carried away the stones of Ramah and its timber, with which </a:t>
            </a:r>
            <a:r>
              <a:rPr lang="en-US" sz="3200" dirty="0" err="1">
                <a:solidFill>
                  <a:srgbClr val="473243"/>
                </a:solidFill>
                <a:latin typeface="Arial Narrow" panose="020B0606020202030204" pitchFamily="34" charset="0"/>
              </a:rPr>
              <a:t>Baasha</a:t>
            </a:r>
            <a:r>
              <a:rPr lang="en-US" sz="3200" dirty="0">
                <a:solidFill>
                  <a:srgbClr val="473243"/>
                </a:solidFill>
                <a:latin typeface="Arial Narrow" panose="020B0606020202030204" pitchFamily="34" charset="0"/>
              </a:rPr>
              <a:t> had been building, and with them he built </a:t>
            </a:r>
            <a:r>
              <a:rPr lang="en-US" sz="3200" dirty="0" err="1">
                <a:solidFill>
                  <a:srgbClr val="473243"/>
                </a:solidFill>
                <a:latin typeface="Arial Narrow" panose="020B0606020202030204" pitchFamily="34" charset="0"/>
              </a:rPr>
              <a:t>Geba</a:t>
            </a:r>
            <a:r>
              <a:rPr lang="en-US" sz="3200" dirty="0">
                <a:solidFill>
                  <a:srgbClr val="473243"/>
                </a:solidFill>
                <a:latin typeface="Arial Narrow" panose="020B0606020202030204" pitchFamily="34" charset="0"/>
              </a:rPr>
              <a:t> and Mizpah.</a:t>
            </a:r>
            <a:endParaRPr lang="en-US" sz="32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293793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342900" y="250120"/>
            <a:ext cx="8429625" cy="5078313"/>
          </a:xfrm>
          <a:prstGeom prst="rect">
            <a:avLst/>
          </a:prstGeom>
          <a:noFill/>
        </p:spPr>
        <p:txBody>
          <a:bodyPr wrap="square" rtlCol="0">
            <a:spAutoFit/>
          </a:bodyPr>
          <a:lstStyle/>
          <a:p>
            <a:pPr algn="ctr"/>
            <a:r>
              <a:rPr lang="en-US" sz="3600" b="1" dirty="0">
                <a:solidFill>
                  <a:srgbClr val="473243"/>
                </a:solidFill>
                <a:latin typeface="Arial Narrow" panose="020B0606020202030204" pitchFamily="34" charset="0"/>
              </a:rPr>
              <a:t>A Unrepentant King</a:t>
            </a:r>
          </a:p>
          <a:p>
            <a:endParaRPr lang="en-US" sz="2400" b="1" dirty="0">
              <a:solidFill>
                <a:srgbClr val="473243"/>
              </a:solidFill>
              <a:latin typeface="Arial Narrow" panose="020B0606020202030204" pitchFamily="34" charset="0"/>
            </a:endParaRPr>
          </a:p>
          <a:p>
            <a:r>
              <a:rPr lang="en-US" sz="3200" b="1" dirty="0">
                <a:solidFill>
                  <a:srgbClr val="473243"/>
                </a:solidFill>
                <a:latin typeface="Arial Narrow" panose="020B0606020202030204" pitchFamily="34" charset="0"/>
              </a:rPr>
              <a:t>2 Chronicles 16:7, 8</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7</a:t>
            </a:r>
            <a:r>
              <a:rPr lang="en-US" sz="3200" dirty="0">
                <a:solidFill>
                  <a:srgbClr val="473243"/>
                </a:solidFill>
                <a:latin typeface="Arial Narrow" panose="020B0606020202030204" pitchFamily="34" charset="0"/>
              </a:rPr>
              <a:t> At that time </a:t>
            </a:r>
            <a:r>
              <a:rPr lang="en-US" sz="3200" dirty="0" err="1">
                <a:solidFill>
                  <a:srgbClr val="473243"/>
                </a:solidFill>
                <a:latin typeface="Arial Narrow" panose="020B0606020202030204" pitchFamily="34" charset="0"/>
              </a:rPr>
              <a:t>Hanani</a:t>
            </a:r>
            <a:r>
              <a:rPr lang="en-US" sz="3200" dirty="0">
                <a:solidFill>
                  <a:srgbClr val="473243"/>
                </a:solidFill>
                <a:latin typeface="Arial Narrow" panose="020B0606020202030204" pitchFamily="34" charset="0"/>
              </a:rPr>
              <a:t> the seer came to Asa king of Judah and said to him, “Because you relied on the king of Syria, and did not rely on the Lord your God, the army of the king of Syria has escaped you. </a:t>
            </a:r>
          </a:p>
          <a:p>
            <a:r>
              <a:rPr lang="en-US" sz="3200" baseline="30000" dirty="0">
                <a:solidFill>
                  <a:srgbClr val="473243"/>
                </a:solidFill>
                <a:latin typeface="Arial Narrow" panose="020B0606020202030204" pitchFamily="34" charset="0"/>
              </a:rPr>
              <a:t>8</a:t>
            </a:r>
            <a:r>
              <a:rPr lang="en-US" sz="3200" dirty="0">
                <a:solidFill>
                  <a:srgbClr val="473243"/>
                </a:solidFill>
                <a:latin typeface="Arial Narrow" panose="020B0606020202030204" pitchFamily="34" charset="0"/>
              </a:rPr>
              <a:t> Were not the Ethiopians and the Libyans a huge army with very many chariots and horsemen? Yet because you relied on the Lord, he gave them into your hand. </a:t>
            </a:r>
            <a:endParaRPr lang="en-US" sz="32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260327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342900" y="250120"/>
            <a:ext cx="8429625" cy="5570756"/>
          </a:xfrm>
          <a:prstGeom prst="rect">
            <a:avLst/>
          </a:prstGeom>
          <a:noFill/>
        </p:spPr>
        <p:txBody>
          <a:bodyPr wrap="square" rtlCol="0">
            <a:spAutoFit/>
          </a:bodyPr>
          <a:lstStyle/>
          <a:p>
            <a:pPr algn="ctr"/>
            <a:r>
              <a:rPr lang="en-US" sz="3600" b="1" dirty="0">
                <a:solidFill>
                  <a:srgbClr val="473243"/>
                </a:solidFill>
                <a:latin typeface="Arial Narrow" panose="020B0606020202030204" pitchFamily="34" charset="0"/>
              </a:rPr>
              <a:t>A Unrepentant King</a:t>
            </a:r>
          </a:p>
          <a:p>
            <a:endParaRPr lang="en-US" sz="2400" b="1" dirty="0">
              <a:solidFill>
                <a:srgbClr val="473243"/>
              </a:solidFill>
              <a:latin typeface="Arial Narrow" panose="020B0606020202030204" pitchFamily="34" charset="0"/>
            </a:endParaRPr>
          </a:p>
          <a:p>
            <a:r>
              <a:rPr lang="en-US" sz="3200" b="1" dirty="0">
                <a:solidFill>
                  <a:srgbClr val="473243"/>
                </a:solidFill>
                <a:latin typeface="Arial Narrow" panose="020B0606020202030204" pitchFamily="34" charset="0"/>
              </a:rPr>
              <a:t>2 Chronicles 16:9, 10</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9</a:t>
            </a:r>
            <a:r>
              <a:rPr lang="en-US" sz="3200" dirty="0">
                <a:solidFill>
                  <a:srgbClr val="473243"/>
                </a:solidFill>
                <a:latin typeface="Arial Narrow" panose="020B0606020202030204" pitchFamily="34" charset="0"/>
              </a:rPr>
              <a:t> For the eyes of the Lord run to and </a:t>
            </a:r>
            <a:r>
              <a:rPr lang="en-US" sz="3200" dirty="0" err="1">
                <a:solidFill>
                  <a:srgbClr val="473243"/>
                </a:solidFill>
                <a:latin typeface="Arial Narrow" panose="020B0606020202030204" pitchFamily="34" charset="0"/>
              </a:rPr>
              <a:t>fro</a:t>
            </a:r>
            <a:r>
              <a:rPr lang="en-US" sz="3200" dirty="0">
                <a:solidFill>
                  <a:srgbClr val="473243"/>
                </a:solidFill>
                <a:latin typeface="Arial Narrow" panose="020B0606020202030204" pitchFamily="34" charset="0"/>
              </a:rPr>
              <a:t> throughout the whole earth, to give strong support to those whose heart is blameless toward him. You have done foolishly in this, for from now on you will have wars.” </a:t>
            </a:r>
            <a:r>
              <a:rPr lang="en-US" sz="3200" baseline="30000" dirty="0">
                <a:solidFill>
                  <a:srgbClr val="473243"/>
                </a:solidFill>
                <a:latin typeface="Arial Narrow" panose="020B0606020202030204" pitchFamily="34" charset="0"/>
              </a:rPr>
              <a:t>10</a:t>
            </a:r>
            <a:r>
              <a:rPr lang="en-US" sz="3200" dirty="0">
                <a:solidFill>
                  <a:srgbClr val="473243"/>
                </a:solidFill>
                <a:latin typeface="Arial Narrow" panose="020B0606020202030204" pitchFamily="34" charset="0"/>
              </a:rPr>
              <a:t> Then Asa was angry with the seer and put him in the stocks in prison, for he was in a rage with him because of this. And Asa inflicted cruelties upon some of the people at the same time.</a:t>
            </a:r>
            <a:endParaRPr lang="en-US" sz="32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404734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342900" y="250120"/>
            <a:ext cx="8429625" cy="3600986"/>
          </a:xfrm>
          <a:prstGeom prst="rect">
            <a:avLst/>
          </a:prstGeom>
          <a:noFill/>
        </p:spPr>
        <p:txBody>
          <a:bodyPr wrap="square" rtlCol="0">
            <a:spAutoFit/>
          </a:bodyPr>
          <a:lstStyle/>
          <a:p>
            <a:pPr algn="ctr"/>
            <a:r>
              <a:rPr lang="en-US" sz="3600" b="1" dirty="0">
                <a:solidFill>
                  <a:srgbClr val="473243"/>
                </a:solidFill>
                <a:latin typeface="Arial Narrow" panose="020B0606020202030204" pitchFamily="34" charset="0"/>
              </a:rPr>
              <a:t>A Faithless King</a:t>
            </a:r>
          </a:p>
          <a:p>
            <a:endParaRPr lang="en-US" sz="2400" b="1" dirty="0">
              <a:solidFill>
                <a:srgbClr val="473243"/>
              </a:solidFill>
              <a:latin typeface="Arial Narrow" panose="020B0606020202030204" pitchFamily="34" charset="0"/>
            </a:endParaRPr>
          </a:p>
          <a:p>
            <a:r>
              <a:rPr lang="en-US" sz="3200" b="1" dirty="0">
                <a:solidFill>
                  <a:srgbClr val="473243"/>
                </a:solidFill>
                <a:latin typeface="Arial Narrow" panose="020B0606020202030204" pitchFamily="34" charset="0"/>
              </a:rPr>
              <a:t>2 Chronicles 16:12</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12</a:t>
            </a:r>
            <a:r>
              <a:rPr lang="en-US" sz="3200" dirty="0">
                <a:solidFill>
                  <a:srgbClr val="473243"/>
                </a:solidFill>
                <a:latin typeface="Arial Narrow" panose="020B0606020202030204" pitchFamily="34" charset="0"/>
              </a:rPr>
              <a:t> In the thirty-ninth year of his reign Asa was diseased in his feet, and his disease became severe. Yet even in his disease he did not seek the Lord, but sought help from physicians.</a:t>
            </a:r>
            <a:endParaRPr lang="en-US" sz="32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292753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153308-DB20-4194-AA39-7C837D4CA6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79806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F667ABF-A89F-4C6B-8CFF-28FFF86A23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7793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414214" y="531446"/>
            <a:ext cx="7885723" cy="3231654"/>
          </a:xfrm>
          <a:prstGeom prst="rect">
            <a:avLst/>
          </a:prstGeom>
          <a:noFill/>
        </p:spPr>
        <p:txBody>
          <a:bodyPr wrap="square" rtlCol="0">
            <a:spAutoFit/>
          </a:bodyPr>
          <a:lstStyle/>
          <a:p>
            <a:r>
              <a:rPr lang="en-US" sz="3600" b="1" dirty="0">
                <a:solidFill>
                  <a:srgbClr val="473243"/>
                </a:solidFill>
                <a:latin typeface="Arial Narrow" panose="020B0606020202030204" pitchFamily="34" charset="0"/>
              </a:rPr>
              <a:t>King Asa</a:t>
            </a:r>
          </a:p>
          <a:p>
            <a:endParaRPr lang="en-US" sz="800" b="1" dirty="0">
              <a:solidFill>
                <a:srgbClr val="473243"/>
              </a:solidFill>
              <a:latin typeface="Arial Narrow" panose="020B0606020202030204" pitchFamily="34" charset="0"/>
            </a:endParaRPr>
          </a:p>
          <a:p>
            <a:pPr marL="1028700" lvl="1" indent="-571500">
              <a:buFont typeface="Arial" panose="020B0604020202020204" pitchFamily="34" charset="0"/>
              <a:buChar char="•"/>
            </a:pPr>
            <a:r>
              <a:rPr lang="en-US" sz="3600" dirty="0">
                <a:solidFill>
                  <a:srgbClr val="473243"/>
                </a:solidFill>
                <a:latin typeface="Arial Narrow" panose="020B0606020202030204" pitchFamily="34" charset="0"/>
              </a:rPr>
              <a:t>3</a:t>
            </a:r>
            <a:r>
              <a:rPr lang="en-US" sz="3600" baseline="30000" dirty="0">
                <a:solidFill>
                  <a:srgbClr val="473243"/>
                </a:solidFill>
                <a:latin typeface="Arial Narrow" panose="020B0606020202030204" pitchFamily="34" charset="0"/>
              </a:rPr>
              <a:t>rd</a:t>
            </a:r>
            <a:r>
              <a:rPr lang="en-US" sz="3600" dirty="0">
                <a:solidFill>
                  <a:srgbClr val="473243"/>
                </a:solidFill>
                <a:latin typeface="Arial Narrow" panose="020B0606020202030204" pitchFamily="34" charset="0"/>
              </a:rPr>
              <a:t> king of Judah after the division</a:t>
            </a:r>
          </a:p>
          <a:p>
            <a:pPr lvl="1"/>
            <a:endParaRPr lang="en-US" sz="800" dirty="0">
              <a:solidFill>
                <a:srgbClr val="473243"/>
              </a:solidFill>
              <a:latin typeface="Arial Narrow" panose="020B0606020202030204" pitchFamily="34" charset="0"/>
            </a:endParaRPr>
          </a:p>
          <a:p>
            <a:pPr marL="1028700" lvl="1" indent="-571500">
              <a:buFont typeface="Arial" panose="020B0604020202020204" pitchFamily="34" charset="0"/>
              <a:buChar char="•"/>
            </a:pPr>
            <a:r>
              <a:rPr lang="en-US" sz="3600" dirty="0">
                <a:solidFill>
                  <a:srgbClr val="473243"/>
                </a:solidFill>
                <a:latin typeface="Arial Narrow" panose="020B0606020202030204" pitchFamily="34" charset="0"/>
              </a:rPr>
              <a:t>Reigned 41 years</a:t>
            </a:r>
          </a:p>
          <a:p>
            <a:pPr lvl="1"/>
            <a:endParaRPr lang="en-US" sz="800" dirty="0">
              <a:solidFill>
                <a:srgbClr val="473243"/>
              </a:solidFill>
              <a:latin typeface="Arial Narrow" panose="020B0606020202030204" pitchFamily="34" charset="0"/>
            </a:endParaRPr>
          </a:p>
          <a:p>
            <a:pPr marL="1028700" lvl="1" indent="-571500">
              <a:buFont typeface="Arial" panose="020B0604020202020204" pitchFamily="34" charset="0"/>
              <a:buChar char="•"/>
            </a:pPr>
            <a:r>
              <a:rPr lang="en-US" sz="3600" dirty="0">
                <a:solidFill>
                  <a:srgbClr val="473243"/>
                </a:solidFill>
                <a:latin typeface="Arial Narrow" panose="020B0606020202030204" pitchFamily="34" charset="0"/>
              </a:rPr>
              <a:t>Can be read about in 1 Kings 15:9-24 and 2 Chronicles 14-16</a:t>
            </a:r>
          </a:p>
        </p:txBody>
      </p:sp>
    </p:spTree>
    <p:extLst>
      <p:ext uri="{BB962C8B-B14F-4D97-AF65-F5344CB8AC3E}">
        <p14:creationId xmlns:p14="http://schemas.microsoft.com/office/powerpoint/2010/main" val="154145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414214" y="531446"/>
            <a:ext cx="7885723" cy="4770537"/>
          </a:xfrm>
          <a:prstGeom prst="rect">
            <a:avLst/>
          </a:prstGeom>
          <a:noFill/>
        </p:spPr>
        <p:txBody>
          <a:bodyPr wrap="square" rtlCol="0">
            <a:spAutoFit/>
          </a:bodyPr>
          <a:lstStyle/>
          <a:p>
            <a:pPr algn="ctr"/>
            <a:r>
              <a:rPr lang="en-US" sz="3600" b="1" dirty="0">
                <a:solidFill>
                  <a:srgbClr val="473243"/>
                </a:solidFill>
                <a:latin typeface="Arial Narrow" panose="020B0606020202030204" pitchFamily="34" charset="0"/>
              </a:rPr>
              <a:t>A Godly King</a:t>
            </a:r>
          </a:p>
          <a:p>
            <a:endParaRPr lang="en-US" sz="2400" b="1" dirty="0">
              <a:solidFill>
                <a:srgbClr val="473243"/>
              </a:solidFill>
              <a:latin typeface="Arial Narrow" panose="020B0606020202030204" pitchFamily="34" charset="0"/>
            </a:endParaRPr>
          </a:p>
          <a:p>
            <a:r>
              <a:rPr lang="en-US" sz="3200" b="1" dirty="0">
                <a:solidFill>
                  <a:srgbClr val="473243"/>
                </a:solidFill>
                <a:latin typeface="Arial Narrow" panose="020B0606020202030204" pitchFamily="34" charset="0"/>
              </a:rPr>
              <a:t>2 Chronicles 14:1, 2</a:t>
            </a:r>
          </a:p>
          <a:p>
            <a:endParaRPr lang="en-US" sz="800" b="1"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1</a:t>
            </a:r>
            <a:r>
              <a:rPr lang="en-US" sz="3200" dirty="0">
                <a:solidFill>
                  <a:srgbClr val="473243"/>
                </a:solidFill>
                <a:latin typeface="Arial Narrow" panose="020B0606020202030204" pitchFamily="34" charset="0"/>
              </a:rPr>
              <a:t> Abijah slept with his fathers, and they buried him in the city of David. And Asa his son reigned in his place. In his days the land had rest for ten years. </a:t>
            </a:r>
          </a:p>
          <a:p>
            <a:r>
              <a:rPr lang="en-US" sz="3200" baseline="30000" dirty="0">
                <a:solidFill>
                  <a:srgbClr val="473243"/>
                </a:solidFill>
                <a:latin typeface="Arial Narrow" panose="020B0606020202030204" pitchFamily="34" charset="0"/>
              </a:rPr>
              <a:t>2</a:t>
            </a:r>
            <a:r>
              <a:rPr lang="en-US" sz="3200" dirty="0">
                <a:solidFill>
                  <a:srgbClr val="473243"/>
                </a:solidFill>
                <a:latin typeface="Arial Narrow" panose="020B0606020202030204" pitchFamily="34" charset="0"/>
              </a:rPr>
              <a:t> And Asa did what was good and right in the eyes of the Lord his God. </a:t>
            </a:r>
          </a:p>
          <a:p>
            <a:endParaRPr lang="en-US" sz="36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269964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414214" y="531446"/>
            <a:ext cx="7885723" cy="5139869"/>
          </a:xfrm>
          <a:prstGeom prst="rect">
            <a:avLst/>
          </a:prstGeom>
          <a:noFill/>
        </p:spPr>
        <p:txBody>
          <a:bodyPr wrap="square" rtlCol="0">
            <a:spAutoFit/>
          </a:bodyPr>
          <a:lstStyle/>
          <a:p>
            <a:pPr algn="ctr"/>
            <a:r>
              <a:rPr lang="en-US" sz="3600" b="1" dirty="0">
                <a:solidFill>
                  <a:srgbClr val="473243"/>
                </a:solidFill>
                <a:latin typeface="Arial Narrow" panose="020B0606020202030204" pitchFamily="34" charset="0"/>
              </a:rPr>
              <a:t>A Proactive King</a:t>
            </a:r>
          </a:p>
          <a:p>
            <a:endParaRPr lang="en-US" sz="2400" b="1" dirty="0">
              <a:solidFill>
                <a:srgbClr val="473243"/>
              </a:solidFill>
              <a:latin typeface="Arial Narrow" panose="020B0606020202030204" pitchFamily="34" charset="0"/>
            </a:endParaRPr>
          </a:p>
          <a:p>
            <a:r>
              <a:rPr lang="en-US" sz="3200" b="1" dirty="0">
                <a:solidFill>
                  <a:srgbClr val="473243"/>
                </a:solidFill>
                <a:latin typeface="Arial Narrow" panose="020B0606020202030204" pitchFamily="34" charset="0"/>
              </a:rPr>
              <a:t>2 Chronicles 14:3-5a</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3</a:t>
            </a:r>
            <a:r>
              <a:rPr lang="en-US" sz="3200" dirty="0">
                <a:solidFill>
                  <a:srgbClr val="473243"/>
                </a:solidFill>
                <a:latin typeface="Arial Narrow" panose="020B0606020202030204" pitchFamily="34" charset="0"/>
              </a:rPr>
              <a:t> He took away the foreign altars and the high places and broke down the pillars and cut down the </a:t>
            </a:r>
            <a:r>
              <a:rPr lang="en-US" sz="3200" dirty="0" err="1">
                <a:solidFill>
                  <a:srgbClr val="473243"/>
                </a:solidFill>
                <a:latin typeface="Arial Narrow" panose="020B0606020202030204" pitchFamily="34" charset="0"/>
              </a:rPr>
              <a:t>Asherim</a:t>
            </a:r>
            <a:r>
              <a:rPr lang="en-US" sz="3200" dirty="0">
                <a:solidFill>
                  <a:srgbClr val="473243"/>
                </a:solidFill>
                <a:latin typeface="Arial Narrow" panose="020B0606020202030204" pitchFamily="34" charset="0"/>
              </a:rPr>
              <a:t> </a:t>
            </a:r>
            <a:r>
              <a:rPr lang="en-US" sz="3200" baseline="30000" dirty="0">
                <a:solidFill>
                  <a:srgbClr val="473243"/>
                </a:solidFill>
                <a:latin typeface="Arial Narrow" panose="020B0606020202030204" pitchFamily="34" charset="0"/>
              </a:rPr>
              <a:t>4</a:t>
            </a:r>
            <a:r>
              <a:rPr lang="en-US" sz="3200" dirty="0">
                <a:solidFill>
                  <a:srgbClr val="473243"/>
                </a:solidFill>
                <a:latin typeface="Arial Narrow" panose="020B0606020202030204" pitchFamily="34" charset="0"/>
              </a:rPr>
              <a:t> and commanded Judah to seek the Lord, the God of their fathers, and to keep the law and the commandment. </a:t>
            </a:r>
            <a:r>
              <a:rPr lang="en-US" sz="3200" baseline="30000" dirty="0">
                <a:solidFill>
                  <a:srgbClr val="473243"/>
                </a:solidFill>
                <a:latin typeface="Arial Narrow" panose="020B0606020202030204" pitchFamily="34" charset="0"/>
              </a:rPr>
              <a:t>5</a:t>
            </a:r>
            <a:r>
              <a:rPr lang="en-US" sz="3200" dirty="0">
                <a:solidFill>
                  <a:srgbClr val="473243"/>
                </a:solidFill>
                <a:latin typeface="Arial Narrow" panose="020B0606020202030204" pitchFamily="34" charset="0"/>
              </a:rPr>
              <a:t> He also took out of all the cities of Judah the high places and the incense altars.</a:t>
            </a:r>
          </a:p>
          <a:p>
            <a:endParaRPr lang="en-US" sz="36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385404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414214" y="531446"/>
            <a:ext cx="7885723" cy="3600986"/>
          </a:xfrm>
          <a:prstGeom prst="rect">
            <a:avLst/>
          </a:prstGeom>
          <a:noFill/>
        </p:spPr>
        <p:txBody>
          <a:bodyPr wrap="square" rtlCol="0">
            <a:spAutoFit/>
          </a:bodyPr>
          <a:lstStyle/>
          <a:p>
            <a:pPr algn="ctr"/>
            <a:r>
              <a:rPr lang="en-US" sz="3600" b="1" dirty="0">
                <a:solidFill>
                  <a:srgbClr val="473243"/>
                </a:solidFill>
                <a:latin typeface="Arial Narrow" panose="020B0606020202030204" pitchFamily="34" charset="0"/>
              </a:rPr>
              <a:t>A Blessed King</a:t>
            </a:r>
          </a:p>
          <a:p>
            <a:endParaRPr lang="en-US" sz="2400" b="1" dirty="0">
              <a:solidFill>
                <a:srgbClr val="473243"/>
              </a:solidFill>
              <a:latin typeface="Arial Narrow" panose="020B0606020202030204" pitchFamily="34" charset="0"/>
            </a:endParaRPr>
          </a:p>
          <a:p>
            <a:r>
              <a:rPr lang="en-US" sz="3200" b="1" dirty="0">
                <a:solidFill>
                  <a:srgbClr val="473243"/>
                </a:solidFill>
                <a:latin typeface="Arial Narrow" panose="020B0606020202030204" pitchFamily="34" charset="0"/>
              </a:rPr>
              <a:t>2 Chronicles 14:5b-6 (see. V. 1)</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5b</a:t>
            </a:r>
            <a:r>
              <a:rPr lang="en-US" sz="3200" dirty="0">
                <a:solidFill>
                  <a:srgbClr val="473243"/>
                </a:solidFill>
                <a:latin typeface="Arial Narrow" panose="020B0606020202030204" pitchFamily="34" charset="0"/>
              </a:rPr>
              <a:t> And the kingdom had rest under him. </a:t>
            </a:r>
            <a:r>
              <a:rPr lang="en-US" sz="3200" baseline="30000" dirty="0">
                <a:solidFill>
                  <a:srgbClr val="473243"/>
                </a:solidFill>
                <a:latin typeface="Arial Narrow" panose="020B0606020202030204" pitchFamily="34" charset="0"/>
              </a:rPr>
              <a:t>6</a:t>
            </a:r>
            <a:r>
              <a:rPr lang="en-US" sz="3200" dirty="0">
                <a:solidFill>
                  <a:srgbClr val="473243"/>
                </a:solidFill>
                <a:latin typeface="Arial Narrow" panose="020B0606020202030204" pitchFamily="34" charset="0"/>
              </a:rPr>
              <a:t> He built fortified cities in Judah, for the land had rest. He had no war in those years, for the Lord gave him peace.</a:t>
            </a:r>
            <a:endParaRPr lang="en-US" sz="36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134973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414214" y="531446"/>
            <a:ext cx="7885723" cy="3662541"/>
          </a:xfrm>
          <a:prstGeom prst="rect">
            <a:avLst/>
          </a:prstGeom>
          <a:noFill/>
        </p:spPr>
        <p:txBody>
          <a:bodyPr wrap="square" rtlCol="0">
            <a:spAutoFit/>
          </a:bodyPr>
          <a:lstStyle/>
          <a:p>
            <a:r>
              <a:rPr lang="en-US" sz="3200" b="1" dirty="0">
                <a:solidFill>
                  <a:srgbClr val="473243"/>
                </a:solidFill>
                <a:latin typeface="Arial Narrow" panose="020B0606020202030204" pitchFamily="34" charset="0"/>
              </a:rPr>
              <a:t>2 Chronicles 14:11</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11</a:t>
            </a:r>
            <a:r>
              <a:rPr lang="en-US" sz="3200" dirty="0">
                <a:solidFill>
                  <a:srgbClr val="473243"/>
                </a:solidFill>
                <a:latin typeface="Arial Narrow" panose="020B0606020202030204" pitchFamily="34" charset="0"/>
              </a:rPr>
              <a:t> And Asa cried to the Lord his God, “O Lord, there is none like you to help, between the mighty and the weak. Help us, O Lord our God, for we rely on you, and in your name we have come against this multitude. O Lord, you are our God; let not man prevail against you.” </a:t>
            </a:r>
            <a:endParaRPr lang="en-US" sz="36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323092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414214" y="531446"/>
            <a:ext cx="7885723" cy="3662541"/>
          </a:xfrm>
          <a:prstGeom prst="rect">
            <a:avLst/>
          </a:prstGeom>
          <a:noFill/>
        </p:spPr>
        <p:txBody>
          <a:bodyPr wrap="square" rtlCol="0">
            <a:spAutoFit/>
          </a:bodyPr>
          <a:lstStyle/>
          <a:p>
            <a:r>
              <a:rPr lang="en-US" sz="3200" b="1" dirty="0">
                <a:solidFill>
                  <a:srgbClr val="473243"/>
                </a:solidFill>
                <a:latin typeface="Arial Narrow" panose="020B0606020202030204" pitchFamily="34" charset="0"/>
              </a:rPr>
              <a:t>2 Chronicles 14:12, 13</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12</a:t>
            </a:r>
            <a:r>
              <a:rPr lang="en-US" sz="3200" dirty="0">
                <a:solidFill>
                  <a:srgbClr val="473243"/>
                </a:solidFill>
                <a:latin typeface="Arial Narrow" panose="020B0606020202030204" pitchFamily="34" charset="0"/>
              </a:rPr>
              <a:t> So the Lord defeated the Ethiopians before Asa and before Judah, and the Ethiopians fled. </a:t>
            </a:r>
            <a:r>
              <a:rPr lang="en-US" sz="3200" baseline="30000" dirty="0">
                <a:solidFill>
                  <a:srgbClr val="473243"/>
                </a:solidFill>
                <a:latin typeface="Arial Narrow" panose="020B0606020202030204" pitchFamily="34" charset="0"/>
              </a:rPr>
              <a:t>13</a:t>
            </a:r>
            <a:r>
              <a:rPr lang="en-US" sz="3200" dirty="0">
                <a:solidFill>
                  <a:srgbClr val="473243"/>
                </a:solidFill>
                <a:latin typeface="Arial Narrow" panose="020B0606020202030204" pitchFamily="34" charset="0"/>
              </a:rPr>
              <a:t> Asa and the people who were with him pursued them as far as </a:t>
            </a:r>
            <a:r>
              <a:rPr lang="en-US" sz="3200" dirty="0" err="1">
                <a:solidFill>
                  <a:srgbClr val="473243"/>
                </a:solidFill>
                <a:latin typeface="Arial Narrow" panose="020B0606020202030204" pitchFamily="34" charset="0"/>
              </a:rPr>
              <a:t>Gerar</a:t>
            </a:r>
            <a:r>
              <a:rPr lang="en-US" sz="3200" dirty="0">
                <a:solidFill>
                  <a:srgbClr val="473243"/>
                </a:solidFill>
                <a:latin typeface="Arial Narrow" panose="020B0606020202030204" pitchFamily="34" charset="0"/>
              </a:rPr>
              <a:t>, and the Ethiopians fell until none remained alive, for they were broken before the Lord and his army. </a:t>
            </a:r>
            <a:endParaRPr lang="en-US" sz="36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166644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629138" y="250092"/>
            <a:ext cx="7885723" cy="3600986"/>
          </a:xfrm>
          <a:prstGeom prst="rect">
            <a:avLst/>
          </a:prstGeom>
          <a:noFill/>
        </p:spPr>
        <p:txBody>
          <a:bodyPr wrap="square" rtlCol="0">
            <a:spAutoFit/>
          </a:bodyPr>
          <a:lstStyle/>
          <a:p>
            <a:pPr algn="ctr"/>
            <a:r>
              <a:rPr lang="en-US" sz="3600" b="1" dirty="0">
                <a:solidFill>
                  <a:srgbClr val="473243"/>
                </a:solidFill>
                <a:latin typeface="Arial Narrow" panose="020B0606020202030204" pitchFamily="34" charset="0"/>
              </a:rPr>
              <a:t>A Self-Reliant King</a:t>
            </a:r>
          </a:p>
          <a:p>
            <a:endParaRPr lang="en-US" sz="2400" b="1" dirty="0">
              <a:solidFill>
                <a:srgbClr val="473243"/>
              </a:solidFill>
              <a:latin typeface="Arial Narrow" panose="020B0606020202030204" pitchFamily="34" charset="0"/>
            </a:endParaRPr>
          </a:p>
          <a:p>
            <a:r>
              <a:rPr lang="en-US" sz="3200" b="1" dirty="0">
                <a:solidFill>
                  <a:srgbClr val="473243"/>
                </a:solidFill>
                <a:latin typeface="Arial Narrow" panose="020B0606020202030204" pitchFamily="34" charset="0"/>
              </a:rPr>
              <a:t>2 Chronicles 16:1</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1</a:t>
            </a:r>
            <a:r>
              <a:rPr lang="en-US" sz="3200" dirty="0">
                <a:solidFill>
                  <a:srgbClr val="473243"/>
                </a:solidFill>
                <a:latin typeface="Arial Narrow" panose="020B0606020202030204" pitchFamily="34" charset="0"/>
              </a:rPr>
              <a:t> In the thirty-sixth year of the reign of Asa, </a:t>
            </a:r>
            <a:r>
              <a:rPr lang="en-US" sz="3200" dirty="0" err="1">
                <a:solidFill>
                  <a:srgbClr val="473243"/>
                </a:solidFill>
                <a:latin typeface="Arial Narrow" panose="020B0606020202030204" pitchFamily="34" charset="0"/>
              </a:rPr>
              <a:t>Baasha</a:t>
            </a:r>
            <a:r>
              <a:rPr lang="en-US" sz="3200" dirty="0">
                <a:solidFill>
                  <a:srgbClr val="473243"/>
                </a:solidFill>
                <a:latin typeface="Arial Narrow" panose="020B0606020202030204" pitchFamily="34" charset="0"/>
              </a:rPr>
              <a:t> king of Israel went up against Judah and built Ramah, that he might permit no one to go out or come in to Asa king of Judah.</a:t>
            </a:r>
            <a:endParaRPr lang="en-US" sz="36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428144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76B6-0BCD-4BD4-8498-7A1C68C0A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2FCEE954-D373-4F8C-926E-16E946839A72}"/>
              </a:ext>
            </a:extLst>
          </p:cNvPr>
          <p:cNvSpPr txBox="1"/>
          <p:nvPr/>
        </p:nvSpPr>
        <p:spPr>
          <a:xfrm>
            <a:off x="629138" y="250092"/>
            <a:ext cx="7885723" cy="5632311"/>
          </a:xfrm>
          <a:prstGeom prst="rect">
            <a:avLst/>
          </a:prstGeom>
          <a:noFill/>
        </p:spPr>
        <p:txBody>
          <a:bodyPr wrap="square" rtlCol="0">
            <a:spAutoFit/>
          </a:bodyPr>
          <a:lstStyle/>
          <a:p>
            <a:pPr algn="ctr"/>
            <a:r>
              <a:rPr lang="en-US" sz="3600" b="1" dirty="0">
                <a:solidFill>
                  <a:srgbClr val="473243"/>
                </a:solidFill>
                <a:latin typeface="Arial Narrow" panose="020B0606020202030204" pitchFamily="34" charset="0"/>
              </a:rPr>
              <a:t>A Self-Reliant King</a:t>
            </a:r>
          </a:p>
          <a:p>
            <a:endParaRPr lang="en-US" sz="2400" b="1" dirty="0">
              <a:solidFill>
                <a:srgbClr val="473243"/>
              </a:solidFill>
              <a:latin typeface="Arial Narrow" panose="020B0606020202030204" pitchFamily="34" charset="0"/>
            </a:endParaRPr>
          </a:p>
          <a:p>
            <a:r>
              <a:rPr lang="en-US" sz="3200" b="1" dirty="0">
                <a:solidFill>
                  <a:srgbClr val="473243"/>
                </a:solidFill>
                <a:latin typeface="Arial Narrow" panose="020B0606020202030204" pitchFamily="34" charset="0"/>
              </a:rPr>
              <a:t>2 Chronicles 16:2, 3</a:t>
            </a:r>
          </a:p>
          <a:p>
            <a:endParaRPr lang="en-US" sz="800" dirty="0">
              <a:solidFill>
                <a:srgbClr val="473243"/>
              </a:solidFill>
              <a:latin typeface="Arial Narrow" panose="020B0606020202030204" pitchFamily="34" charset="0"/>
            </a:endParaRPr>
          </a:p>
          <a:p>
            <a:r>
              <a:rPr lang="en-US" sz="3200" baseline="30000" dirty="0">
                <a:solidFill>
                  <a:srgbClr val="473243"/>
                </a:solidFill>
                <a:latin typeface="Arial Narrow" panose="020B0606020202030204" pitchFamily="34" charset="0"/>
              </a:rPr>
              <a:t>2</a:t>
            </a:r>
            <a:r>
              <a:rPr lang="en-US" sz="3200" dirty="0">
                <a:solidFill>
                  <a:srgbClr val="473243"/>
                </a:solidFill>
                <a:latin typeface="Arial Narrow" panose="020B0606020202030204" pitchFamily="34" charset="0"/>
              </a:rPr>
              <a:t> Then Asa took silver and gold from the treasures of the house of the Lord and the king's house and sent them to Ben-</a:t>
            </a:r>
            <a:r>
              <a:rPr lang="en-US" sz="3200" dirty="0" err="1">
                <a:solidFill>
                  <a:srgbClr val="473243"/>
                </a:solidFill>
                <a:latin typeface="Arial Narrow" panose="020B0606020202030204" pitchFamily="34" charset="0"/>
              </a:rPr>
              <a:t>hadad</a:t>
            </a:r>
            <a:r>
              <a:rPr lang="en-US" sz="3200" dirty="0">
                <a:solidFill>
                  <a:srgbClr val="473243"/>
                </a:solidFill>
                <a:latin typeface="Arial Narrow" panose="020B0606020202030204" pitchFamily="34" charset="0"/>
              </a:rPr>
              <a:t> king of Syria, who lived in Damascus, saying, </a:t>
            </a:r>
            <a:r>
              <a:rPr lang="en-US" sz="3200" baseline="30000" dirty="0">
                <a:solidFill>
                  <a:srgbClr val="473243"/>
                </a:solidFill>
                <a:latin typeface="Arial Narrow" panose="020B0606020202030204" pitchFamily="34" charset="0"/>
              </a:rPr>
              <a:t>3</a:t>
            </a:r>
            <a:r>
              <a:rPr lang="en-US" sz="3200" dirty="0">
                <a:solidFill>
                  <a:srgbClr val="473243"/>
                </a:solidFill>
                <a:latin typeface="Arial Narrow" panose="020B0606020202030204" pitchFamily="34" charset="0"/>
              </a:rPr>
              <a:t> “There is a covenant between me and you, as there was between my father and your father. Behold, I am sending to you silver and gold. Go, break your covenant with </a:t>
            </a:r>
            <a:r>
              <a:rPr lang="en-US" sz="3200" dirty="0" err="1">
                <a:solidFill>
                  <a:srgbClr val="473243"/>
                </a:solidFill>
                <a:latin typeface="Arial Narrow" panose="020B0606020202030204" pitchFamily="34" charset="0"/>
              </a:rPr>
              <a:t>Baasha</a:t>
            </a:r>
            <a:r>
              <a:rPr lang="en-US" sz="3200" dirty="0">
                <a:solidFill>
                  <a:srgbClr val="473243"/>
                </a:solidFill>
                <a:latin typeface="Arial Narrow" panose="020B0606020202030204" pitchFamily="34" charset="0"/>
              </a:rPr>
              <a:t> king of Israel, that he may withdraw from me.”</a:t>
            </a:r>
            <a:endParaRPr lang="en-US" sz="3600" b="1" dirty="0">
              <a:solidFill>
                <a:srgbClr val="473243"/>
              </a:solidFill>
              <a:latin typeface="Arial Narrow" panose="020B0606020202030204" pitchFamily="34" charset="0"/>
            </a:endParaRPr>
          </a:p>
        </p:txBody>
      </p:sp>
    </p:spTree>
    <p:extLst>
      <p:ext uri="{BB962C8B-B14F-4D97-AF65-F5344CB8AC3E}">
        <p14:creationId xmlns:p14="http://schemas.microsoft.com/office/powerpoint/2010/main" val="323301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TotalTime>
  <Words>816</Words>
  <Application>Microsoft Office PowerPoint</Application>
  <PresentationFormat>On-screen Show (4:3)</PresentationFormat>
  <Paragraphs>65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2018-03-13T20:07:01Z</dcterms:created>
  <dcterms:modified xsi:type="dcterms:W3CDTF">2018-03-18T21:41:12Z</dcterms:modified>
</cp:coreProperties>
</file>