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58" r:id="rId3"/>
    <p:sldId id="276" r:id="rId4"/>
    <p:sldId id="260" r:id="rId5"/>
    <p:sldId id="261" r:id="rId6"/>
    <p:sldId id="262" r:id="rId7"/>
    <p:sldId id="263" r:id="rId8"/>
    <p:sldId id="264" r:id="rId9"/>
    <p:sldId id="265" r:id="rId10"/>
    <p:sldId id="275" r:id="rId11"/>
    <p:sldId id="266" r:id="rId12"/>
    <p:sldId id="270" r:id="rId13"/>
    <p:sldId id="271" r:id="rId14"/>
    <p:sldId id="272" r:id="rId15"/>
    <p:sldId id="27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201E"/>
    <a:srgbClr val="7F0E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p:scale>
          <a:sx n="103" d="100"/>
          <a:sy n="103" d="100"/>
        </p:scale>
        <p:origin x="678" y="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15C7E9-5847-4854-A36D-547BFE76F457}"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EEB27-5C62-4F2F-B27C-DC6DCD3179E9}" type="slidenum">
              <a:rPr lang="en-US" smtClean="0"/>
              <a:t>‹#›</a:t>
            </a:fld>
            <a:endParaRPr lang="en-US"/>
          </a:p>
        </p:txBody>
      </p:sp>
    </p:spTree>
    <p:extLst>
      <p:ext uri="{BB962C8B-B14F-4D97-AF65-F5344CB8AC3E}">
        <p14:creationId xmlns:p14="http://schemas.microsoft.com/office/powerpoint/2010/main" val="162798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5C7E9-5847-4854-A36D-547BFE76F457}"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EEB27-5C62-4F2F-B27C-DC6DCD3179E9}" type="slidenum">
              <a:rPr lang="en-US" smtClean="0"/>
              <a:t>‹#›</a:t>
            </a:fld>
            <a:endParaRPr lang="en-US"/>
          </a:p>
        </p:txBody>
      </p:sp>
    </p:spTree>
    <p:extLst>
      <p:ext uri="{BB962C8B-B14F-4D97-AF65-F5344CB8AC3E}">
        <p14:creationId xmlns:p14="http://schemas.microsoft.com/office/powerpoint/2010/main" val="364886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5C7E9-5847-4854-A36D-547BFE76F457}"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EEB27-5C62-4F2F-B27C-DC6DCD3179E9}" type="slidenum">
              <a:rPr lang="en-US" smtClean="0"/>
              <a:t>‹#›</a:t>
            </a:fld>
            <a:endParaRPr lang="en-US"/>
          </a:p>
        </p:txBody>
      </p:sp>
    </p:spTree>
    <p:extLst>
      <p:ext uri="{BB962C8B-B14F-4D97-AF65-F5344CB8AC3E}">
        <p14:creationId xmlns:p14="http://schemas.microsoft.com/office/powerpoint/2010/main" val="1767235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5C7E9-5847-4854-A36D-547BFE76F457}"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EEB27-5C62-4F2F-B27C-DC6DCD3179E9}" type="slidenum">
              <a:rPr lang="en-US" smtClean="0"/>
              <a:t>‹#›</a:t>
            </a:fld>
            <a:endParaRPr lang="en-US"/>
          </a:p>
        </p:txBody>
      </p:sp>
    </p:spTree>
    <p:extLst>
      <p:ext uri="{BB962C8B-B14F-4D97-AF65-F5344CB8AC3E}">
        <p14:creationId xmlns:p14="http://schemas.microsoft.com/office/powerpoint/2010/main" val="1179154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5C7E9-5847-4854-A36D-547BFE76F457}"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EEB27-5C62-4F2F-B27C-DC6DCD3179E9}" type="slidenum">
              <a:rPr lang="en-US" smtClean="0"/>
              <a:t>‹#›</a:t>
            </a:fld>
            <a:endParaRPr lang="en-US"/>
          </a:p>
        </p:txBody>
      </p:sp>
    </p:spTree>
    <p:extLst>
      <p:ext uri="{BB962C8B-B14F-4D97-AF65-F5344CB8AC3E}">
        <p14:creationId xmlns:p14="http://schemas.microsoft.com/office/powerpoint/2010/main" val="86703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15C7E9-5847-4854-A36D-547BFE76F457}" type="datetimeFigureOut">
              <a:rPr lang="en-US" smtClean="0"/>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EEB27-5C62-4F2F-B27C-DC6DCD3179E9}" type="slidenum">
              <a:rPr lang="en-US" smtClean="0"/>
              <a:t>‹#›</a:t>
            </a:fld>
            <a:endParaRPr lang="en-US"/>
          </a:p>
        </p:txBody>
      </p:sp>
    </p:spTree>
    <p:extLst>
      <p:ext uri="{BB962C8B-B14F-4D97-AF65-F5344CB8AC3E}">
        <p14:creationId xmlns:p14="http://schemas.microsoft.com/office/powerpoint/2010/main" val="299735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15C7E9-5847-4854-A36D-547BFE76F457}" type="datetimeFigureOut">
              <a:rPr lang="en-US" smtClean="0"/>
              <a:t>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FEEB27-5C62-4F2F-B27C-DC6DCD3179E9}" type="slidenum">
              <a:rPr lang="en-US" smtClean="0"/>
              <a:t>‹#›</a:t>
            </a:fld>
            <a:endParaRPr lang="en-US"/>
          </a:p>
        </p:txBody>
      </p:sp>
    </p:spTree>
    <p:extLst>
      <p:ext uri="{BB962C8B-B14F-4D97-AF65-F5344CB8AC3E}">
        <p14:creationId xmlns:p14="http://schemas.microsoft.com/office/powerpoint/2010/main" val="2480170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15C7E9-5847-4854-A36D-547BFE76F457}" type="datetimeFigureOut">
              <a:rPr lang="en-US" smtClean="0"/>
              <a:t>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FEEB27-5C62-4F2F-B27C-DC6DCD3179E9}" type="slidenum">
              <a:rPr lang="en-US" smtClean="0"/>
              <a:t>‹#›</a:t>
            </a:fld>
            <a:endParaRPr lang="en-US"/>
          </a:p>
        </p:txBody>
      </p:sp>
    </p:spTree>
    <p:extLst>
      <p:ext uri="{BB962C8B-B14F-4D97-AF65-F5344CB8AC3E}">
        <p14:creationId xmlns:p14="http://schemas.microsoft.com/office/powerpoint/2010/main" val="4175794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5C7E9-5847-4854-A36D-547BFE76F457}" type="datetimeFigureOut">
              <a:rPr lang="en-US" smtClean="0"/>
              <a:t>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FEEB27-5C62-4F2F-B27C-DC6DCD3179E9}" type="slidenum">
              <a:rPr lang="en-US" smtClean="0"/>
              <a:t>‹#›</a:t>
            </a:fld>
            <a:endParaRPr lang="en-US"/>
          </a:p>
        </p:txBody>
      </p:sp>
    </p:spTree>
    <p:extLst>
      <p:ext uri="{BB962C8B-B14F-4D97-AF65-F5344CB8AC3E}">
        <p14:creationId xmlns:p14="http://schemas.microsoft.com/office/powerpoint/2010/main" val="3783332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15C7E9-5847-4854-A36D-547BFE76F457}" type="datetimeFigureOut">
              <a:rPr lang="en-US" smtClean="0"/>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EEB27-5C62-4F2F-B27C-DC6DCD3179E9}" type="slidenum">
              <a:rPr lang="en-US" smtClean="0"/>
              <a:t>‹#›</a:t>
            </a:fld>
            <a:endParaRPr lang="en-US"/>
          </a:p>
        </p:txBody>
      </p:sp>
    </p:spTree>
    <p:extLst>
      <p:ext uri="{BB962C8B-B14F-4D97-AF65-F5344CB8AC3E}">
        <p14:creationId xmlns:p14="http://schemas.microsoft.com/office/powerpoint/2010/main" val="1064162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15C7E9-5847-4854-A36D-547BFE76F457}" type="datetimeFigureOut">
              <a:rPr lang="en-US" smtClean="0"/>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EEB27-5C62-4F2F-B27C-DC6DCD3179E9}" type="slidenum">
              <a:rPr lang="en-US" smtClean="0"/>
              <a:t>‹#›</a:t>
            </a:fld>
            <a:endParaRPr lang="en-US"/>
          </a:p>
        </p:txBody>
      </p:sp>
    </p:spTree>
    <p:extLst>
      <p:ext uri="{BB962C8B-B14F-4D97-AF65-F5344CB8AC3E}">
        <p14:creationId xmlns:p14="http://schemas.microsoft.com/office/powerpoint/2010/main" val="397362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5C7E9-5847-4854-A36D-547BFE76F457}" type="datetimeFigureOut">
              <a:rPr lang="en-US" smtClean="0"/>
              <a:t>2/11/2018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EEB27-5C62-4F2F-B27C-DC6DCD3179E9}" type="slidenum">
              <a:rPr lang="en-US" smtClean="0"/>
              <a:t>‹#›</a:t>
            </a:fld>
            <a:endParaRPr lang="en-US"/>
          </a:p>
        </p:txBody>
      </p:sp>
    </p:spTree>
    <p:extLst>
      <p:ext uri="{BB962C8B-B14F-4D97-AF65-F5344CB8AC3E}">
        <p14:creationId xmlns:p14="http://schemas.microsoft.com/office/powerpoint/2010/main" val="27348542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115601-D669-43C9-AA00-AC95A35A38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26349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6282FC-0030-4DFE-AB19-5F04D4559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B8A7E528-0BB0-49B0-8083-733999D1E932}"/>
              </a:ext>
            </a:extLst>
          </p:cNvPr>
          <p:cNvSpPr/>
          <p:nvPr/>
        </p:nvSpPr>
        <p:spPr>
          <a:xfrm>
            <a:off x="507999" y="366623"/>
            <a:ext cx="8284309" cy="4524315"/>
          </a:xfrm>
          <a:prstGeom prst="rect">
            <a:avLst/>
          </a:prstGeom>
        </p:spPr>
        <p:txBody>
          <a:bodyPr wrap="square">
            <a:spAutoFit/>
          </a:bodyPr>
          <a:lstStyle/>
          <a:p>
            <a:r>
              <a:rPr lang="en-US" sz="4000" b="1" dirty="0">
                <a:effectLst>
                  <a:outerShdw blurRad="38100" dist="38100" dir="2700000" algn="tl">
                    <a:srgbClr val="000000">
                      <a:alpha val="43137"/>
                    </a:srgbClr>
                  </a:outerShdw>
                </a:effectLst>
                <a:latin typeface="Arial Narrow" panose="020B0606020202030204" pitchFamily="34" charset="0"/>
              </a:rPr>
              <a:t>Nehemiah</a:t>
            </a:r>
          </a:p>
          <a:p>
            <a:endParaRPr lang="en-US" sz="2400" b="1" dirty="0">
              <a:effectLst>
                <a:outerShdw blurRad="38100" dist="38100" dir="2700000" algn="tl">
                  <a:srgbClr val="000000">
                    <a:alpha val="43137"/>
                  </a:srgbClr>
                </a:outerShdw>
              </a:effectLst>
              <a:latin typeface="Arial Narrow" panose="020B0606020202030204" pitchFamily="34" charset="0"/>
            </a:endParaRPr>
          </a:p>
          <a:p>
            <a:r>
              <a:rPr lang="en-US" sz="3200" dirty="0">
                <a:effectLst>
                  <a:outerShdw blurRad="38100" dist="38100" dir="2700000" algn="tl">
                    <a:srgbClr val="000000">
                      <a:alpha val="43137"/>
                    </a:srgbClr>
                  </a:outerShdw>
                </a:effectLst>
                <a:latin typeface="Arial Narrow" panose="020B0606020202030204" pitchFamily="34" charset="0"/>
              </a:rPr>
              <a:t>	</a:t>
            </a:r>
            <a:r>
              <a:rPr lang="en-US" sz="3200" b="1" dirty="0">
                <a:effectLst>
                  <a:outerShdw blurRad="38100" dist="38100" dir="2700000" algn="tl">
                    <a:srgbClr val="000000">
                      <a:alpha val="43137"/>
                    </a:srgbClr>
                  </a:outerShdw>
                </a:effectLst>
                <a:latin typeface="Arial Narrow" panose="020B0606020202030204" pitchFamily="34" charset="0"/>
              </a:rPr>
              <a:t>A Man of Prayer </a:t>
            </a:r>
          </a:p>
          <a:p>
            <a:pPr marL="914400" lvl="1" indent="-457200">
              <a:buFont typeface="Arial" panose="020B0604020202020204" pitchFamily="34" charset="0"/>
              <a:buChar char="•"/>
            </a:pPr>
            <a:r>
              <a:rPr lang="en-US" sz="3200" dirty="0">
                <a:effectLst>
                  <a:outerShdw blurRad="38100" dist="38100" dir="2700000" algn="tl">
                    <a:srgbClr val="000000">
                      <a:alpha val="43137"/>
                    </a:srgbClr>
                  </a:outerShdw>
                </a:effectLst>
                <a:latin typeface="Arial Narrow" panose="020B0606020202030204" pitchFamily="34" charset="0"/>
              </a:rPr>
              <a:t>1:1-4; 2:1-5; 4:1-5; 5:19; see also Ph. 4:6-7</a:t>
            </a:r>
          </a:p>
          <a:p>
            <a:endParaRPr lang="en-US" sz="3200" dirty="0">
              <a:effectLst>
                <a:outerShdw blurRad="38100" dist="38100" dir="2700000" algn="tl">
                  <a:srgbClr val="000000">
                    <a:alpha val="43137"/>
                  </a:srgbClr>
                </a:outerShdw>
              </a:effectLst>
              <a:latin typeface="Arial Narrow" panose="020B0606020202030204" pitchFamily="34" charset="0"/>
            </a:endParaRPr>
          </a:p>
          <a:p>
            <a:r>
              <a:rPr lang="en-US" sz="3200" dirty="0">
                <a:effectLst>
                  <a:outerShdw blurRad="38100" dist="38100" dir="2700000" algn="tl">
                    <a:srgbClr val="000000">
                      <a:alpha val="43137"/>
                    </a:srgbClr>
                  </a:outerShdw>
                </a:effectLst>
                <a:latin typeface="Arial Narrow" panose="020B0606020202030204" pitchFamily="34" charset="0"/>
              </a:rPr>
              <a:t>	</a:t>
            </a:r>
            <a:r>
              <a:rPr lang="en-US" sz="3200" b="1" dirty="0">
                <a:effectLst>
                  <a:outerShdw blurRad="38100" dist="38100" dir="2700000" algn="tl">
                    <a:srgbClr val="000000">
                      <a:alpha val="43137"/>
                    </a:srgbClr>
                  </a:outerShdw>
                </a:effectLst>
                <a:latin typeface="Arial Narrow" panose="020B0606020202030204" pitchFamily="34" charset="0"/>
              </a:rPr>
              <a:t>A Man of Dedication </a:t>
            </a:r>
          </a:p>
          <a:p>
            <a:pPr marL="914400" lvl="1" indent="-457200">
              <a:buFont typeface="Arial" panose="020B0604020202020204" pitchFamily="34" charset="0"/>
              <a:buChar char="•"/>
            </a:pPr>
            <a:r>
              <a:rPr lang="en-US" sz="3200" dirty="0">
                <a:effectLst>
                  <a:outerShdw blurRad="38100" dist="38100" dir="2700000" algn="tl">
                    <a:srgbClr val="000000">
                      <a:alpha val="43137"/>
                    </a:srgbClr>
                  </a:outerShdw>
                </a:effectLst>
                <a:latin typeface="Arial Narrow" panose="020B0606020202030204" pitchFamily="34" charset="0"/>
              </a:rPr>
              <a:t>2:12-15; 6:1-3; see also Mark 10:17-22; </a:t>
            </a:r>
          </a:p>
          <a:p>
            <a:pPr lvl="1"/>
            <a:r>
              <a:rPr lang="en-US" sz="3200" dirty="0">
                <a:effectLst>
                  <a:outerShdw blurRad="38100" dist="38100" dir="2700000" algn="tl">
                    <a:srgbClr val="000000">
                      <a:alpha val="43137"/>
                    </a:srgbClr>
                  </a:outerShdw>
                </a:effectLst>
                <a:latin typeface="Arial Narrow" panose="020B0606020202030204" pitchFamily="34" charset="0"/>
              </a:rPr>
              <a:t>	Rom. 12:6-8</a:t>
            </a:r>
          </a:p>
          <a:p>
            <a:endParaRPr lang="en-US" sz="32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996664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6282FC-0030-4DFE-AB19-5F04D4559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B8A7E528-0BB0-49B0-8083-733999D1E932}"/>
              </a:ext>
            </a:extLst>
          </p:cNvPr>
          <p:cNvSpPr/>
          <p:nvPr/>
        </p:nvSpPr>
        <p:spPr>
          <a:xfrm>
            <a:off x="507999" y="366623"/>
            <a:ext cx="8284309" cy="5139869"/>
          </a:xfrm>
          <a:prstGeom prst="rect">
            <a:avLst/>
          </a:prstGeom>
        </p:spPr>
        <p:txBody>
          <a:bodyPr wrap="square">
            <a:spAutoFit/>
          </a:bodyPr>
          <a:lstStyle/>
          <a:p>
            <a:r>
              <a:rPr lang="en-US" sz="3200" b="1" dirty="0">
                <a:effectLst>
                  <a:outerShdw blurRad="38100" dist="38100" dir="2700000" algn="tl">
                    <a:srgbClr val="000000">
                      <a:alpha val="43137"/>
                    </a:srgbClr>
                  </a:outerShdw>
                </a:effectLst>
                <a:latin typeface="Arial Narrow" panose="020B0606020202030204" pitchFamily="34" charset="0"/>
              </a:rPr>
              <a:t>Nehemiah 2:13-15</a:t>
            </a:r>
          </a:p>
          <a:p>
            <a:endParaRPr lang="en-US" sz="800" b="1" dirty="0">
              <a:effectLst>
                <a:outerShdw blurRad="38100" dist="38100" dir="2700000" algn="tl">
                  <a:srgbClr val="000000">
                    <a:alpha val="43137"/>
                  </a:srgbClr>
                </a:outerShdw>
              </a:effectLst>
              <a:latin typeface="Arial Narrow" panose="020B0606020202030204" pitchFamily="34" charset="0"/>
            </a:endParaRPr>
          </a:p>
          <a:p>
            <a:r>
              <a:rPr lang="en-US" sz="3200" baseline="30000" dirty="0">
                <a:effectLst>
                  <a:outerShdw blurRad="38100" dist="38100" dir="2700000" algn="tl">
                    <a:srgbClr val="000000">
                      <a:alpha val="43137"/>
                    </a:srgbClr>
                  </a:outerShdw>
                </a:effectLst>
                <a:latin typeface="Arial Narrow" panose="020B0606020202030204" pitchFamily="34" charset="0"/>
              </a:rPr>
              <a:t>13</a:t>
            </a:r>
            <a:r>
              <a:rPr lang="en-US" sz="3200" dirty="0">
                <a:effectLst>
                  <a:outerShdw blurRad="38100" dist="38100" dir="2700000" algn="tl">
                    <a:srgbClr val="000000">
                      <a:alpha val="43137"/>
                    </a:srgbClr>
                  </a:outerShdw>
                </a:effectLst>
                <a:latin typeface="Arial Narrow" panose="020B0606020202030204" pitchFamily="34" charset="0"/>
              </a:rPr>
              <a:t> I went out by night by the Valley Gate to the Dragon Spring and to the Dung Gate, and I inspected the walls of Jerusalem that were broken down and its gates that had been destroyed by fire. </a:t>
            </a:r>
            <a:r>
              <a:rPr lang="en-US" sz="3200" baseline="30000" dirty="0">
                <a:effectLst>
                  <a:outerShdw blurRad="38100" dist="38100" dir="2700000" algn="tl">
                    <a:srgbClr val="000000">
                      <a:alpha val="43137"/>
                    </a:srgbClr>
                  </a:outerShdw>
                </a:effectLst>
                <a:latin typeface="Arial Narrow" panose="020B0606020202030204" pitchFamily="34" charset="0"/>
              </a:rPr>
              <a:t>14</a:t>
            </a:r>
            <a:r>
              <a:rPr lang="en-US" sz="3200" dirty="0">
                <a:effectLst>
                  <a:outerShdw blurRad="38100" dist="38100" dir="2700000" algn="tl">
                    <a:srgbClr val="000000">
                      <a:alpha val="43137"/>
                    </a:srgbClr>
                  </a:outerShdw>
                </a:effectLst>
                <a:latin typeface="Arial Narrow" panose="020B0606020202030204" pitchFamily="34" charset="0"/>
              </a:rPr>
              <a:t> Then I went on to the Fountain Gate and to the King's Pool, but there was no room for the animal that was under me to pass. </a:t>
            </a:r>
          </a:p>
          <a:p>
            <a:r>
              <a:rPr lang="en-US" sz="3200" baseline="30000" dirty="0">
                <a:effectLst>
                  <a:outerShdw blurRad="38100" dist="38100" dir="2700000" algn="tl">
                    <a:srgbClr val="000000">
                      <a:alpha val="43137"/>
                    </a:srgbClr>
                  </a:outerShdw>
                </a:effectLst>
                <a:latin typeface="Arial Narrow" panose="020B0606020202030204" pitchFamily="34" charset="0"/>
              </a:rPr>
              <a:t>15</a:t>
            </a:r>
            <a:r>
              <a:rPr lang="en-US" sz="3200" dirty="0">
                <a:effectLst>
                  <a:outerShdw blurRad="38100" dist="38100" dir="2700000" algn="tl">
                    <a:srgbClr val="000000">
                      <a:alpha val="43137"/>
                    </a:srgbClr>
                  </a:outerShdw>
                </a:effectLst>
                <a:latin typeface="Arial Narrow" panose="020B0606020202030204" pitchFamily="34" charset="0"/>
              </a:rPr>
              <a:t> Then I went up in the night by the valley and inspected the wall, and I turned back and entered by the Valley Gate, and so returned.</a:t>
            </a:r>
            <a:endParaRPr lang="en-US" sz="3200" dirty="0">
              <a:latin typeface="Arial Narrow" panose="020B0606020202030204" pitchFamily="34" charset="0"/>
            </a:endParaRPr>
          </a:p>
        </p:txBody>
      </p:sp>
    </p:spTree>
    <p:extLst>
      <p:ext uri="{BB962C8B-B14F-4D97-AF65-F5344CB8AC3E}">
        <p14:creationId xmlns:p14="http://schemas.microsoft.com/office/powerpoint/2010/main" val="1105338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6282FC-0030-4DFE-AB19-5F04D4559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B8A7E528-0BB0-49B0-8083-733999D1E932}"/>
              </a:ext>
            </a:extLst>
          </p:cNvPr>
          <p:cNvSpPr/>
          <p:nvPr/>
        </p:nvSpPr>
        <p:spPr>
          <a:xfrm>
            <a:off x="507999" y="366623"/>
            <a:ext cx="8284309" cy="4647426"/>
          </a:xfrm>
          <a:prstGeom prst="rect">
            <a:avLst/>
          </a:prstGeom>
        </p:spPr>
        <p:txBody>
          <a:bodyPr wrap="square">
            <a:spAutoFit/>
          </a:bodyPr>
          <a:lstStyle/>
          <a:p>
            <a:r>
              <a:rPr lang="en-US" sz="3200" b="1" dirty="0">
                <a:effectLst>
                  <a:outerShdw blurRad="38100" dist="38100" dir="2700000" algn="tl">
                    <a:srgbClr val="000000">
                      <a:alpha val="43137"/>
                    </a:srgbClr>
                  </a:outerShdw>
                </a:effectLst>
                <a:latin typeface="Arial Narrow" panose="020B0606020202030204" pitchFamily="34" charset="0"/>
              </a:rPr>
              <a:t>Nehemiah 2:19-20</a:t>
            </a:r>
          </a:p>
          <a:p>
            <a:endParaRPr lang="en-US" sz="800" b="1" dirty="0">
              <a:effectLst>
                <a:outerShdw blurRad="38100" dist="38100" dir="2700000" algn="tl">
                  <a:srgbClr val="000000">
                    <a:alpha val="43137"/>
                  </a:srgbClr>
                </a:outerShdw>
              </a:effectLst>
              <a:latin typeface="Arial Narrow" panose="020B0606020202030204" pitchFamily="34" charset="0"/>
            </a:endParaRPr>
          </a:p>
          <a:p>
            <a:r>
              <a:rPr lang="en-US" sz="3200" baseline="30000" dirty="0">
                <a:effectLst>
                  <a:outerShdw blurRad="38100" dist="38100" dir="2700000" algn="tl">
                    <a:srgbClr val="000000">
                      <a:alpha val="43137"/>
                    </a:srgbClr>
                  </a:outerShdw>
                </a:effectLst>
                <a:latin typeface="Arial Narrow" panose="020B0606020202030204" pitchFamily="34" charset="0"/>
              </a:rPr>
              <a:t>19</a:t>
            </a:r>
            <a:r>
              <a:rPr lang="en-US" sz="3200" dirty="0">
                <a:effectLst>
                  <a:outerShdw blurRad="38100" dist="38100" dir="2700000" algn="tl">
                    <a:srgbClr val="000000">
                      <a:alpha val="43137"/>
                    </a:srgbClr>
                  </a:outerShdw>
                </a:effectLst>
                <a:latin typeface="Arial Narrow" panose="020B0606020202030204" pitchFamily="34" charset="0"/>
              </a:rPr>
              <a:t> But when Sanballat the </a:t>
            </a:r>
            <a:r>
              <a:rPr lang="en-US" sz="3200" dirty="0" err="1">
                <a:effectLst>
                  <a:outerShdw blurRad="38100" dist="38100" dir="2700000" algn="tl">
                    <a:srgbClr val="000000">
                      <a:alpha val="43137"/>
                    </a:srgbClr>
                  </a:outerShdw>
                </a:effectLst>
                <a:latin typeface="Arial Narrow" panose="020B0606020202030204" pitchFamily="34" charset="0"/>
              </a:rPr>
              <a:t>Horonite</a:t>
            </a:r>
            <a:r>
              <a:rPr lang="en-US" sz="3200" dirty="0">
                <a:effectLst>
                  <a:outerShdw blurRad="38100" dist="38100" dir="2700000" algn="tl">
                    <a:srgbClr val="000000">
                      <a:alpha val="43137"/>
                    </a:srgbClr>
                  </a:outerShdw>
                </a:effectLst>
                <a:latin typeface="Arial Narrow" panose="020B0606020202030204" pitchFamily="34" charset="0"/>
              </a:rPr>
              <a:t> and </a:t>
            </a:r>
            <a:r>
              <a:rPr lang="en-US" sz="3200" dirty="0" err="1">
                <a:effectLst>
                  <a:outerShdw blurRad="38100" dist="38100" dir="2700000" algn="tl">
                    <a:srgbClr val="000000">
                      <a:alpha val="43137"/>
                    </a:srgbClr>
                  </a:outerShdw>
                </a:effectLst>
                <a:latin typeface="Arial Narrow" panose="020B0606020202030204" pitchFamily="34" charset="0"/>
              </a:rPr>
              <a:t>Tobiah</a:t>
            </a:r>
            <a:r>
              <a:rPr lang="en-US" sz="3200" dirty="0">
                <a:effectLst>
                  <a:outerShdw blurRad="38100" dist="38100" dir="2700000" algn="tl">
                    <a:srgbClr val="000000">
                      <a:alpha val="43137"/>
                    </a:srgbClr>
                  </a:outerShdw>
                </a:effectLst>
                <a:latin typeface="Arial Narrow" panose="020B0606020202030204" pitchFamily="34" charset="0"/>
              </a:rPr>
              <a:t> the Ammonite servant and </a:t>
            </a:r>
            <a:r>
              <a:rPr lang="en-US" sz="3200" dirty="0" err="1">
                <a:effectLst>
                  <a:outerShdw blurRad="38100" dist="38100" dir="2700000" algn="tl">
                    <a:srgbClr val="000000">
                      <a:alpha val="43137"/>
                    </a:srgbClr>
                  </a:outerShdw>
                </a:effectLst>
                <a:latin typeface="Arial Narrow" panose="020B0606020202030204" pitchFamily="34" charset="0"/>
              </a:rPr>
              <a:t>Geshem</a:t>
            </a:r>
            <a:r>
              <a:rPr lang="en-US" sz="3200" dirty="0">
                <a:effectLst>
                  <a:outerShdw blurRad="38100" dist="38100" dir="2700000" algn="tl">
                    <a:srgbClr val="000000">
                      <a:alpha val="43137"/>
                    </a:srgbClr>
                  </a:outerShdw>
                </a:effectLst>
                <a:latin typeface="Arial Narrow" panose="020B0606020202030204" pitchFamily="34" charset="0"/>
              </a:rPr>
              <a:t> the Arab heard of it, they jeered at us and despised us and said, “What is this thing that you are doing? Are you rebelling against the king?” </a:t>
            </a:r>
            <a:r>
              <a:rPr lang="en-US" sz="3200" baseline="30000" dirty="0">
                <a:effectLst>
                  <a:outerShdw blurRad="38100" dist="38100" dir="2700000" algn="tl">
                    <a:srgbClr val="000000">
                      <a:alpha val="43137"/>
                    </a:srgbClr>
                  </a:outerShdw>
                </a:effectLst>
                <a:latin typeface="Arial Narrow" panose="020B0606020202030204" pitchFamily="34" charset="0"/>
              </a:rPr>
              <a:t>20</a:t>
            </a:r>
            <a:r>
              <a:rPr lang="en-US" sz="3200" dirty="0">
                <a:effectLst>
                  <a:outerShdw blurRad="38100" dist="38100" dir="2700000" algn="tl">
                    <a:srgbClr val="000000">
                      <a:alpha val="43137"/>
                    </a:srgbClr>
                  </a:outerShdw>
                </a:effectLst>
                <a:latin typeface="Arial Narrow" panose="020B0606020202030204" pitchFamily="34" charset="0"/>
              </a:rPr>
              <a:t> Then I replied to them, “The God of heaven will make us prosper, and we his servants will arise and build, but you have no portion or right or claim in Jerusalem.”</a:t>
            </a:r>
            <a:endParaRPr lang="en-US" sz="3200" dirty="0">
              <a:latin typeface="Arial Narrow" panose="020B0606020202030204" pitchFamily="34" charset="0"/>
            </a:endParaRPr>
          </a:p>
        </p:txBody>
      </p:sp>
    </p:spTree>
    <p:extLst>
      <p:ext uri="{BB962C8B-B14F-4D97-AF65-F5344CB8AC3E}">
        <p14:creationId xmlns:p14="http://schemas.microsoft.com/office/powerpoint/2010/main" val="2648292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6282FC-0030-4DFE-AB19-5F04D4559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B8A7E528-0BB0-49B0-8083-733999D1E932}"/>
              </a:ext>
            </a:extLst>
          </p:cNvPr>
          <p:cNvSpPr/>
          <p:nvPr/>
        </p:nvSpPr>
        <p:spPr>
          <a:xfrm>
            <a:off x="507999" y="366623"/>
            <a:ext cx="8284309" cy="3662541"/>
          </a:xfrm>
          <a:prstGeom prst="rect">
            <a:avLst/>
          </a:prstGeom>
        </p:spPr>
        <p:txBody>
          <a:bodyPr wrap="square">
            <a:spAutoFit/>
          </a:bodyPr>
          <a:lstStyle/>
          <a:p>
            <a:r>
              <a:rPr lang="en-US" sz="3200" b="1" dirty="0">
                <a:effectLst>
                  <a:outerShdw blurRad="38100" dist="38100" dir="2700000" algn="tl">
                    <a:srgbClr val="000000">
                      <a:alpha val="43137"/>
                    </a:srgbClr>
                  </a:outerShdw>
                </a:effectLst>
                <a:latin typeface="Arial Narrow" panose="020B0606020202030204" pitchFamily="34" charset="0"/>
              </a:rPr>
              <a:t>Nehemiah 6:2-3</a:t>
            </a:r>
          </a:p>
          <a:p>
            <a:endParaRPr lang="en-US" sz="800" b="1" dirty="0">
              <a:effectLst>
                <a:outerShdw blurRad="38100" dist="38100" dir="2700000" algn="tl">
                  <a:srgbClr val="000000">
                    <a:alpha val="43137"/>
                  </a:srgbClr>
                </a:outerShdw>
              </a:effectLst>
              <a:latin typeface="Arial Narrow" panose="020B0606020202030204" pitchFamily="34" charset="0"/>
            </a:endParaRPr>
          </a:p>
          <a:p>
            <a:r>
              <a:rPr lang="en-US" sz="3200" baseline="30000" dirty="0">
                <a:effectLst>
                  <a:outerShdw blurRad="38100" dist="38100" dir="2700000" algn="tl">
                    <a:srgbClr val="000000">
                      <a:alpha val="43137"/>
                    </a:srgbClr>
                  </a:outerShdw>
                </a:effectLst>
                <a:latin typeface="Arial Narrow" panose="020B0606020202030204" pitchFamily="34" charset="0"/>
              </a:rPr>
              <a:t>2</a:t>
            </a:r>
            <a:r>
              <a:rPr lang="en-US" sz="3200" dirty="0">
                <a:effectLst>
                  <a:outerShdw blurRad="38100" dist="38100" dir="2700000" algn="tl">
                    <a:srgbClr val="000000">
                      <a:alpha val="43137"/>
                    </a:srgbClr>
                  </a:outerShdw>
                </a:effectLst>
                <a:latin typeface="Arial Narrow" panose="020B0606020202030204" pitchFamily="34" charset="0"/>
              </a:rPr>
              <a:t> Sanballat and </a:t>
            </a:r>
            <a:r>
              <a:rPr lang="en-US" sz="3200" dirty="0" err="1">
                <a:effectLst>
                  <a:outerShdw blurRad="38100" dist="38100" dir="2700000" algn="tl">
                    <a:srgbClr val="000000">
                      <a:alpha val="43137"/>
                    </a:srgbClr>
                  </a:outerShdw>
                </a:effectLst>
                <a:latin typeface="Arial Narrow" panose="020B0606020202030204" pitchFamily="34" charset="0"/>
              </a:rPr>
              <a:t>Geshem</a:t>
            </a:r>
            <a:r>
              <a:rPr lang="en-US" sz="3200" dirty="0">
                <a:effectLst>
                  <a:outerShdw blurRad="38100" dist="38100" dir="2700000" algn="tl">
                    <a:srgbClr val="000000">
                      <a:alpha val="43137"/>
                    </a:srgbClr>
                  </a:outerShdw>
                </a:effectLst>
                <a:latin typeface="Arial Narrow" panose="020B0606020202030204" pitchFamily="34" charset="0"/>
              </a:rPr>
              <a:t> sent to me, saying, “Come and let us meet together at </a:t>
            </a:r>
            <a:r>
              <a:rPr lang="en-US" sz="3200" dirty="0" err="1">
                <a:effectLst>
                  <a:outerShdw blurRad="38100" dist="38100" dir="2700000" algn="tl">
                    <a:srgbClr val="000000">
                      <a:alpha val="43137"/>
                    </a:srgbClr>
                  </a:outerShdw>
                </a:effectLst>
                <a:latin typeface="Arial Narrow" panose="020B0606020202030204" pitchFamily="34" charset="0"/>
              </a:rPr>
              <a:t>Hakkephirim</a:t>
            </a:r>
            <a:r>
              <a:rPr lang="en-US" sz="3200" dirty="0">
                <a:effectLst>
                  <a:outerShdw blurRad="38100" dist="38100" dir="2700000" algn="tl">
                    <a:srgbClr val="000000">
                      <a:alpha val="43137"/>
                    </a:srgbClr>
                  </a:outerShdw>
                </a:effectLst>
                <a:latin typeface="Arial Narrow" panose="020B0606020202030204" pitchFamily="34" charset="0"/>
              </a:rPr>
              <a:t> in the plain of Ono.” But they intended to do me harm. </a:t>
            </a:r>
            <a:r>
              <a:rPr lang="en-US" sz="3200" baseline="30000" dirty="0">
                <a:effectLst>
                  <a:outerShdw blurRad="38100" dist="38100" dir="2700000" algn="tl">
                    <a:srgbClr val="000000">
                      <a:alpha val="43137"/>
                    </a:srgbClr>
                  </a:outerShdw>
                </a:effectLst>
                <a:latin typeface="Arial Narrow" panose="020B0606020202030204" pitchFamily="34" charset="0"/>
              </a:rPr>
              <a:t>3</a:t>
            </a:r>
            <a:r>
              <a:rPr lang="en-US" sz="3200" dirty="0">
                <a:effectLst>
                  <a:outerShdw blurRad="38100" dist="38100" dir="2700000" algn="tl">
                    <a:srgbClr val="000000">
                      <a:alpha val="43137"/>
                    </a:srgbClr>
                  </a:outerShdw>
                </a:effectLst>
                <a:latin typeface="Arial Narrow" panose="020B0606020202030204" pitchFamily="34" charset="0"/>
              </a:rPr>
              <a:t> And I sent messengers to them, saying, “I am doing a great work and I cannot come down. Why should the work stop while I leave it and come down to you?”</a:t>
            </a:r>
            <a:endParaRPr lang="en-US" sz="3200" dirty="0">
              <a:latin typeface="Arial Narrow" panose="020B0606020202030204" pitchFamily="34" charset="0"/>
            </a:endParaRPr>
          </a:p>
        </p:txBody>
      </p:sp>
    </p:spTree>
    <p:extLst>
      <p:ext uri="{BB962C8B-B14F-4D97-AF65-F5344CB8AC3E}">
        <p14:creationId xmlns:p14="http://schemas.microsoft.com/office/powerpoint/2010/main" val="3857585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6282FC-0030-4DFE-AB19-5F04D4559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B8A7E528-0BB0-49B0-8083-733999D1E932}"/>
              </a:ext>
            </a:extLst>
          </p:cNvPr>
          <p:cNvSpPr/>
          <p:nvPr/>
        </p:nvSpPr>
        <p:spPr>
          <a:xfrm>
            <a:off x="507999" y="366623"/>
            <a:ext cx="8284309" cy="5509200"/>
          </a:xfrm>
          <a:prstGeom prst="rect">
            <a:avLst/>
          </a:prstGeom>
        </p:spPr>
        <p:txBody>
          <a:bodyPr wrap="square">
            <a:spAutoFit/>
          </a:bodyPr>
          <a:lstStyle/>
          <a:p>
            <a:r>
              <a:rPr lang="en-US" sz="4000" b="1" dirty="0">
                <a:effectLst>
                  <a:outerShdw blurRad="38100" dist="38100" dir="2700000" algn="tl">
                    <a:srgbClr val="000000">
                      <a:alpha val="43137"/>
                    </a:srgbClr>
                  </a:outerShdw>
                </a:effectLst>
                <a:latin typeface="Arial Narrow" panose="020B0606020202030204" pitchFamily="34" charset="0"/>
              </a:rPr>
              <a:t>Nehemiah</a:t>
            </a:r>
          </a:p>
          <a:p>
            <a:endParaRPr lang="en-US" sz="2400" b="1" dirty="0">
              <a:effectLst>
                <a:outerShdw blurRad="38100" dist="38100" dir="2700000" algn="tl">
                  <a:srgbClr val="000000">
                    <a:alpha val="43137"/>
                  </a:srgbClr>
                </a:outerShdw>
              </a:effectLst>
              <a:latin typeface="Arial Narrow" panose="020B0606020202030204" pitchFamily="34" charset="0"/>
            </a:endParaRPr>
          </a:p>
          <a:p>
            <a:r>
              <a:rPr lang="en-US" sz="3200" dirty="0">
                <a:effectLst>
                  <a:outerShdw blurRad="38100" dist="38100" dir="2700000" algn="tl">
                    <a:srgbClr val="000000">
                      <a:alpha val="43137"/>
                    </a:srgbClr>
                  </a:outerShdw>
                </a:effectLst>
                <a:latin typeface="Arial Narrow" panose="020B0606020202030204" pitchFamily="34" charset="0"/>
              </a:rPr>
              <a:t>	</a:t>
            </a:r>
            <a:r>
              <a:rPr lang="en-US" sz="3200" b="1" dirty="0">
                <a:effectLst>
                  <a:outerShdw blurRad="38100" dist="38100" dir="2700000" algn="tl">
                    <a:srgbClr val="000000">
                      <a:alpha val="43137"/>
                    </a:srgbClr>
                  </a:outerShdw>
                </a:effectLst>
                <a:latin typeface="Arial Narrow" panose="020B0606020202030204" pitchFamily="34" charset="0"/>
              </a:rPr>
              <a:t>A Man of Prayer </a:t>
            </a:r>
          </a:p>
          <a:p>
            <a:pPr marL="914400" lvl="1" indent="-457200">
              <a:buFont typeface="Arial" panose="020B0604020202020204" pitchFamily="34" charset="0"/>
              <a:buChar char="•"/>
            </a:pPr>
            <a:r>
              <a:rPr lang="en-US" sz="3200" dirty="0">
                <a:effectLst>
                  <a:outerShdw blurRad="38100" dist="38100" dir="2700000" algn="tl">
                    <a:srgbClr val="000000">
                      <a:alpha val="43137"/>
                    </a:srgbClr>
                  </a:outerShdw>
                </a:effectLst>
                <a:latin typeface="Arial Narrow" panose="020B0606020202030204" pitchFamily="34" charset="0"/>
              </a:rPr>
              <a:t>1:1-4; 2:1-5; 4:1-5; 5:19; see also Ph. 4:6-7</a:t>
            </a:r>
          </a:p>
          <a:p>
            <a:endParaRPr lang="en-US" sz="3200" dirty="0">
              <a:effectLst>
                <a:outerShdw blurRad="38100" dist="38100" dir="2700000" algn="tl">
                  <a:srgbClr val="000000">
                    <a:alpha val="43137"/>
                  </a:srgbClr>
                </a:outerShdw>
              </a:effectLst>
              <a:latin typeface="Arial Narrow" panose="020B0606020202030204" pitchFamily="34" charset="0"/>
            </a:endParaRPr>
          </a:p>
          <a:p>
            <a:r>
              <a:rPr lang="en-US" sz="3200" dirty="0">
                <a:effectLst>
                  <a:outerShdw blurRad="38100" dist="38100" dir="2700000" algn="tl">
                    <a:srgbClr val="000000">
                      <a:alpha val="43137"/>
                    </a:srgbClr>
                  </a:outerShdw>
                </a:effectLst>
                <a:latin typeface="Arial Narrow" panose="020B0606020202030204" pitchFamily="34" charset="0"/>
              </a:rPr>
              <a:t>	</a:t>
            </a:r>
            <a:r>
              <a:rPr lang="en-US" sz="3200" b="1" dirty="0">
                <a:effectLst>
                  <a:outerShdw blurRad="38100" dist="38100" dir="2700000" algn="tl">
                    <a:srgbClr val="000000">
                      <a:alpha val="43137"/>
                    </a:srgbClr>
                  </a:outerShdw>
                </a:effectLst>
                <a:latin typeface="Arial Narrow" panose="020B0606020202030204" pitchFamily="34" charset="0"/>
              </a:rPr>
              <a:t>A Man of Dedication </a:t>
            </a:r>
          </a:p>
          <a:p>
            <a:pPr marL="914400" lvl="1" indent="-457200">
              <a:buFont typeface="Arial" panose="020B0604020202020204" pitchFamily="34" charset="0"/>
              <a:buChar char="•"/>
            </a:pPr>
            <a:r>
              <a:rPr lang="en-US" sz="3200" dirty="0">
                <a:effectLst>
                  <a:outerShdw blurRad="38100" dist="38100" dir="2700000" algn="tl">
                    <a:srgbClr val="000000">
                      <a:alpha val="43137"/>
                    </a:srgbClr>
                  </a:outerShdw>
                </a:effectLst>
                <a:latin typeface="Arial Narrow" panose="020B0606020202030204" pitchFamily="34" charset="0"/>
              </a:rPr>
              <a:t>2:12-15; 6:1-3; see also Mark 10:17-22; </a:t>
            </a:r>
          </a:p>
          <a:p>
            <a:pPr lvl="1"/>
            <a:r>
              <a:rPr lang="en-US" sz="3200" dirty="0">
                <a:effectLst>
                  <a:outerShdw blurRad="38100" dist="38100" dir="2700000" algn="tl">
                    <a:srgbClr val="000000">
                      <a:alpha val="43137"/>
                    </a:srgbClr>
                  </a:outerShdw>
                </a:effectLst>
                <a:latin typeface="Arial Narrow" panose="020B0606020202030204" pitchFamily="34" charset="0"/>
              </a:rPr>
              <a:t>	Rom. 12:6-8</a:t>
            </a:r>
          </a:p>
          <a:p>
            <a:endParaRPr lang="en-US" sz="3200" b="1" dirty="0">
              <a:effectLst>
                <a:outerShdw blurRad="38100" dist="38100" dir="2700000" algn="tl">
                  <a:srgbClr val="000000">
                    <a:alpha val="43137"/>
                  </a:srgbClr>
                </a:outerShdw>
              </a:effectLst>
              <a:latin typeface="Arial Narrow" panose="020B0606020202030204" pitchFamily="34" charset="0"/>
            </a:endParaRPr>
          </a:p>
          <a:p>
            <a:r>
              <a:rPr lang="en-US" sz="3200" b="1" dirty="0">
                <a:effectLst>
                  <a:outerShdw blurRad="38100" dist="38100" dir="2700000" algn="tl">
                    <a:srgbClr val="000000">
                      <a:alpha val="43137"/>
                    </a:srgbClr>
                  </a:outerShdw>
                </a:effectLst>
                <a:latin typeface="Arial Narrow" panose="020B0606020202030204" pitchFamily="34" charset="0"/>
              </a:rPr>
              <a:t>	A Man of Perseverance</a:t>
            </a:r>
          </a:p>
          <a:p>
            <a:pPr marL="914400" lvl="1" indent="-457200">
              <a:buFont typeface="Arial" panose="020B0604020202020204" pitchFamily="34" charset="0"/>
              <a:buChar char="•"/>
            </a:pPr>
            <a:r>
              <a:rPr lang="en-US" sz="3200" dirty="0">
                <a:effectLst>
                  <a:outerShdw blurRad="38100" dist="38100" dir="2700000" algn="tl">
                    <a:srgbClr val="000000">
                      <a:alpha val="43137"/>
                    </a:srgbClr>
                  </a:outerShdw>
                </a:effectLst>
                <a:latin typeface="Arial Narrow" panose="020B0606020202030204" pitchFamily="34" charset="0"/>
              </a:rPr>
              <a:t>2:19-20; 6:2-3</a:t>
            </a:r>
            <a:endParaRPr lang="en-US" sz="3200" dirty="0">
              <a:latin typeface="Arial Narrow" panose="020B0606020202030204" pitchFamily="34" charset="0"/>
            </a:endParaRPr>
          </a:p>
        </p:txBody>
      </p:sp>
    </p:spTree>
    <p:extLst>
      <p:ext uri="{BB962C8B-B14F-4D97-AF65-F5344CB8AC3E}">
        <p14:creationId xmlns:p14="http://schemas.microsoft.com/office/powerpoint/2010/main" val="1064372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115601-D669-43C9-AA00-AC95A35A38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09864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6282FC-0030-4DFE-AB19-5F04D4559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B8A7E528-0BB0-49B0-8083-733999D1E932}"/>
              </a:ext>
            </a:extLst>
          </p:cNvPr>
          <p:cNvSpPr/>
          <p:nvPr/>
        </p:nvSpPr>
        <p:spPr>
          <a:xfrm>
            <a:off x="419332" y="721031"/>
            <a:ext cx="8401539" cy="5509200"/>
          </a:xfrm>
          <a:prstGeom prst="rect">
            <a:avLst/>
          </a:prstGeom>
        </p:spPr>
        <p:txBody>
          <a:bodyPr wrap="square">
            <a:spAutoFit/>
          </a:bodyPr>
          <a:lstStyle/>
          <a:p>
            <a:r>
              <a:rPr lang="en-US" sz="3200" b="1" dirty="0">
                <a:effectLst>
                  <a:outerShdw blurRad="38100" dist="38100" dir="2700000" algn="tl">
                    <a:srgbClr val="000000">
                      <a:alpha val="43137"/>
                    </a:srgbClr>
                  </a:outerShdw>
                </a:effectLst>
                <a:latin typeface="Arial Narrow" panose="020B0606020202030204" pitchFamily="34" charset="0"/>
              </a:rPr>
              <a:t>Israelites had been in Babylonian captivity for 70 years (606-536 B.C.)</a:t>
            </a:r>
          </a:p>
          <a:p>
            <a:pPr marL="914400" lvl="1" indent="-457200">
              <a:buFont typeface="Arial" panose="020B0604020202020204" pitchFamily="34" charset="0"/>
              <a:buChar char="•"/>
            </a:pPr>
            <a:r>
              <a:rPr lang="en-US" sz="3200" dirty="0">
                <a:effectLst>
                  <a:outerShdw blurRad="38100" dist="38100" dir="2700000" algn="tl">
                    <a:srgbClr val="000000">
                      <a:alpha val="43137"/>
                    </a:srgbClr>
                  </a:outerShdw>
                </a:effectLst>
                <a:latin typeface="Arial Narrow" panose="020B0606020202030204" pitchFamily="34" charset="0"/>
              </a:rPr>
              <a:t>Taken from their home, temple had been destroyed, walls of Jerusalem had been torn down (2 Kings 24-25)</a:t>
            </a:r>
          </a:p>
          <a:p>
            <a:pPr lvl="1"/>
            <a:endParaRPr lang="en-US" sz="3200" dirty="0">
              <a:effectLst>
                <a:outerShdw blurRad="38100" dist="38100" dir="2700000" algn="tl">
                  <a:srgbClr val="000000">
                    <a:alpha val="43137"/>
                  </a:srgbClr>
                </a:outerShdw>
              </a:effectLst>
              <a:latin typeface="Arial Narrow" panose="020B0606020202030204" pitchFamily="34" charset="0"/>
            </a:endParaRPr>
          </a:p>
          <a:p>
            <a:r>
              <a:rPr lang="en-US" sz="3200" b="1" dirty="0">
                <a:effectLst>
                  <a:outerShdw blurRad="38100" dist="38100" dir="2700000" algn="tl">
                    <a:srgbClr val="000000">
                      <a:alpha val="43137"/>
                    </a:srgbClr>
                  </a:outerShdw>
                </a:effectLst>
                <a:latin typeface="Arial Narrow" panose="020B0606020202030204" pitchFamily="34" charset="0"/>
              </a:rPr>
              <a:t>After the 70 years, the Israelites began returning to Jerusalem in waves</a:t>
            </a:r>
          </a:p>
          <a:p>
            <a:pPr marL="914400" lvl="1" indent="-457200">
              <a:buFont typeface="Arial" panose="020B0604020202020204" pitchFamily="34" charset="0"/>
              <a:buChar char="•"/>
            </a:pPr>
            <a:r>
              <a:rPr lang="en-US" sz="3200" dirty="0">
                <a:effectLst>
                  <a:outerShdw blurRad="38100" dist="38100" dir="2700000" algn="tl">
                    <a:srgbClr val="000000">
                      <a:alpha val="43137"/>
                    </a:srgbClr>
                  </a:outerShdw>
                </a:effectLst>
                <a:latin typeface="Arial Narrow" panose="020B0606020202030204" pitchFamily="34" charset="0"/>
              </a:rPr>
              <a:t>First wave led by Zerubbabel </a:t>
            </a:r>
          </a:p>
          <a:p>
            <a:pPr marL="914400" lvl="1" indent="-457200">
              <a:buFont typeface="Arial" panose="020B0604020202020204" pitchFamily="34" charset="0"/>
              <a:buChar char="•"/>
            </a:pPr>
            <a:r>
              <a:rPr lang="en-US" sz="3200" dirty="0">
                <a:effectLst>
                  <a:outerShdw blurRad="38100" dist="38100" dir="2700000" algn="tl">
                    <a:srgbClr val="000000">
                      <a:alpha val="43137"/>
                    </a:srgbClr>
                  </a:outerShdw>
                </a:effectLst>
                <a:latin typeface="Arial Narrow" panose="020B0606020202030204" pitchFamily="34" charset="0"/>
              </a:rPr>
              <a:t>Second wave overseen by Ezra (about 70 years after the first wave)</a:t>
            </a:r>
          </a:p>
        </p:txBody>
      </p:sp>
    </p:spTree>
    <p:extLst>
      <p:ext uri="{BB962C8B-B14F-4D97-AF65-F5344CB8AC3E}">
        <p14:creationId xmlns:p14="http://schemas.microsoft.com/office/powerpoint/2010/main" val="406151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6282FC-0030-4DFE-AB19-5F04D4559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B8A7E528-0BB0-49B0-8083-733999D1E932}"/>
              </a:ext>
            </a:extLst>
          </p:cNvPr>
          <p:cNvSpPr/>
          <p:nvPr/>
        </p:nvSpPr>
        <p:spPr>
          <a:xfrm>
            <a:off x="507999" y="366623"/>
            <a:ext cx="8284309" cy="3046988"/>
          </a:xfrm>
          <a:prstGeom prst="rect">
            <a:avLst/>
          </a:prstGeom>
        </p:spPr>
        <p:txBody>
          <a:bodyPr wrap="square">
            <a:spAutoFit/>
          </a:bodyPr>
          <a:lstStyle/>
          <a:p>
            <a:r>
              <a:rPr lang="en-US" sz="4000" b="1" dirty="0">
                <a:effectLst>
                  <a:outerShdw blurRad="38100" dist="38100" dir="2700000" algn="tl">
                    <a:srgbClr val="000000">
                      <a:alpha val="43137"/>
                    </a:srgbClr>
                  </a:outerShdw>
                </a:effectLst>
                <a:latin typeface="Arial Narrow" panose="020B0606020202030204" pitchFamily="34" charset="0"/>
              </a:rPr>
              <a:t>Nehemiah</a:t>
            </a:r>
          </a:p>
          <a:p>
            <a:endParaRPr lang="en-US" sz="2400" b="1" dirty="0">
              <a:effectLst>
                <a:outerShdw blurRad="38100" dist="38100" dir="2700000" algn="tl">
                  <a:srgbClr val="000000">
                    <a:alpha val="43137"/>
                  </a:srgbClr>
                </a:outerShdw>
              </a:effectLst>
              <a:latin typeface="Arial Narrow" panose="020B0606020202030204" pitchFamily="34" charset="0"/>
            </a:endParaRPr>
          </a:p>
          <a:p>
            <a:r>
              <a:rPr lang="en-US" sz="3200" dirty="0">
                <a:effectLst>
                  <a:outerShdw blurRad="38100" dist="38100" dir="2700000" algn="tl">
                    <a:srgbClr val="000000">
                      <a:alpha val="43137"/>
                    </a:srgbClr>
                  </a:outerShdw>
                </a:effectLst>
                <a:latin typeface="Arial Narrow" panose="020B0606020202030204" pitchFamily="34" charset="0"/>
              </a:rPr>
              <a:t>	</a:t>
            </a:r>
            <a:r>
              <a:rPr lang="en-US" sz="3200" b="1" dirty="0">
                <a:effectLst>
                  <a:outerShdw blurRad="38100" dist="38100" dir="2700000" algn="tl">
                    <a:srgbClr val="000000">
                      <a:alpha val="43137"/>
                    </a:srgbClr>
                  </a:outerShdw>
                </a:effectLst>
                <a:latin typeface="Arial Narrow" panose="020B0606020202030204" pitchFamily="34" charset="0"/>
              </a:rPr>
              <a:t>A Man of Prayer </a:t>
            </a:r>
          </a:p>
          <a:p>
            <a:pPr marL="914400" lvl="1" indent="-457200">
              <a:buFont typeface="Arial" panose="020B0604020202020204" pitchFamily="34" charset="0"/>
              <a:buChar char="•"/>
            </a:pPr>
            <a:r>
              <a:rPr lang="en-US" sz="3200" dirty="0">
                <a:effectLst>
                  <a:outerShdw blurRad="38100" dist="38100" dir="2700000" algn="tl">
                    <a:srgbClr val="000000">
                      <a:alpha val="43137"/>
                    </a:srgbClr>
                  </a:outerShdw>
                </a:effectLst>
                <a:latin typeface="Arial Narrow" panose="020B0606020202030204" pitchFamily="34" charset="0"/>
              </a:rPr>
              <a:t>1:1-4; 2:1-5; 4:1-5; 5:19; see also Ph. 4:6-7</a:t>
            </a:r>
          </a:p>
          <a:p>
            <a:endParaRPr lang="en-US" sz="3200" dirty="0">
              <a:effectLst>
                <a:outerShdw blurRad="38100" dist="38100" dir="2700000" algn="tl">
                  <a:srgbClr val="000000">
                    <a:alpha val="43137"/>
                  </a:srgbClr>
                </a:outerShdw>
              </a:effectLst>
              <a:latin typeface="Arial Narrow" panose="020B0606020202030204" pitchFamily="34" charset="0"/>
            </a:endParaRPr>
          </a:p>
          <a:p>
            <a:r>
              <a:rPr lang="en-US" sz="3200" dirty="0">
                <a:effectLst>
                  <a:outerShdw blurRad="38100" dist="38100" dir="2700000" algn="tl">
                    <a:srgbClr val="000000">
                      <a:alpha val="43137"/>
                    </a:srgbClr>
                  </a:outerShdw>
                </a:effectLst>
                <a:latin typeface="Arial Narrow" panose="020B0606020202030204" pitchFamily="34" charset="0"/>
              </a:rPr>
              <a:t>	</a:t>
            </a:r>
            <a:endParaRPr lang="en-US" sz="3200" dirty="0">
              <a:latin typeface="Arial Narrow" panose="020B0606020202030204" pitchFamily="34" charset="0"/>
            </a:endParaRPr>
          </a:p>
        </p:txBody>
      </p:sp>
    </p:spTree>
    <p:extLst>
      <p:ext uri="{BB962C8B-B14F-4D97-AF65-F5344CB8AC3E}">
        <p14:creationId xmlns:p14="http://schemas.microsoft.com/office/powerpoint/2010/main" val="1076313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6282FC-0030-4DFE-AB19-5F04D4559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B8A7E528-0BB0-49B0-8083-733999D1E932}"/>
              </a:ext>
            </a:extLst>
          </p:cNvPr>
          <p:cNvSpPr/>
          <p:nvPr/>
        </p:nvSpPr>
        <p:spPr>
          <a:xfrm>
            <a:off x="531445" y="522036"/>
            <a:ext cx="8284309" cy="6124754"/>
          </a:xfrm>
          <a:prstGeom prst="rect">
            <a:avLst/>
          </a:prstGeom>
        </p:spPr>
        <p:txBody>
          <a:bodyPr wrap="square">
            <a:spAutoFit/>
          </a:bodyPr>
          <a:lstStyle/>
          <a:p>
            <a:r>
              <a:rPr lang="en-US" sz="3200" b="1" dirty="0">
                <a:effectLst>
                  <a:outerShdw blurRad="38100" dist="38100" dir="2700000" algn="tl">
                    <a:srgbClr val="000000">
                      <a:alpha val="43137"/>
                    </a:srgbClr>
                  </a:outerShdw>
                </a:effectLst>
                <a:latin typeface="Arial Narrow" panose="020B0606020202030204" pitchFamily="34" charset="0"/>
              </a:rPr>
              <a:t>Nehemiah 1:1-3</a:t>
            </a:r>
          </a:p>
          <a:p>
            <a:endParaRPr lang="en-US" sz="800" b="1" dirty="0">
              <a:effectLst>
                <a:outerShdw blurRad="38100" dist="38100" dir="2700000" algn="tl">
                  <a:srgbClr val="000000">
                    <a:alpha val="43137"/>
                  </a:srgbClr>
                </a:outerShdw>
              </a:effectLst>
              <a:latin typeface="Arial Narrow" panose="020B0606020202030204" pitchFamily="34" charset="0"/>
            </a:endParaRPr>
          </a:p>
          <a:p>
            <a:r>
              <a:rPr lang="en-US" sz="3200" baseline="30000" dirty="0">
                <a:effectLst>
                  <a:outerShdw blurRad="38100" dist="38100" dir="2700000" algn="tl">
                    <a:srgbClr val="000000">
                      <a:alpha val="43137"/>
                    </a:srgbClr>
                  </a:outerShdw>
                </a:effectLst>
                <a:latin typeface="Arial Narrow" panose="020B0606020202030204" pitchFamily="34" charset="0"/>
              </a:rPr>
              <a:t>1</a:t>
            </a:r>
            <a:r>
              <a:rPr lang="en-US" sz="3200" dirty="0">
                <a:effectLst>
                  <a:outerShdw blurRad="38100" dist="38100" dir="2700000" algn="tl">
                    <a:srgbClr val="000000">
                      <a:alpha val="43137"/>
                    </a:srgbClr>
                  </a:outerShdw>
                </a:effectLst>
                <a:latin typeface="Arial Narrow" panose="020B0606020202030204" pitchFamily="34" charset="0"/>
              </a:rPr>
              <a:t> The words of Nehemiah, the son of </a:t>
            </a:r>
            <a:r>
              <a:rPr lang="en-US" sz="3200" dirty="0" err="1">
                <a:effectLst>
                  <a:outerShdw blurRad="38100" dist="38100" dir="2700000" algn="tl">
                    <a:srgbClr val="000000">
                      <a:alpha val="43137"/>
                    </a:srgbClr>
                  </a:outerShdw>
                </a:effectLst>
                <a:latin typeface="Arial Narrow" panose="020B0606020202030204" pitchFamily="34" charset="0"/>
              </a:rPr>
              <a:t>Hacaliah</a:t>
            </a:r>
            <a:r>
              <a:rPr lang="en-US" sz="3200" dirty="0">
                <a:effectLst>
                  <a:outerShdw blurRad="38100" dist="38100" dir="2700000" algn="tl">
                    <a:srgbClr val="000000">
                      <a:alpha val="43137"/>
                    </a:srgbClr>
                  </a:outerShdw>
                </a:effectLst>
                <a:latin typeface="Arial Narrow" panose="020B0606020202030204" pitchFamily="34" charset="0"/>
              </a:rPr>
              <a:t>. Now it happened in the month of </a:t>
            </a:r>
            <a:r>
              <a:rPr lang="en-US" sz="3200" dirty="0" err="1">
                <a:effectLst>
                  <a:outerShdw blurRad="38100" dist="38100" dir="2700000" algn="tl">
                    <a:srgbClr val="000000">
                      <a:alpha val="43137"/>
                    </a:srgbClr>
                  </a:outerShdw>
                </a:effectLst>
                <a:latin typeface="Arial Narrow" panose="020B0606020202030204" pitchFamily="34" charset="0"/>
              </a:rPr>
              <a:t>Chislev</a:t>
            </a:r>
            <a:r>
              <a:rPr lang="en-US" sz="3200" dirty="0">
                <a:effectLst>
                  <a:outerShdw blurRad="38100" dist="38100" dir="2700000" algn="tl">
                    <a:srgbClr val="000000">
                      <a:alpha val="43137"/>
                    </a:srgbClr>
                  </a:outerShdw>
                </a:effectLst>
                <a:latin typeface="Arial Narrow" panose="020B0606020202030204" pitchFamily="34" charset="0"/>
              </a:rPr>
              <a:t>, in the twentieth year, as I was in Susa the citadel, </a:t>
            </a:r>
            <a:r>
              <a:rPr lang="en-US" sz="3200" baseline="30000" dirty="0">
                <a:effectLst>
                  <a:outerShdw blurRad="38100" dist="38100" dir="2700000" algn="tl">
                    <a:srgbClr val="000000">
                      <a:alpha val="43137"/>
                    </a:srgbClr>
                  </a:outerShdw>
                </a:effectLst>
                <a:latin typeface="Arial Narrow" panose="020B0606020202030204" pitchFamily="34" charset="0"/>
              </a:rPr>
              <a:t>2</a:t>
            </a:r>
            <a:r>
              <a:rPr lang="en-US" sz="3200" dirty="0">
                <a:effectLst>
                  <a:outerShdw blurRad="38100" dist="38100" dir="2700000" algn="tl">
                    <a:srgbClr val="000000">
                      <a:alpha val="43137"/>
                    </a:srgbClr>
                  </a:outerShdw>
                </a:effectLst>
                <a:latin typeface="Arial Narrow" panose="020B0606020202030204" pitchFamily="34" charset="0"/>
              </a:rPr>
              <a:t> that </a:t>
            </a:r>
            <a:r>
              <a:rPr lang="en-US" sz="3200" dirty="0" err="1">
                <a:effectLst>
                  <a:outerShdw blurRad="38100" dist="38100" dir="2700000" algn="tl">
                    <a:srgbClr val="000000">
                      <a:alpha val="43137"/>
                    </a:srgbClr>
                  </a:outerShdw>
                </a:effectLst>
                <a:latin typeface="Arial Narrow" panose="020B0606020202030204" pitchFamily="34" charset="0"/>
              </a:rPr>
              <a:t>Hanani</a:t>
            </a:r>
            <a:r>
              <a:rPr lang="en-US" sz="3200" dirty="0">
                <a:effectLst>
                  <a:outerShdw blurRad="38100" dist="38100" dir="2700000" algn="tl">
                    <a:srgbClr val="000000">
                      <a:alpha val="43137"/>
                    </a:srgbClr>
                  </a:outerShdw>
                </a:effectLst>
                <a:latin typeface="Arial Narrow" panose="020B0606020202030204" pitchFamily="34" charset="0"/>
              </a:rPr>
              <a:t>, one of my brothers, came with certain men from Judah. And I asked them concerning the Jews who escaped, who had survived the exile, and concerning Jerusalem. </a:t>
            </a:r>
          </a:p>
          <a:p>
            <a:r>
              <a:rPr lang="en-US" sz="3200" baseline="30000" dirty="0">
                <a:effectLst>
                  <a:outerShdw blurRad="38100" dist="38100" dir="2700000" algn="tl">
                    <a:srgbClr val="000000">
                      <a:alpha val="43137"/>
                    </a:srgbClr>
                  </a:outerShdw>
                </a:effectLst>
                <a:latin typeface="Arial Narrow" panose="020B0606020202030204" pitchFamily="34" charset="0"/>
              </a:rPr>
              <a:t>3</a:t>
            </a:r>
            <a:r>
              <a:rPr lang="en-US" sz="3200" dirty="0">
                <a:effectLst>
                  <a:outerShdw blurRad="38100" dist="38100" dir="2700000" algn="tl">
                    <a:srgbClr val="000000">
                      <a:alpha val="43137"/>
                    </a:srgbClr>
                  </a:outerShdw>
                </a:effectLst>
                <a:latin typeface="Arial Narrow" panose="020B0606020202030204" pitchFamily="34" charset="0"/>
              </a:rPr>
              <a:t> And they said to me, “The remnant there in the province who had survived the exile is in great trouble and shame. The wall of Jerusalem is broken down, and its gates are destroyed by fire.”</a:t>
            </a:r>
          </a:p>
          <a:p>
            <a:endParaRPr lang="en-US" sz="3200" dirty="0">
              <a:latin typeface="Arial Narrow" panose="020B0606020202030204" pitchFamily="34" charset="0"/>
            </a:endParaRPr>
          </a:p>
        </p:txBody>
      </p:sp>
    </p:spTree>
    <p:extLst>
      <p:ext uri="{BB962C8B-B14F-4D97-AF65-F5344CB8AC3E}">
        <p14:creationId xmlns:p14="http://schemas.microsoft.com/office/powerpoint/2010/main" val="363308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6282FC-0030-4DFE-AB19-5F04D4559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B8A7E528-0BB0-49B0-8083-733999D1E932}"/>
              </a:ext>
            </a:extLst>
          </p:cNvPr>
          <p:cNvSpPr/>
          <p:nvPr/>
        </p:nvSpPr>
        <p:spPr>
          <a:xfrm>
            <a:off x="531445" y="522036"/>
            <a:ext cx="8284309" cy="2185214"/>
          </a:xfrm>
          <a:prstGeom prst="rect">
            <a:avLst/>
          </a:prstGeom>
        </p:spPr>
        <p:txBody>
          <a:bodyPr wrap="square">
            <a:spAutoFit/>
          </a:bodyPr>
          <a:lstStyle/>
          <a:p>
            <a:r>
              <a:rPr lang="en-US" sz="3200" b="1" dirty="0">
                <a:effectLst>
                  <a:outerShdw blurRad="38100" dist="38100" dir="2700000" algn="tl">
                    <a:srgbClr val="000000">
                      <a:alpha val="43137"/>
                    </a:srgbClr>
                  </a:outerShdw>
                </a:effectLst>
                <a:latin typeface="Arial Narrow" panose="020B0606020202030204" pitchFamily="34" charset="0"/>
              </a:rPr>
              <a:t>Nehemiah 1:4</a:t>
            </a:r>
          </a:p>
          <a:p>
            <a:endParaRPr lang="en-US" sz="800" b="1" dirty="0">
              <a:effectLst>
                <a:outerShdw blurRad="38100" dist="38100" dir="2700000" algn="tl">
                  <a:srgbClr val="000000">
                    <a:alpha val="43137"/>
                  </a:srgbClr>
                </a:outerShdw>
              </a:effectLst>
              <a:latin typeface="Arial Narrow" panose="020B0606020202030204" pitchFamily="34" charset="0"/>
            </a:endParaRPr>
          </a:p>
          <a:p>
            <a:r>
              <a:rPr lang="en-US" sz="3200" baseline="30000" dirty="0">
                <a:effectLst>
                  <a:outerShdw blurRad="38100" dist="38100" dir="2700000" algn="tl">
                    <a:srgbClr val="000000">
                      <a:alpha val="43137"/>
                    </a:srgbClr>
                  </a:outerShdw>
                </a:effectLst>
                <a:latin typeface="Arial Narrow" panose="020B0606020202030204" pitchFamily="34" charset="0"/>
              </a:rPr>
              <a:t>4</a:t>
            </a:r>
            <a:r>
              <a:rPr lang="en-US" sz="3200" dirty="0">
                <a:effectLst>
                  <a:outerShdw blurRad="38100" dist="38100" dir="2700000" algn="tl">
                    <a:srgbClr val="000000">
                      <a:alpha val="43137"/>
                    </a:srgbClr>
                  </a:outerShdw>
                </a:effectLst>
                <a:latin typeface="Arial Narrow" panose="020B0606020202030204" pitchFamily="34" charset="0"/>
              </a:rPr>
              <a:t> As soon as I heard these words I sat down and wept and mourned for days, and I continued fasting and praying before the God of heaven.</a:t>
            </a:r>
            <a:endParaRPr lang="en-US" sz="3200" dirty="0">
              <a:latin typeface="Arial Narrow" panose="020B0606020202030204" pitchFamily="34" charset="0"/>
            </a:endParaRPr>
          </a:p>
        </p:txBody>
      </p:sp>
    </p:spTree>
    <p:extLst>
      <p:ext uri="{BB962C8B-B14F-4D97-AF65-F5344CB8AC3E}">
        <p14:creationId xmlns:p14="http://schemas.microsoft.com/office/powerpoint/2010/main" val="4039409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6282FC-0030-4DFE-AB19-5F04D4559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B8A7E528-0BB0-49B0-8083-733999D1E932}"/>
              </a:ext>
            </a:extLst>
          </p:cNvPr>
          <p:cNvSpPr/>
          <p:nvPr/>
        </p:nvSpPr>
        <p:spPr>
          <a:xfrm>
            <a:off x="507999" y="366623"/>
            <a:ext cx="8284309" cy="6124754"/>
          </a:xfrm>
          <a:prstGeom prst="rect">
            <a:avLst/>
          </a:prstGeom>
        </p:spPr>
        <p:txBody>
          <a:bodyPr wrap="square">
            <a:spAutoFit/>
          </a:bodyPr>
          <a:lstStyle/>
          <a:p>
            <a:r>
              <a:rPr lang="en-US" sz="3200" b="1" dirty="0">
                <a:effectLst>
                  <a:outerShdw blurRad="38100" dist="38100" dir="2700000" algn="tl">
                    <a:srgbClr val="000000">
                      <a:alpha val="43137"/>
                    </a:srgbClr>
                  </a:outerShdw>
                </a:effectLst>
                <a:latin typeface="Arial Narrow" panose="020B0606020202030204" pitchFamily="34" charset="0"/>
              </a:rPr>
              <a:t>Nehemiah 2:1-4a</a:t>
            </a:r>
          </a:p>
          <a:p>
            <a:endParaRPr lang="en-US" sz="800" b="1" dirty="0">
              <a:effectLst>
                <a:outerShdw blurRad="38100" dist="38100" dir="2700000" algn="tl">
                  <a:srgbClr val="000000">
                    <a:alpha val="43137"/>
                  </a:srgbClr>
                </a:outerShdw>
              </a:effectLst>
              <a:latin typeface="Arial Narrow" panose="020B0606020202030204" pitchFamily="34" charset="0"/>
            </a:endParaRPr>
          </a:p>
          <a:p>
            <a:r>
              <a:rPr lang="en-US" sz="3200" baseline="30000" dirty="0">
                <a:effectLst>
                  <a:outerShdw blurRad="38100" dist="38100" dir="2700000" algn="tl">
                    <a:srgbClr val="000000">
                      <a:alpha val="43137"/>
                    </a:srgbClr>
                  </a:outerShdw>
                </a:effectLst>
                <a:latin typeface="Arial Narrow" panose="020B0606020202030204" pitchFamily="34" charset="0"/>
              </a:rPr>
              <a:t>1</a:t>
            </a:r>
            <a:r>
              <a:rPr lang="en-US" sz="3200" dirty="0">
                <a:effectLst>
                  <a:outerShdw blurRad="38100" dist="38100" dir="2700000" algn="tl">
                    <a:srgbClr val="000000">
                      <a:alpha val="43137"/>
                    </a:srgbClr>
                  </a:outerShdw>
                </a:effectLst>
                <a:latin typeface="Arial Narrow" panose="020B0606020202030204" pitchFamily="34" charset="0"/>
              </a:rPr>
              <a:t> In the month of Nisan, in the twentieth year of King Artaxerxes, when wine was before him, I took up the wine and gave it to the king. Now I had not been sad in his presence. </a:t>
            </a:r>
            <a:r>
              <a:rPr lang="en-US" sz="3200" baseline="30000" dirty="0">
                <a:effectLst>
                  <a:outerShdw blurRad="38100" dist="38100" dir="2700000" algn="tl">
                    <a:srgbClr val="000000">
                      <a:alpha val="43137"/>
                    </a:srgbClr>
                  </a:outerShdw>
                </a:effectLst>
                <a:latin typeface="Arial Narrow" panose="020B0606020202030204" pitchFamily="34" charset="0"/>
              </a:rPr>
              <a:t>2</a:t>
            </a:r>
            <a:r>
              <a:rPr lang="en-US" sz="3200" dirty="0">
                <a:effectLst>
                  <a:outerShdw blurRad="38100" dist="38100" dir="2700000" algn="tl">
                    <a:srgbClr val="000000">
                      <a:alpha val="43137"/>
                    </a:srgbClr>
                  </a:outerShdw>
                </a:effectLst>
                <a:latin typeface="Arial Narrow" panose="020B0606020202030204" pitchFamily="34" charset="0"/>
              </a:rPr>
              <a:t> And the king said to me, “Why is your face sad, seeing you are not sick? This is nothing but sadness of the heart.” Then I was very much afraid. </a:t>
            </a:r>
            <a:r>
              <a:rPr lang="en-US" sz="3200" baseline="30000" dirty="0">
                <a:effectLst>
                  <a:outerShdw blurRad="38100" dist="38100" dir="2700000" algn="tl">
                    <a:srgbClr val="000000">
                      <a:alpha val="43137"/>
                    </a:srgbClr>
                  </a:outerShdw>
                </a:effectLst>
                <a:latin typeface="Arial Narrow" panose="020B0606020202030204" pitchFamily="34" charset="0"/>
              </a:rPr>
              <a:t>3</a:t>
            </a:r>
            <a:r>
              <a:rPr lang="en-US" sz="3200" dirty="0">
                <a:effectLst>
                  <a:outerShdw blurRad="38100" dist="38100" dir="2700000" algn="tl">
                    <a:srgbClr val="000000">
                      <a:alpha val="43137"/>
                    </a:srgbClr>
                  </a:outerShdw>
                </a:effectLst>
                <a:latin typeface="Arial Narrow" panose="020B0606020202030204" pitchFamily="34" charset="0"/>
              </a:rPr>
              <a:t> I said to the king, “Let the king live forever! Why should not my face be sad, when the city, the place of my fathers' graves, lies in ruins, and its gates have been destroyed by fire?” </a:t>
            </a:r>
            <a:r>
              <a:rPr lang="en-US" sz="3200" baseline="30000" dirty="0">
                <a:effectLst>
                  <a:outerShdw blurRad="38100" dist="38100" dir="2700000" algn="tl">
                    <a:srgbClr val="000000">
                      <a:alpha val="43137"/>
                    </a:srgbClr>
                  </a:outerShdw>
                </a:effectLst>
                <a:latin typeface="Arial Narrow" panose="020B0606020202030204" pitchFamily="34" charset="0"/>
              </a:rPr>
              <a:t>4</a:t>
            </a:r>
            <a:r>
              <a:rPr lang="en-US" sz="3200" dirty="0">
                <a:effectLst>
                  <a:outerShdw blurRad="38100" dist="38100" dir="2700000" algn="tl">
                    <a:srgbClr val="000000">
                      <a:alpha val="43137"/>
                    </a:srgbClr>
                  </a:outerShdw>
                </a:effectLst>
                <a:latin typeface="Arial Narrow" panose="020B0606020202030204" pitchFamily="34" charset="0"/>
              </a:rPr>
              <a:t> Then the king said to me, “What are you requesting?” </a:t>
            </a:r>
            <a:endParaRPr lang="en-US" sz="3200" dirty="0">
              <a:latin typeface="Arial Narrow" panose="020B0606020202030204" pitchFamily="34" charset="0"/>
            </a:endParaRPr>
          </a:p>
        </p:txBody>
      </p:sp>
    </p:spTree>
    <p:extLst>
      <p:ext uri="{BB962C8B-B14F-4D97-AF65-F5344CB8AC3E}">
        <p14:creationId xmlns:p14="http://schemas.microsoft.com/office/powerpoint/2010/main" val="1681023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6282FC-0030-4DFE-AB19-5F04D4559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B8A7E528-0BB0-49B0-8083-733999D1E932}"/>
              </a:ext>
            </a:extLst>
          </p:cNvPr>
          <p:cNvSpPr/>
          <p:nvPr/>
        </p:nvSpPr>
        <p:spPr>
          <a:xfrm>
            <a:off x="507999" y="366623"/>
            <a:ext cx="8284309" cy="2677656"/>
          </a:xfrm>
          <a:prstGeom prst="rect">
            <a:avLst/>
          </a:prstGeom>
        </p:spPr>
        <p:txBody>
          <a:bodyPr wrap="square">
            <a:spAutoFit/>
          </a:bodyPr>
          <a:lstStyle/>
          <a:p>
            <a:r>
              <a:rPr lang="en-US" sz="3200" b="1" dirty="0">
                <a:effectLst>
                  <a:outerShdw blurRad="38100" dist="38100" dir="2700000" algn="tl">
                    <a:srgbClr val="000000">
                      <a:alpha val="43137"/>
                    </a:srgbClr>
                  </a:outerShdw>
                </a:effectLst>
                <a:latin typeface="Arial Narrow" panose="020B0606020202030204" pitchFamily="34" charset="0"/>
              </a:rPr>
              <a:t>Nehemiah 2:4b-5</a:t>
            </a:r>
          </a:p>
          <a:p>
            <a:endParaRPr lang="en-US" sz="800" b="1" dirty="0">
              <a:effectLst>
                <a:outerShdw blurRad="38100" dist="38100" dir="2700000" algn="tl">
                  <a:srgbClr val="000000">
                    <a:alpha val="43137"/>
                  </a:srgbClr>
                </a:outerShdw>
              </a:effectLst>
              <a:latin typeface="Arial Narrow" panose="020B0606020202030204" pitchFamily="34" charset="0"/>
            </a:endParaRPr>
          </a:p>
          <a:p>
            <a:r>
              <a:rPr lang="en-US" sz="3200" baseline="30000" dirty="0">
                <a:effectLst>
                  <a:outerShdw blurRad="38100" dist="38100" dir="2700000" algn="tl">
                    <a:srgbClr val="000000">
                      <a:alpha val="43137"/>
                    </a:srgbClr>
                  </a:outerShdw>
                </a:effectLst>
                <a:latin typeface="Arial Narrow" panose="020B0606020202030204" pitchFamily="34" charset="0"/>
              </a:rPr>
              <a:t>4</a:t>
            </a:r>
            <a:r>
              <a:rPr lang="en-US" sz="3200" dirty="0">
                <a:effectLst>
                  <a:outerShdw blurRad="38100" dist="38100" dir="2700000" algn="tl">
                    <a:srgbClr val="000000">
                      <a:alpha val="43137"/>
                    </a:srgbClr>
                  </a:outerShdw>
                </a:effectLst>
                <a:latin typeface="Arial Narrow" panose="020B0606020202030204" pitchFamily="34" charset="0"/>
              </a:rPr>
              <a:t>…So I prayed to the God of heaven. </a:t>
            </a:r>
            <a:r>
              <a:rPr lang="en-US" sz="3200" baseline="30000" dirty="0">
                <a:effectLst>
                  <a:outerShdw blurRad="38100" dist="38100" dir="2700000" algn="tl">
                    <a:srgbClr val="000000">
                      <a:alpha val="43137"/>
                    </a:srgbClr>
                  </a:outerShdw>
                </a:effectLst>
                <a:latin typeface="Arial Narrow" panose="020B0606020202030204" pitchFamily="34" charset="0"/>
              </a:rPr>
              <a:t>5</a:t>
            </a:r>
            <a:r>
              <a:rPr lang="en-US" sz="3200" dirty="0">
                <a:effectLst>
                  <a:outerShdw blurRad="38100" dist="38100" dir="2700000" algn="tl">
                    <a:srgbClr val="000000">
                      <a:alpha val="43137"/>
                    </a:srgbClr>
                  </a:outerShdw>
                </a:effectLst>
                <a:latin typeface="Arial Narrow" panose="020B0606020202030204" pitchFamily="34" charset="0"/>
              </a:rPr>
              <a:t> And I said to the king, “If it pleases the king, and if your servant has found favor in your sight, that you send me to Judah, to the city of my fathers' graves, that I may rebuild it.” </a:t>
            </a:r>
            <a:endParaRPr lang="en-US" sz="3200" dirty="0">
              <a:latin typeface="Arial Narrow" panose="020B0606020202030204" pitchFamily="34" charset="0"/>
            </a:endParaRPr>
          </a:p>
        </p:txBody>
      </p:sp>
    </p:spTree>
    <p:extLst>
      <p:ext uri="{BB962C8B-B14F-4D97-AF65-F5344CB8AC3E}">
        <p14:creationId xmlns:p14="http://schemas.microsoft.com/office/powerpoint/2010/main" val="1487726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6282FC-0030-4DFE-AB19-5F04D4559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B8A7E528-0BB0-49B0-8083-733999D1E932}"/>
              </a:ext>
            </a:extLst>
          </p:cNvPr>
          <p:cNvSpPr/>
          <p:nvPr/>
        </p:nvSpPr>
        <p:spPr>
          <a:xfrm>
            <a:off x="507999" y="366623"/>
            <a:ext cx="8284309" cy="6124754"/>
          </a:xfrm>
          <a:prstGeom prst="rect">
            <a:avLst/>
          </a:prstGeom>
        </p:spPr>
        <p:txBody>
          <a:bodyPr wrap="square">
            <a:spAutoFit/>
          </a:bodyPr>
          <a:lstStyle/>
          <a:p>
            <a:r>
              <a:rPr lang="en-US" sz="3200" b="1" dirty="0">
                <a:effectLst>
                  <a:outerShdw blurRad="38100" dist="38100" dir="2700000" algn="tl">
                    <a:srgbClr val="000000">
                      <a:alpha val="43137"/>
                    </a:srgbClr>
                  </a:outerShdw>
                </a:effectLst>
                <a:latin typeface="Arial Narrow" panose="020B0606020202030204" pitchFamily="34" charset="0"/>
              </a:rPr>
              <a:t>Nehemiah 4:1-3</a:t>
            </a:r>
          </a:p>
          <a:p>
            <a:endParaRPr lang="en-US" sz="800" b="1" dirty="0">
              <a:effectLst>
                <a:outerShdw blurRad="38100" dist="38100" dir="2700000" algn="tl">
                  <a:srgbClr val="000000">
                    <a:alpha val="43137"/>
                  </a:srgbClr>
                </a:outerShdw>
              </a:effectLst>
              <a:latin typeface="Arial Narrow" panose="020B0606020202030204" pitchFamily="34" charset="0"/>
            </a:endParaRPr>
          </a:p>
          <a:p>
            <a:r>
              <a:rPr lang="en-US" sz="3200" baseline="30000" dirty="0">
                <a:effectLst>
                  <a:outerShdw blurRad="38100" dist="38100" dir="2700000" algn="tl">
                    <a:srgbClr val="000000">
                      <a:alpha val="43137"/>
                    </a:srgbClr>
                  </a:outerShdw>
                </a:effectLst>
                <a:latin typeface="Arial Narrow" panose="020B0606020202030204" pitchFamily="34" charset="0"/>
              </a:rPr>
              <a:t>1 </a:t>
            </a:r>
            <a:r>
              <a:rPr lang="en-US" sz="3200" dirty="0">
                <a:effectLst>
                  <a:outerShdw blurRad="38100" dist="38100" dir="2700000" algn="tl">
                    <a:srgbClr val="000000">
                      <a:alpha val="43137"/>
                    </a:srgbClr>
                  </a:outerShdw>
                </a:effectLst>
                <a:latin typeface="Arial Narrow" panose="020B0606020202030204" pitchFamily="34" charset="0"/>
              </a:rPr>
              <a:t>Now when Sanballat heard that we were building the wall, he was angry and greatly enraged, and he jeered at the Jews. </a:t>
            </a:r>
            <a:r>
              <a:rPr lang="en-US" sz="3200" baseline="30000" dirty="0">
                <a:effectLst>
                  <a:outerShdw blurRad="38100" dist="38100" dir="2700000" algn="tl">
                    <a:srgbClr val="000000">
                      <a:alpha val="43137"/>
                    </a:srgbClr>
                  </a:outerShdw>
                </a:effectLst>
                <a:latin typeface="Arial Narrow" panose="020B0606020202030204" pitchFamily="34" charset="0"/>
              </a:rPr>
              <a:t>2</a:t>
            </a:r>
            <a:r>
              <a:rPr lang="en-US" sz="3200" dirty="0">
                <a:effectLst>
                  <a:outerShdw blurRad="38100" dist="38100" dir="2700000" algn="tl">
                    <a:srgbClr val="000000">
                      <a:alpha val="43137"/>
                    </a:srgbClr>
                  </a:outerShdw>
                </a:effectLst>
                <a:latin typeface="Arial Narrow" panose="020B0606020202030204" pitchFamily="34" charset="0"/>
              </a:rPr>
              <a:t> And he said in the presence of his brothers and of the army of Samaria, “What are these feeble Jews doing? Will they restore it for themselves? Will they sacrifice? Will they finish up in a day? Will they revive the stones out of the heaps of rubbish, and burned ones at that?” </a:t>
            </a:r>
            <a:r>
              <a:rPr lang="en-US" sz="3200" baseline="30000" dirty="0">
                <a:effectLst>
                  <a:outerShdw blurRad="38100" dist="38100" dir="2700000" algn="tl">
                    <a:srgbClr val="000000">
                      <a:alpha val="43137"/>
                    </a:srgbClr>
                  </a:outerShdw>
                </a:effectLst>
                <a:latin typeface="Arial Narrow" panose="020B0606020202030204" pitchFamily="34" charset="0"/>
              </a:rPr>
              <a:t>3</a:t>
            </a:r>
            <a:r>
              <a:rPr lang="en-US" sz="3200" dirty="0">
                <a:effectLst>
                  <a:outerShdw blurRad="38100" dist="38100" dir="2700000" algn="tl">
                    <a:srgbClr val="000000">
                      <a:alpha val="43137"/>
                    </a:srgbClr>
                  </a:outerShdw>
                </a:effectLst>
                <a:latin typeface="Arial Narrow" panose="020B0606020202030204" pitchFamily="34" charset="0"/>
              </a:rPr>
              <a:t> </a:t>
            </a:r>
            <a:r>
              <a:rPr lang="en-US" sz="3200" dirty="0" err="1">
                <a:effectLst>
                  <a:outerShdw blurRad="38100" dist="38100" dir="2700000" algn="tl">
                    <a:srgbClr val="000000">
                      <a:alpha val="43137"/>
                    </a:srgbClr>
                  </a:outerShdw>
                </a:effectLst>
                <a:latin typeface="Arial Narrow" panose="020B0606020202030204" pitchFamily="34" charset="0"/>
              </a:rPr>
              <a:t>Tobiah</a:t>
            </a:r>
            <a:r>
              <a:rPr lang="en-US" sz="3200" dirty="0">
                <a:effectLst>
                  <a:outerShdw blurRad="38100" dist="38100" dir="2700000" algn="tl">
                    <a:srgbClr val="000000">
                      <a:alpha val="43137"/>
                    </a:srgbClr>
                  </a:outerShdw>
                </a:effectLst>
                <a:latin typeface="Arial Narrow" panose="020B0606020202030204" pitchFamily="34" charset="0"/>
              </a:rPr>
              <a:t> the Ammonite was beside him, and he said, “Yes, what they are building—if a fox goes up on it he will break down their stone wall!”</a:t>
            </a:r>
            <a:endParaRPr lang="en-US" sz="3200" dirty="0">
              <a:latin typeface="Arial Narrow" panose="020B0606020202030204" pitchFamily="34" charset="0"/>
            </a:endParaRPr>
          </a:p>
        </p:txBody>
      </p:sp>
    </p:spTree>
    <p:extLst>
      <p:ext uri="{BB962C8B-B14F-4D97-AF65-F5344CB8AC3E}">
        <p14:creationId xmlns:p14="http://schemas.microsoft.com/office/powerpoint/2010/main" val="1601528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6282FC-0030-4DFE-AB19-5F04D4559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B8A7E528-0BB0-49B0-8083-733999D1E932}"/>
              </a:ext>
            </a:extLst>
          </p:cNvPr>
          <p:cNvSpPr/>
          <p:nvPr/>
        </p:nvSpPr>
        <p:spPr>
          <a:xfrm>
            <a:off x="507999" y="366623"/>
            <a:ext cx="8284309" cy="3662541"/>
          </a:xfrm>
          <a:prstGeom prst="rect">
            <a:avLst/>
          </a:prstGeom>
        </p:spPr>
        <p:txBody>
          <a:bodyPr wrap="square">
            <a:spAutoFit/>
          </a:bodyPr>
          <a:lstStyle/>
          <a:p>
            <a:r>
              <a:rPr lang="en-US" sz="3200" b="1" dirty="0">
                <a:effectLst>
                  <a:outerShdw blurRad="38100" dist="38100" dir="2700000" algn="tl">
                    <a:srgbClr val="000000">
                      <a:alpha val="43137"/>
                    </a:srgbClr>
                  </a:outerShdw>
                </a:effectLst>
                <a:latin typeface="Arial Narrow" panose="020B0606020202030204" pitchFamily="34" charset="0"/>
              </a:rPr>
              <a:t>Nehemiah 4:4-5</a:t>
            </a:r>
          </a:p>
          <a:p>
            <a:endParaRPr lang="en-US" sz="800" b="1" dirty="0">
              <a:effectLst>
                <a:outerShdw blurRad="38100" dist="38100" dir="2700000" algn="tl">
                  <a:srgbClr val="000000">
                    <a:alpha val="43137"/>
                  </a:srgbClr>
                </a:outerShdw>
              </a:effectLst>
              <a:latin typeface="Arial Narrow" panose="020B0606020202030204" pitchFamily="34" charset="0"/>
            </a:endParaRPr>
          </a:p>
          <a:p>
            <a:r>
              <a:rPr lang="en-US" sz="3200" baseline="30000" dirty="0">
                <a:effectLst>
                  <a:outerShdw blurRad="38100" dist="38100" dir="2700000" algn="tl">
                    <a:srgbClr val="000000">
                      <a:alpha val="43137"/>
                    </a:srgbClr>
                  </a:outerShdw>
                </a:effectLst>
                <a:latin typeface="Arial Narrow" panose="020B0606020202030204" pitchFamily="34" charset="0"/>
              </a:rPr>
              <a:t>4</a:t>
            </a:r>
            <a:r>
              <a:rPr lang="en-US" sz="3200" dirty="0">
                <a:effectLst>
                  <a:outerShdw blurRad="38100" dist="38100" dir="2700000" algn="tl">
                    <a:srgbClr val="000000">
                      <a:alpha val="43137"/>
                    </a:srgbClr>
                  </a:outerShdw>
                </a:effectLst>
                <a:latin typeface="Arial Narrow" panose="020B0606020202030204" pitchFamily="34" charset="0"/>
              </a:rPr>
              <a:t> Hear, O our God, for we are despised. Turn back their taunt on their own heads and give them up to be plundered in a land where they are captives. </a:t>
            </a:r>
            <a:r>
              <a:rPr lang="en-US" sz="3200" baseline="30000" dirty="0">
                <a:effectLst>
                  <a:outerShdw blurRad="38100" dist="38100" dir="2700000" algn="tl">
                    <a:srgbClr val="000000">
                      <a:alpha val="43137"/>
                    </a:srgbClr>
                  </a:outerShdw>
                </a:effectLst>
                <a:latin typeface="Arial Narrow" panose="020B0606020202030204" pitchFamily="34" charset="0"/>
              </a:rPr>
              <a:t>5</a:t>
            </a:r>
            <a:r>
              <a:rPr lang="en-US" sz="3200" dirty="0">
                <a:effectLst>
                  <a:outerShdw blurRad="38100" dist="38100" dir="2700000" algn="tl">
                    <a:srgbClr val="000000">
                      <a:alpha val="43137"/>
                    </a:srgbClr>
                  </a:outerShdw>
                </a:effectLst>
                <a:latin typeface="Arial Narrow" panose="020B0606020202030204" pitchFamily="34" charset="0"/>
              </a:rPr>
              <a:t> Do not cover their guilt, and let not their sin be blotted out from your sight, for they have provoked you to anger in the presence of the builders.</a:t>
            </a:r>
            <a:endParaRPr lang="en-US" sz="3200" dirty="0">
              <a:latin typeface="Arial Narrow" panose="020B0606020202030204" pitchFamily="34" charset="0"/>
            </a:endParaRPr>
          </a:p>
        </p:txBody>
      </p:sp>
    </p:spTree>
    <p:extLst>
      <p:ext uri="{BB962C8B-B14F-4D97-AF65-F5344CB8AC3E}">
        <p14:creationId xmlns:p14="http://schemas.microsoft.com/office/powerpoint/2010/main" val="17324645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TotalTime>
  <Words>879</Words>
  <Application>Microsoft Office PowerPoint</Application>
  <PresentationFormat>On-screen Show (4:3)</PresentationFormat>
  <Paragraphs>60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8</cp:revision>
  <dcterms:created xsi:type="dcterms:W3CDTF">2018-02-05T15:11:51Z</dcterms:created>
  <dcterms:modified xsi:type="dcterms:W3CDTF">2018-02-11T22:37:29Z</dcterms:modified>
</cp:coreProperties>
</file>