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263" r:id="rId4"/>
    <p:sldId id="264" r:id="rId5"/>
    <p:sldId id="269" r:id="rId6"/>
    <p:sldId id="266" r:id="rId7"/>
    <p:sldId id="265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8668"/>
    <a:srgbClr val="F4E7DC"/>
    <a:srgbClr val="F3E7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23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D60-5B7A-44E7-BA8C-364FCCD049A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4B22-ADCD-4353-971A-D80392840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4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D60-5B7A-44E7-BA8C-364FCCD049A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4B22-ADCD-4353-971A-D80392840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D60-5B7A-44E7-BA8C-364FCCD049A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4B22-ADCD-4353-971A-D80392840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0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D60-5B7A-44E7-BA8C-364FCCD049A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4B22-ADCD-4353-971A-D80392840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5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D60-5B7A-44E7-BA8C-364FCCD049A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4B22-ADCD-4353-971A-D80392840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0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D60-5B7A-44E7-BA8C-364FCCD049A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4B22-ADCD-4353-971A-D80392840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3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D60-5B7A-44E7-BA8C-364FCCD049A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4B22-ADCD-4353-971A-D80392840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7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D60-5B7A-44E7-BA8C-364FCCD049A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4B22-ADCD-4353-971A-D80392840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4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D60-5B7A-44E7-BA8C-364FCCD049A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4B22-ADCD-4353-971A-D80392840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2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D60-5B7A-44E7-BA8C-364FCCD049A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4B22-ADCD-4353-971A-D80392840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0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0D60-5B7A-44E7-BA8C-364FCCD049A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4B22-ADCD-4353-971A-D80392840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6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A0D60-5B7A-44E7-BA8C-364FCCD049A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E4B22-ADCD-4353-971A-D80392840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7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06CE30-4195-4D7E-89F2-1E325E8E0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10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AEB123-7777-4799-BA17-B446E4042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4CB665-B6B6-4FE8-8946-D444A4F4DD03}"/>
              </a:ext>
            </a:extLst>
          </p:cNvPr>
          <p:cNvSpPr txBox="1"/>
          <p:nvPr/>
        </p:nvSpPr>
        <p:spPr>
          <a:xfrm>
            <a:off x="1813169" y="5814646"/>
            <a:ext cx="5517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A18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MANAGING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n-US" sz="44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MONEY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C9E9DF-0FCB-46AE-B4CF-80FD1E1CBCFC}"/>
              </a:ext>
            </a:extLst>
          </p:cNvPr>
          <p:cNvSpPr/>
          <p:nvPr/>
        </p:nvSpPr>
        <p:spPr>
          <a:xfrm>
            <a:off x="3456149" y="5563804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300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THE CHALLENGE OF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46AF11-BCF5-4406-8566-5143C29BC4DC}"/>
              </a:ext>
            </a:extLst>
          </p:cNvPr>
          <p:cNvSpPr/>
          <p:nvPr/>
        </p:nvSpPr>
        <p:spPr>
          <a:xfrm>
            <a:off x="437660" y="1924043"/>
            <a:ext cx="8268677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6:6-8</a:t>
            </a:r>
          </a:p>
          <a:p>
            <a:pPr algn="ctr"/>
            <a:endParaRPr lang="en-US" sz="400" dirty="0">
              <a:solidFill>
                <a:srgbClr val="F4E7DC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baseline="30000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6 </a:t>
            </a:r>
            <a:r>
              <a:rPr lang="en-US" sz="3200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 godliness with contentment is great gain, </a:t>
            </a:r>
            <a:r>
              <a:rPr lang="en-US" sz="3200" b="1" baseline="30000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7 </a:t>
            </a:r>
            <a:r>
              <a:rPr lang="en-US" sz="3200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 we brought nothing into the world, and we cannot take anything out of the world.</a:t>
            </a:r>
            <a:r>
              <a:rPr lang="en-US" sz="3200" b="1" baseline="30000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8 </a:t>
            </a:r>
            <a:r>
              <a:rPr lang="en-US" sz="3200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 if we have food and clothing, with these we will be content.  </a:t>
            </a:r>
            <a:endParaRPr lang="en-US" sz="3200" dirty="0">
              <a:solidFill>
                <a:srgbClr val="F4E7D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96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AEB123-7777-4799-BA17-B446E4042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4CB665-B6B6-4FE8-8946-D444A4F4DD03}"/>
              </a:ext>
            </a:extLst>
          </p:cNvPr>
          <p:cNvSpPr txBox="1"/>
          <p:nvPr/>
        </p:nvSpPr>
        <p:spPr>
          <a:xfrm>
            <a:off x="1813169" y="5814646"/>
            <a:ext cx="5517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A18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MANAGING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n-US" sz="44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MONEY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C9E9DF-0FCB-46AE-B4CF-80FD1E1CBCFC}"/>
              </a:ext>
            </a:extLst>
          </p:cNvPr>
          <p:cNvSpPr/>
          <p:nvPr/>
        </p:nvSpPr>
        <p:spPr>
          <a:xfrm>
            <a:off x="3456149" y="5563804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300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THE CHALLENGE OF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46AF11-BCF5-4406-8566-5143C29BC4DC}"/>
              </a:ext>
            </a:extLst>
          </p:cNvPr>
          <p:cNvSpPr/>
          <p:nvPr/>
        </p:nvSpPr>
        <p:spPr>
          <a:xfrm>
            <a:off x="0" y="48601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A18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THOSE WHO ARE </a:t>
            </a:r>
            <a:r>
              <a:rPr lang="en-US" sz="36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RICH</a:t>
            </a:r>
          </a:p>
          <a:p>
            <a:pPr algn="ctr"/>
            <a:endParaRPr lang="en-US" sz="400" dirty="0">
              <a:solidFill>
                <a:srgbClr val="F4E7DC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200" dirty="0">
              <a:solidFill>
                <a:srgbClr val="F4E7D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DAD6E0-45FE-4DCF-8E5C-0A3357D4FF18}"/>
              </a:ext>
            </a:extLst>
          </p:cNvPr>
          <p:cNvSpPr/>
          <p:nvPr/>
        </p:nvSpPr>
        <p:spPr>
          <a:xfrm>
            <a:off x="309591" y="2072058"/>
            <a:ext cx="8524815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True wealth has nothing to do with money (v. 6)</a:t>
            </a:r>
          </a:p>
          <a:p>
            <a:pPr algn="ctr"/>
            <a:r>
              <a:rPr lang="en-US" sz="3200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Matt. 6; Phil. 4:11-12; Lk. 12:15</a:t>
            </a:r>
          </a:p>
          <a:p>
            <a:pPr algn="ctr"/>
            <a:endParaRPr lang="en-US" sz="3200" dirty="0">
              <a:solidFill>
                <a:srgbClr val="F4E7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The temporal can’t go with us into the eternal (v. 7)</a:t>
            </a:r>
          </a:p>
          <a:p>
            <a:pPr algn="ctr"/>
            <a:r>
              <a:rPr lang="en-US" sz="3200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Eccl. 5:17; Job. 1:21; Matt. 6:19-21</a:t>
            </a:r>
          </a:p>
          <a:p>
            <a:pPr algn="ctr"/>
            <a:endParaRPr lang="en-US" sz="1400" dirty="0">
              <a:solidFill>
                <a:srgbClr val="F4E7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F4E7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032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AEB123-7777-4799-BA17-B446E4042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4CB665-B6B6-4FE8-8946-D444A4F4DD03}"/>
              </a:ext>
            </a:extLst>
          </p:cNvPr>
          <p:cNvSpPr txBox="1"/>
          <p:nvPr/>
        </p:nvSpPr>
        <p:spPr>
          <a:xfrm>
            <a:off x="1813169" y="5814646"/>
            <a:ext cx="5517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A18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MANAGING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n-US" sz="44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MONEY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C9E9DF-0FCB-46AE-B4CF-80FD1E1CBCFC}"/>
              </a:ext>
            </a:extLst>
          </p:cNvPr>
          <p:cNvSpPr/>
          <p:nvPr/>
        </p:nvSpPr>
        <p:spPr>
          <a:xfrm>
            <a:off x="3456149" y="5563804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300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THE CHALLENGE OF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46AF11-BCF5-4406-8566-5143C29BC4DC}"/>
              </a:ext>
            </a:extLst>
          </p:cNvPr>
          <p:cNvSpPr/>
          <p:nvPr/>
        </p:nvSpPr>
        <p:spPr>
          <a:xfrm>
            <a:off x="0" y="48601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A18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THOSE WHO ARE </a:t>
            </a:r>
            <a:r>
              <a:rPr lang="en-US" sz="36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RICH</a:t>
            </a:r>
          </a:p>
          <a:p>
            <a:pPr algn="ctr"/>
            <a:endParaRPr lang="en-US" sz="400" dirty="0">
              <a:solidFill>
                <a:srgbClr val="F4E7DC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200" dirty="0">
              <a:solidFill>
                <a:srgbClr val="F4E7D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DAD6E0-45FE-4DCF-8E5C-0A3357D4FF18}"/>
              </a:ext>
            </a:extLst>
          </p:cNvPr>
          <p:cNvSpPr/>
          <p:nvPr/>
        </p:nvSpPr>
        <p:spPr>
          <a:xfrm>
            <a:off x="306074" y="2038033"/>
            <a:ext cx="853184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We are to be content with the necessities (v. 8)</a:t>
            </a:r>
          </a:p>
          <a:p>
            <a:pPr algn="ctr"/>
            <a:r>
              <a:rPr lang="en-US" sz="3200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Heb. 13:5; Phil. 4:11</a:t>
            </a:r>
          </a:p>
          <a:p>
            <a:pPr algn="ctr"/>
            <a:endParaRPr lang="en-US" sz="3200" b="1" dirty="0">
              <a:solidFill>
                <a:srgbClr val="F4E7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Resist the desire to be rich (vv. 9-10)</a:t>
            </a:r>
          </a:p>
          <a:p>
            <a:pPr algn="ctr"/>
            <a:r>
              <a:rPr lang="en-US" sz="3200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Matt. 6:24; Heb. 13:5; Eccl. 5:10; Lk. 12:15</a:t>
            </a:r>
            <a:endParaRPr lang="en-US" sz="1400" dirty="0">
              <a:solidFill>
                <a:srgbClr val="F4E7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n-US" sz="3200" b="1" dirty="0">
              <a:solidFill>
                <a:srgbClr val="F4E7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F4E7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173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AEB123-7777-4799-BA17-B446E4042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4CB665-B6B6-4FE8-8946-D444A4F4DD03}"/>
              </a:ext>
            </a:extLst>
          </p:cNvPr>
          <p:cNvSpPr txBox="1"/>
          <p:nvPr/>
        </p:nvSpPr>
        <p:spPr>
          <a:xfrm>
            <a:off x="1813169" y="5814646"/>
            <a:ext cx="5517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A18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MANAGING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n-US" sz="44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MONEY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C9E9DF-0FCB-46AE-B4CF-80FD1E1CBCFC}"/>
              </a:ext>
            </a:extLst>
          </p:cNvPr>
          <p:cNvSpPr/>
          <p:nvPr/>
        </p:nvSpPr>
        <p:spPr>
          <a:xfrm>
            <a:off x="3456149" y="5563804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300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THE CHALLENGE OF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46AF11-BCF5-4406-8566-5143C29BC4DC}"/>
              </a:ext>
            </a:extLst>
          </p:cNvPr>
          <p:cNvSpPr/>
          <p:nvPr/>
        </p:nvSpPr>
        <p:spPr>
          <a:xfrm>
            <a:off x="0" y="486012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A18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BIBLICAL WAYS TO </a:t>
            </a:r>
          </a:p>
          <a:p>
            <a:pPr algn="ctr"/>
            <a:r>
              <a:rPr lang="en-US" sz="36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 MONEY</a:t>
            </a:r>
          </a:p>
          <a:p>
            <a:pPr algn="ctr"/>
            <a:endParaRPr lang="en-US" sz="400" dirty="0">
              <a:solidFill>
                <a:srgbClr val="F4E7DC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200" dirty="0">
              <a:solidFill>
                <a:srgbClr val="F4E7D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DAD6E0-45FE-4DCF-8E5C-0A3357D4FF18}"/>
              </a:ext>
            </a:extLst>
          </p:cNvPr>
          <p:cNvSpPr/>
          <p:nvPr/>
        </p:nvSpPr>
        <p:spPr>
          <a:xfrm>
            <a:off x="306074" y="1844098"/>
            <a:ext cx="853184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Make a budget (and honor the Lord FIRST!)</a:t>
            </a:r>
          </a:p>
          <a:p>
            <a:pPr algn="ctr"/>
            <a:r>
              <a:rPr lang="en-US" sz="3200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Proverbs 27:23; 3:9</a:t>
            </a:r>
            <a:endParaRPr lang="en-US" sz="3200" b="1" dirty="0">
              <a:solidFill>
                <a:srgbClr val="F4E7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400" b="1" dirty="0">
              <a:solidFill>
                <a:srgbClr val="F4E7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Save for the future</a:t>
            </a:r>
          </a:p>
          <a:p>
            <a:pPr algn="ctr"/>
            <a:r>
              <a:rPr lang="en-US" sz="3200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Proverbs 6:6-8</a:t>
            </a:r>
          </a:p>
          <a:p>
            <a:pPr algn="ctr"/>
            <a:endParaRPr lang="en-US" sz="1400" b="1" dirty="0">
              <a:solidFill>
                <a:srgbClr val="F4E7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THEN spend the surplus</a:t>
            </a:r>
          </a:p>
          <a:p>
            <a:pPr algn="ctr"/>
            <a:r>
              <a:rPr lang="en-US" sz="3200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Proverbs 24:27</a:t>
            </a:r>
            <a:endParaRPr lang="en-US" sz="1400" dirty="0">
              <a:solidFill>
                <a:srgbClr val="F4E7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n-US" sz="3200" b="1" dirty="0">
              <a:solidFill>
                <a:srgbClr val="F4E7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F4E7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615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AEB123-7777-4799-BA17-B446E4042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4CB665-B6B6-4FE8-8946-D444A4F4DD03}"/>
              </a:ext>
            </a:extLst>
          </p:cNvPr>
          <p:cNvSpPr txBox="1"/>
          <p:nvPr/>
        </p:nvSpPr>
        <p:spPr>
          <a:xfrm>
            <a:off x="1813169" y="5814646"/>
            <a:ext cx="5517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A18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MANAGING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n-US" sz="44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MONEY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C9E9DF-0FCB-46AE-B4CF-80FD1E1CBCFC}"/>
              </a:ext>
            </a:extLst>
          </p:cNvPr>
          <p:cNvSpPr/>
          <p:nvPr/>
        </p:nvSpPr>
        <p:spPr>
          <a:xfrm>
            <a:off x="3456149" y="5563804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300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THE CHALLENGE OF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46AF11-BCF5-4406-8566-5143C29BC4DC}"/>
              </a:ext>
            </a:extLst>
          </p:cNvPr>
          <p:cNvSpPr/>
          <p:nvPr/>
        </p:nvSpPr>
        <p:spPr>
          <a:xfrm>
            <a:off x="388423" y="704020"/>
            <a:ext cx="826867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6:17-19</a:t>
            </a:r>
          </a:p>
          <a:p>
            <a:pPr algn="ctr"/>
            <a:endParaRPr lang="en-US" sz="400" dirty="0">
              <a:solidFill>
                <a:srgbClr val="F4E7DC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aseline="30000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en-US" sz="3200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for the rich in this present age, </a:t>
            </a:r>
          </a:p>
          <a:p>
            <a:pPr algn="ctr"/>
            <a:r>
              <a:rPr lang="en-US" sz="3200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charge them not to be haughty, nor to set their hopes on the uncertainty of riches, but on God, who richly provides us with everything to enjoy. </a:t>
            </a:r>
            <a:r>
              <a:rPr lang="en-US" sz="3200" baseline="30000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US" sz="3200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They are to do good, to be rich in good works, to be generous and ready to share, </a:t>
            </a:r>
            <a:r>
              <a:rPr lang="en-US" sz="3200" baseline="30000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n-US" sz="3200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thus storing up treasure for themselves as a good foundation for the future, so that they may take hold of that which is truly life.</a:t>
            </a:r>
            <a:endParaRPr lang="en-US" sz="3200" dirty="0">
              <a:solidFill>
                <a:srgbClr val="F4E7D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02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AEB123-7777-4799-BA17-B446E4042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4CB665-B6B6-4FE8-8946-D444A4F4DD03}"/>
              </a:ext>
            </a:extLst>
          </p:cNvPr>
          <p:cNvSpPr txBox="1"/>
          <p:nvPr/>
        </p:nvSpPr>
        <p:spPr>
          <a:xfrm>
            <a:off x="1813169" y="5814646"/>
            <a:ext cx="5517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A18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MANAGING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n-US" sz="44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MONEY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C9E9DF-0FCB-46AE-B4CF-80FD1E1CBCFC}"/>
              </a:ext>
            </a:extLst>
          </p:cNvPr>
          <p:cNvSpPr/>
          <p:nvPr/>
        </p:nvSpPr>
        <p:spPr>
          <a:xfrm>
            <a:off x="3456149" y="5563804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300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THE CHALLENGE OF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46AF11-BCF5-4406-8566-5143C29BC4DC}"/>
              </a:ext>
            </a:extLst>
          </p:cNvPr>
          <p:cNvSpPr/>
          <p:nvPr/>
        </p:nvSpPr>
        <p:spPr>
          <a:xfrm>
            <a:off x="0" y="48601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A18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THOSE WHO ARE</a:t>
            </a:r>
            <a:r>
              <a:rPr lang="en-US" sz="36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RICH</a:t>
            </a:r>
          </a:p>
          <a:p>
            <a:pPr algn="ctr"/>
            <a:endParaRPr lang="en-US" sz="400" dirty="0">
              <a:solidFill>
                <a:srgbClr val="F4E7DC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rgbClr val="F4E7DC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200" dirty="0">
              <a:solidFill>
                <a:srgbClr val="F4E7D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DAD6E0-45FE-4DCF-8E5C-0A3357D4FF18}"/>
              </a:ext>
            </a:extLst>
          </p:cNvPr>
          <p:cNvSpPr/>
          <p:nvPr/>
        </p:nvSpPr>
        <p:spPr>
          <a:xfrm>
            <a:off x="302662" y="1686341"/>
            <a:ext cx="853184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Don’t be arrogant (v. 17)</a:t>
            </a:r>
          </a:p>
          <a:p>
            <a:pPr algn="ctr"/>
            <a:r>
              <a:rPr lang="en-US" sz="3200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Dan. 4:30; Deut. 8:17-18a</a:t>
            </a:r>
          </a:p>
          <a:p>
            <a:pPr algn="ctr"/>
            <a:endParaRPr lang="en-US" sz="1400" dirty="0">
              <a:solidFill>
                <a:srgbClr val="F4E7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Don’t set your hopes on physical riches (v. 17)</a:t>
            </a:r>
          </a:p>
          <a:p>
            <a:pPr algn="ctr"/>
            <a:r>
              <a:rPr lang="en-US" sz="3200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Eccl. 5:17; Job. 1:21</a:t>
            </a:r>
          </a:p>
          <a:p>
            <a:pPr algn="ctr"/>
            <a:endParaRPr lang="en-US" sz="1400" dirty="0">
              <a:solidFill>
                <a:srgbClr val="F4E7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Be willing to use your money for good (v. 18)</a:t>
            </a:r>
          </a:p>
          <a:p>
            <a:pPr algn="ctr"/>
            <a:r>
              <a:rPr lang="en-US" sz="3200" dirty="0">
                <a:solidFill>
                  <a:srgbClr val="F4E7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Eph. 2:10; Titus 3:14</a:t>
            </a:r>
          </a:p>
          <a:p>
            <a:endParaRPr lang="en-US" sz="1400" dirty="0">
              <a:solidFill>
                <a:srgbClr val="F4E7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n-US" sz="3200" b="1" dirty="0">
              <a:solidFill>
                <a:srgbClr val="F4E7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F4E7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457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06CE30-4195-4D7E-89F2-1E325E8E0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97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</TotalTime>
  <Words>324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Agency FB</vt:lpstr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10</cp:revision>
  <dcterms:created xsi:type="dcterms:W3CDTF">2018-01-24T22:11:48Z</dcterms:created>
  <dcterms:modified xsi:type="dcterms:W3CDTF">2018-02-04T14:22:36Z</dcterms:modified>
</cp:coreProperties>
</file>