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4" r:id="rId3"/>
    <p:sldId id="280" r:id="rId4"/>
    <p:sldId id="265" r:id="rId5"/>
    <p:sldId id="266" r:id="rId6"/>
    <p:sldId id="267" r:id="rId7"/>
    <p:sldId id="284" r:id="rId8"/>
    <p:sldId id="285" r:id="rId9"/>
    <p:sldId id="268" r:id="rId10"/>
    <p:sldId id="269" r:id="rId11"/>
    <p:sldId id="270" r:id="rId12"/>
    <p:sldId id="281" r:id="rId13"/>
    <p:sldId id="282" r:id="rId14"/>
    <p:sldId id="276" r:id="rId15"/>
    <p:sldId id="277" r:id="rId16"/>
    <p:sldId id="278" r:id="rId17"/>
    <p:sldId id="28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D3DC"/>
    <a:srgbClr val="C7D1DD"/>
    <a:srgbClr val="A3AFBB"/>
    <a:srgbClr val="010000"/>
    <a:srgbClr val="675164"/>
    <a:srgbClr val="383E55"/>
    <a:srgbClr val="82626D"/>
    <a:srgbClr val="FEF9E3"/>
    <a:srgbClr val="A77A77"/>
    <a:srgbClr val="CD9D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82" d="100"/>
          <a:sy n="82" d="100"/>
        </p:scale>
        <p:origin x="48" y="20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2F404D-6FEB-423E-B2E9-AEF7189E31C7}"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AD74B-4F4B-47D6-AF25-265A87939115}" type="slidenum">
              <a:rPr lang="en-US" smtClean="0"/>
              <a:t>‹#›</a:t>
            </a:fld>
            <a:endParaRPr lang="en-US"/>
          </a:p>
        </p:txBody>
      </p:sp>
    </p:spTree>
    <p:extLst>
      <p:ext uri="{BB962C8B-B14F-4D97-AF65-F5344CB8AC3E}">
        <p14:creationId xmlns:p14="http://schemas.microsoft.com/office/powerpoint/2010/main" val="3793844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2F404D-6FEB-423E-B2E9-AEF7189E31C7}"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AD74B-4F4B-47D6-AF25-265A87939115}" type="slidenum">
              <a:rPr lang="en-US" smtClean="0"/>
              <a:t>‹#›</a:t>
            </a:fld>
            <a:endParaRPr lang="en-US"/>
          </a:p>
        </p:txBody>
      </p:sp>
    </p:spTree>
    <p:extLst>
      <p:ext uri="{BB962C8B-B14F-4D97-AF65-F5344CB8AC3E}">
        <p14:creationId xmlns:p14="http://schemas.microsoft.com/office/powerpoint/2010/main" val="1482213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2F404D-6FEB-423E-B2E9-AEF7189E31C7}"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AD74B-4F4B-47D6-AF25-265A87939115}" type="slidenum">
              <a:rPr lang="en-US" smtClean="0"/>
              <a:t>‹#›</a:t>
            </a:fld>
            <a:endParaRPr lang="en-US"/>
          </a:p>
        </p:txBody>
      </p:sp>
    </p:spTree>
    <p:extLst>
      <p:ext uri="{BB962C8B-B14F-4D97-AF65-F5344CB8AC3E}">
        <p14:creationId xmlns:p14="http://schemas.microsoft.com/office/powerpoint/2010/main" val="541663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2F404D-6FEB-423E-B2E9-AEF7189E31C7}"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AD74B-4F4B-47D6-AF25-265A87939115}" type="slidenum">
              <a:rPr lang="en-US" smtClean="0"/>
              <a:t>‹#›</a:t>
            </a:fld>
            <a:endParaRPr lang="en-US"/>
          </a:p>
        </p:txBody>
      </p:sp>
    </p:spTree>
    <p:extLst>
      <p:ext uri="{BB962C8B-B14F-4D97-AF65-F5344CB8AC3E}">
        <p14:creationId xmlns:p14="http://schemas.microsoft.com/office/powerpoint/2010/main" val="3415036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2F404D-6FEB-423E-B2E9-AEF7189E31C7}"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AD74B-4F4B-47D6-AF25-265A87939115}" type="slidenum">
              <a:rPr lang="en-US" smtClean="0"/>
              <a:t>‹#›</a:t>
            </a:fld>
            <a:endParaRPr lang="en-US"/>
          </a:p>
        </p:txBody>
      </p:sp>
    </p:spTree>
    <p:extLst>
      <p:ext uri="{BB962C8B-B14F-4D97-AF65-F5344CB8AC3E}">
        <p14:creationId xmlns:p14="http://schemas.microsoft.com/office/powerpoint/2010/main" val="3669293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2F404D-6FEB-423E-B2E9-AEF7189E31C7}" type="datetimeFigureOut">
              <a:rPr lang="en-US" smtClean="0"/>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AD74B-4F4B-47D6-AF25-265A87939115}" type="slidenum">
              <a:rPr lang="en-US" smtClean="0"/>
              <a:t>‹#›</a:t>
            </a:fld>
            <a:endParaRPr lang="en-US"/>
          </a:p>
        </p:txBody>
      </p:sp>
    </p:spTree>
    <p:extLst>
      <p:ext uri="{BB962C8B-B14F-4D97-AF65-F5344CB8AC3E}">
        <p14:creationId xmlns:p14="http://schemas.microsoft.com/office/powerpoint/2010/main" val="244376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2F404D-6FEB-423E-B2E9-AEF7189E31C7}" type="datetimeFigureOut">
              <a:rPr lang="en-US" smtClean="0"/>
              <a:t>2/25/2018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6AD74B-4F4B-47D6-AF25-265A87939115}" type="slidenum">
              <a:rPr lang="en-US" smtClean="0"/>
              <a:t>‹#›</a:t>
            </a:fld>
            <a:endParaRPr lang="en-US"/>
          </a:p>
        </p:txBody>
      </p:sp>
    </p:spTree>
    <p:extLst>
      <p:ext uri="{BB962C8B-B14F-4D97-AF65-F5344CB8AC3E}">
        <p14:creationId xmlns:p14="http://schemas.microsoft.com/office/powerpoint/2010/main" val="3283321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2F404D-6FEB-423E-B2E9-AEF7189E31C7}" type="datetimeFigureOut">
              <a:rPr lang="en-US" smtClean="0"/>
              <a:t>2/25/2018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6AD74B-4F4B-47D6-AF25-265A87939115}" type="slidenum">
              <a:rPr lang="en-US" smtClean="0"/>
              <a:t>‹#›</a:t>
            </a:fld>
            <a:endParaRPr lang="en-US"/>
          </a:p>
        </p:txBody>
      </p:sp>
    </p:spTree>
    <p:extLst>
      <p:ext uri="{BB962C8B-B14F-4D97-AF65-F5344CB8AC3E}">
        <p14:creationId xmlns:p14="http://schemas.microsoft.com/office/powerpoint/2010/main" val="2884889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F404D-6FEB-423E-B2E9-AEF7189E31C7}" type="datetimeFigureOut">
              <a:rPr lang="en-US" smtClean="0"/>
              <a:t>2/25/2018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6AD74B-4F4B-47D6-AF25-265A87939115}" type="slidenum">
              <a:rPr lang="en-US" smtClean="0"/>
              <a:t>‹#›</a:t>
            </a:fld>
            <a:endParaRPr lang="en-US"/>
          </a:p>
        </p:txBody>
      </p:sp>
    </p:spTree>
    <p:extLst>
      <p:ext uri="{BB962C8B-B14F-4D97-AF65-F5344CB8AC3E}">
        <p14:creationId xmlns:p14="http://schemas.microsoft.com/office/powerpoint/2010/main" val="3665481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2F404D-6FEB-423E-B2E9-AEF7189E31C7}" type="datetimeFigureOut">
              <a:rPr lang="en-US" smtClean="0"/>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AD74B-4F4B-47D6-AF25-265A87939115}" type="slidenum">
              <a:rPr lang="en-US" smtClean="0"/>
              <a:t>‹#›</a:t>
            </a:fld>
            <a:endParaRPr lang="en-US"/>
          </a:p>
        </p:txBody>
      </p:sp>
    </p:spTree>
    <p:extLst>
      <p:ext uri="{BB962C8B-B14F-4D97-AF65-F5344CB8AC3E}">
        <p14:creationId xmlns:p14="http://schemas.microsoft.com/office/powerpoint/2010/main" val="3580454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2F404D-6FEB-423E-B2E9-AEF7189E31C7}" type="datetimeFigureOut">
              <a:rPr lang="en-US" smtClean="0"/>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AD74B-4F4B-47D6-AF25-265A87939115}" type="slidenum">
              <a:rPr lang="en-US" smtClean="0"/>
              <a:t>‹#›</a:t>
            </a:fld>
            <a:endParaRPr lang="en-US"/>
          </a:p>
        </p:txBody>
      </p:sp>
    </p:spTree>
    <p:extLst>
      <p:ext uri="{BB962C8B-B14F-4D97-AF65-F5344CB8AC3E}">
        <p14:creationId xmlns:p14="http://schemas.microsoft.com/office/powerpoint/2010/main" val="3219812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F404D-6FEB-423E-B2E9-AEF7189E31C7}" type="datetimeFigureOut">
              <a:rPr lang="en-US" smtClean="0"/>
              <a:t>2/25/2018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AD74B-4F4B-47D6-AF25-265A87939115}" type="slidenum">
              <a:rPr lang="en-US" smtClean="0"/>
              <a:t>‹#›</a:t>
            </a:fld>
            <a:endParaRPr lang="en-US"/>
          </a:p>
        </p:txBody>
      </p:sp>
    </p:spTree>
    <p:extLst>
      <p:ext uri="{BB962C8B-B14F-4D97-AF65-F5344CB8AC3E}">
        <p14:creationId xmlns:p14="http://schemas.microsoft.com/office/powerpoint/2010/main" val="3664548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74886F4-8C03-46EE-A87F-04F8639BD2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06071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FBE976-4101-41BD-B187-DA3FFE1B42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2D50527-AF74-4D77-AD0C-663AAA8A58E6}"/>
              </a:ext>
            </a:extLst>
          </p:cNvPr>
          <p:cNvSpPr/>
          <p:nvPr/>
        </p:nvSpPr>
        <p:spPr>
          <a:xfrm>
            <a:off x="295124" y="159387"/>
            <a:ext cx="8520630" cy="2985433"/>
          </a:xfrm>
          <a:prstGeom prst="rect">
            <a:avLst/>
          </a:prstGeom>
        </p:spPr>
        <p:txBody>
          <a:bodyPr wrap="square">
            <a:spAutoFit/>
          </a:bodyPr>
          <a:lstStyle/>
          <a:p>
            <a:r>
              <a:rPr lang="en-US" sz="3000" b="1" dirty="0">
                <a:solidFill>
                  <a:srgbClr val="CAD3DC"/>
                </a:solidFill>
                <a:latin typeface="Arial Narrow" panose="020B0606020202030204" pitchFamily="34" charset="0"/>
              </a:rPr>
              <a:t>Exodus 13:21-22</a:t>
            </a:r>
          </a:p>
          <a:p>
            <a:endParaRPr lang="en-US" sz="800" b="1" dirty="0">
              <a:solidFill>
                <a:srgbClr val="CAD3DC"/>
              </a:solidFill>
              <a:latin typeface="Arial Narrow" panose="020B0606020202030204" pitchFamily="34" charset="0"/>
            </a:endParaRPr>
          </a:p>
          <a:p>
            <a:r>
              <a:rPr lang="en-US" sz="3000" baseline="30000" dirty="0">
                <a:solidFill>
                  <a:srgbClr val="CAD3DC"/>
                </a:solidFill>
                <a:latin typeface="Arial Narrow" panose="020B0606020202030204" pitchFamily="34" charset="0"/>
              </a:rPr>
              <a:t>21</a:t>
            </a:r>
            <a:r>
              <a:rPr lang="en-US" sz="3000" dirty="0">
                <a:solidFill>
                  <a:srgbClr val="CAD3DC"/>
                </a:solidFill>
                <a:latin typeface="Arial Narrow" panose="020B0606020202030204" pitchFamily="34" charset="0"/>
              </a:rPr>
              <a:t> And the Lord went before them by day in a pillar of cloud to lead them along the way, and by night in a pillar of fire to give them light, that they might travel by day and by night. </a:t>
            </a:r>
          </a:p>
          <a:p>
            <a:r>
              <a:rPr lang="en-US" sz="3000" baseline="30000" dirty="0">
                <a:solidFill>
                  <a:srgbClr val="CAD3DC"/>
                </a:solidFill>
                <a:latin typeface="Arial Narrow" panose="020B0606020202030204" pitchFamily="34" charset="0"/>
              </a:rPr>
              <a:t>22</a:t>
            </a:r>
            <a:r>
              <a:rPr lang="en-US" sz="3000" dirty="0">
                <a:solidFill>
                  <a:srgbClr val="CAD3DC"/>
                </a:solidFill>
                <a:latin typeface="Arial Narrow" panose="020B0606020202030204" pitchFamily="34" charset="0"/>
              </a:rPr>
              <a:t> The pillar of cloud by day and the pillar of fire by night did not depart from before the people.</a:t>
            </a:r>
          </a:p>
        </p:txBody>
      </p:sp>
    </p:spTree>
    <p:extLst>
      <p:ext uri="{BB962C8B-B14F-4D97-AF65-F5344CB8AC3E}">
        <p14:creationId xmlns:p14="http://schemas.microsoft.com/office/powerpoint/2010/main" val="213548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FBE976-4101-41BD-B187-DA3FFE1B42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2D50527-AF74-4D77-AD0C-663AAA8A58E6}"/>
              </a:ext>
            </a:extLst>
          </p:cNvPr>
          <p:cNvSpPr/>
          <p:nvPr/>
        </p:nvSpPr>
        <p:spPr>
          <a:xfrm>
            <a:off x="295124" y="159387"/>
            <a:ext cx="8520630" cy="3447098"/>
          </a:xfrm>
          <a:prstGeom prst="rect">
            <a:avLst/>
          </a:prstGeom>
        </p:spPr>
        <p:txBody>
          <a:bodyPr wrap="square">
            <a:spAutoFit/>
          </a:bodyPr>
          <a:lstStyle/>
          <a:p>
            <a:r>
              <a:rPr lang="en-US" sz="3000" b="1" dirty="0">
                <a:solidFill>
                  <a:srgbClr val="CAD3DC"/>
                </a:solidFill>
                <a:latin typeface="Arial Narrow" panose="020B0606020202030204" pitchFamily="34" charset="0"/>
              </a:rPr>
              <a:t>Exodus 14:19-20</a:t>
            </a:r>
          </a:p>
          <a:p>
            <a:endParaRPr lang="en-US" sz="800" b="1" dirty="0">
              <a:solidFill>
                <a:srgbClr val="CAD3DC"/>
              </a:solidFill>
              <a:latin typeface="Arial Narrow" panose="020B0606020202030204" pitchFamily="34" charset="0"/>
            </a:endParaRPr>
          </a:p>
          <a:p>
            <a:r>
              <a:rPr lang="en-US" sz="3000" baseline="30000" dirty="0">
                <a:solidFill>
                  <a:srgbClr val="CAD3DC"/>
                </a:solidFill>
                <a:latin typeface="Arial Narrow" panose="020B0606020202030204" pitchFamily="34" charset="0"/>
              </a:rPr>
              <a:t>19</a:t>
            </a:r>
            <a:r>
              <a:rPr lang="en-US" sz="3000" dirty="0">
                <a:solidFill>
                  <a:srgbClr val="CAD3DC"/>
                </a:solidFill>
                <a:latin typeface="Arial Narrow" panose="020B0606020202030204" pitchFamily="34" charset="0"/>
              </a:rPr>
              <a:t> Then the angel of God who was going before the host of Israel moved and went behind them, and the pillar of cloud moved from before them and stood behind them, </a:t>
            </a:r>
            <a:r>
              <a:rPr lang="en-US" sz="3000" baseline="30000" dirty="0">
                <a:solidFill>
                  <a:srgbClr val="CAD3DC"/>
                </a:solidFill>
                <a:latin typeface="Arial Narrow" panose="020B0606020202030204" pitchFamily="34" charset="0"/>
              </a:rPr>
              <a:t>20</a:t>
            </a:r>
            <a:r>
              <a:rPr lang="en-US" sz="3000" dirty="0">
                <a:solidFill>
                  <a:srgbClr val="CAD3DC"/>
                </a:solidFill>
                <a:latin typeface="Arial Narrow" panose="020B0606020202030204" pitchFamily="34" charset="0"/>
              </a:rPr>
              <a:t> coming between the host of Egypt and the host of Israel. And there was the cloud and the darkness. And it lit up the night without one coming near the other all night.</a:t>
            </a:r>
          </a:p>
        </p:txBody>
      </p:sp>
    </p:spTree>
    <p:extLst>
      <p:ext uri="{BB962C8B-B14F-4D97-AF65-F5344CB8AC3E}">
        <p14:creationId xmlns:p14="http://schemas.microsoft.com/office/powerpoint/2010/main" val="215454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FBE976-4101-41BD-B187-DA3FFE1B42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2D50527-AF74-4D77-AD0C-663AAA8A58E6}"/>
              </a:ext>
            </a:extLst>
          </p:cNvPr>
          <p:cNvSpPr/>
          <p:nvPr/>
        </p:nvSpPr>
        <p:spPr>
          <a:xfrm>
            <a:off x="311685" y="432925"/>
            <a:ext cx="8520630" cy="4062651"/>
          </a:xfrm>
          <a:prstGeom prst="rect">
            <a:avLst/>
          </a:prstGeom>
        </p:spPr>
        <p:txBody>
          <a:bodyPr wrap="square">
            <a:spAutoFit/>
          </a:bodyPr>
          <a:lstStyle/>
          <a:p>
            <a:r>
              <a:rPr lang="en-US" sz="3600" b="1" dirty="0">
                <a:solidFill>
                  <a:srgbClr val="CAD3DC"/>
                </a:solidFill>
                <a:latin typeface="Arial Narrow" panose="020B0606020202030204" pitchFamily="34" charset="0"/>
              </a:rPr>
              <a:t>Jesus is Light </a:t>
            </a:r>
          </a:p>
          <a:p>
            <a:endParaRPr lang="en-US" sz="800" b="1" dirty="0">
              <a:solidFill>
                <a:srgbClr val="CAD3DC"/>
              </a:solidFill>
              <a:latin typeface="Arial Narrow" panose="020B0606020202030204" pitchFamily="34" charset="0"/>
            </a:endParaRPr>
          </a:p>
          <a:p>
            <a:pPr marL="914400" lvl="1" indent="-457200">
              <a:buFont typeface="Arial" panose="020B0604020202020204" pitchFamily="34" charset="0"/>
              <a:buChar char="•"/>
            </a:pPr>
            <a:r>
              <a:rPr lang="en-US" sz="3200" dirty="0">
                <a:solidFill>
                  <a:srgbClr val="CAD3DC"/>
                </a:solidFill>
                <a:latin typeface="Arial Narrow" panose="020B0606020202030204" pitchFamily="34" charset="0"/>
              </a:rPr>
              <a:t>Jn. 1:6-9; 3:19-21; 8:12; 12:46 Lk. 2:32; </a:t>
            </a:r>
          </a:p>
          <a:p>
            <a:pPr lvl="2"/>
            <a:r>
              <a:rPr lang="en-US" sz="3200" dirty="0">
                <a:solidFill>
                  <a:srgbClr val="CAD3DC"/>
                </a:solidFill>
                <a:latin typeface="Arial Narrow" panose="020B0606020202030204" pitchFamily="34" charset="0"/>
              </a:rPr>
              <a:t>Rev. 21:22</a:t>
            </a:r>
          </a:p>
          <a:p>
            <a:pPr lvl="1"/>
            <a:endParaRPr lang="en-US" sz="800" dirty="0">
              <a:solidFill>
                <a:srgbClr val="CAD3DC"/>
              </a:solidFill>
              <a:latin typeface="Arial Narrow" panose="020B0606020202030204" pitchFamily="34" charset="0"/>
            </a:endParaRPr>
          </a:p>
          <a:p>
            <a:pPr marL="914400" lvl="1" indent="-457200">
              <a:buFont typeface="Arial" panose="020B0604020202020204" pitchFamily="34" charset="0"/>
              <a:buChar char="•"/>
            </a:pPr>
            <a:r>
              <a:rPr lang="en-US" sz="3200" dirty="0">
                <a:solidFill>
                  <a:srgbClr val="CAD3DC"/>
                </a:solidFill>
                <a:latin typeface="Arial Narrow" panose="020B0606020202030204" pitchFamily="34" charset="0"/>
              </a:rPr>
              <a:t>Exposes Danger</a:t>
            </a:r>
          </a:p>
          <a:p>
            <a:pPr lvl="1"/>
            <a:endParaRPr lang="en-US" sz="800" dirty="0">
              <a:solidFill>
                <a:srgbClr val="CAD3DC"/>
              </a:solidFill>
              <a:latin typeface="Arial Narrow" panose="020B0606020202030204" pitchFamily="34" charset="0"/>
            </a:endParaRPr>
          </a:p>
          <a:p>
            <a:pPr marL="914400" lvl="1" indent="-457200">
              <a:buFont typeface="Arial" panose="020B0604020202020204" pitchFamily="34" charset="0"/>
              <a:buChar char="•"/>
            </a:pPr>
            <a:r>
              <a:rPr lang="en-US" sz="3200" dirty="0">
                <a:solidFill>
                  <a:srgbClr val="CAD3DC"/>
                </a:solidFill>
                <a:latin typeface="Arial Narrow" panose="020B0606020202030204" pitchFamily="34" charset="0"/>
              </a:rPr>
              <a:t>Reveals the Truth </a:t>
            </a:r>
          </a:p>
          <a:p>
            <a:pPr lvl="1"/>
            <a:r>
              <a:rPr lang="en-US" sz="800" dirty="0">
                <a:solidFill>
                  <a:srgbClr val="CAD3DC"/>
                </a:solidFill>
                <a:latin typeface="Arial Narrow" panose="020B0606020202030204" pitchFamily="34" charset="0"/>
              </a:rPr>
              <a:t> </a:t>
            </a:r>
            <a:endParaRPr lang="en-US" sz="3200" dirty="0">
              <a:solidFill>
                <a:srgbClr val="CAD3DC"/>
              </a:solidFill>
              <a:latin typeface="Arial Narrow" panose="020B0606020202030204" pitchFamily="34" charset="0"/>
            </a:endParaRPr>
          </a:p>
          <a:p>
            <a:pPr marL="914400" lvl="1" indent="-457200">
              <a:buFont typeface="Arial" panose="020B0604020202020204" pitchFamily="34" charset="0"/>
              <a:buChar char="•"/>
            </a:pPr>
            <a:r>
              <a:rPr lang="en-US" sz="3200" dirty="0">
                <a:solidFill>
                  <a:srgbClr val="CAD3DC"/>
                </a:solidFill>
                <a:latin typeface="Arial Narrow" panose="020B0606020202030204" pitchFamily="34" charset="0"/>
              </a:rPr>
              <a:t>Leads to Salvation</a:t>
            </a:r>
          </a:p>
          <a:p>
            <a:endParaRPr lang="en-US" sz="3000" dirty="0">
              <a:solidFill>
                <a:srgbClr val="CAD3DC"/>
              </a:solidFill>
              <a:latin typeface="Arial Narrow" panose="020B0606020202030204" pitchFamily="34" charset="0"/>
            </a:endParaRPr>
          </a:p>
        </p:txBody>
      </p:sp>
    </p:spTree>
    <p:extLst>
      <p:ext uri="{BB962C8B-B14F-4D97-AF65-F5344CB8AC3E}">
        <p14:creationId xmlns:p14="http://schemas.microsoft.com/office/powerpoint/2010/main" val="18196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FBE976-4101-41BD-B187-DA3FFE1B42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2D50527-AF74-4D77-AD0C-663AAA8A58E6}"/>
              </a:ext>
            </a:extLst>
          </p:cNvPr>
          <p:cNvSpPr/>
          <p:nvPr/>
        </p:nvSpPr>
        <p:spPr>
          <a:xfrm>
            <a:off x="311685" y="432925"/>
            <a:ext cx="8520630" cy="4124206"/>
          </a:xfrm>
          <a:prstGeom prst="rect">
            <a:avLst/>
          </a:prstGeom>
        </p:spPr>
        <p:txBody>
          <a:bodyPr wrap="square">
            <a:spAutoFit/>
          </a:bodyPr>
          <a:lstStyle/>
          <a:p>
            <a:r>
              <a:rPr lang="en-US" sz="3600" b="1" dirty="0">
                <a:solidFill>
                  <a:srgbClr val="CAD3DC"/>
                </a:solidFill>
                <a:latin typeface="Arial Narrow" panose="020B0606020202030204" pitchFamily="34" charset="0"/>
              </a:rPr>
              <a:t>Jesus Provides Living Water</a:t>
            </a:r>
          </a:p>
          <a:p>
            <a:r>
              <a:rPr lang="en-US" sz="800" b="1" dirty="0">
                <a:solidFill>
                  <a:srgbClr val="CAD3DC"/>
                </a:solidFill>
                <a:latin typeface="Arial Narrow" panose="020B0606020202030204" pitchFamily="34" charset="0"/>
              </a:rPr>
              <a:t> </a:t>
            </a:r>
            <a:endParaRPr lang="en-US" sz="3600" b="1" dirty="0">
              <a:solidFill>
                <a:srgbClr val="CAD3DC"/>
              </a:solidFill>
              <a:latin typeface="Arial Narrow" panose="020B0606020202030204" pitchFamily="34" charset="0"/>
            </a:endParaRPr>
          </a:p>
          <a:p>
            <a:pPr marL="1028700" lvl="1" indent="-571500">
              <a:buFont typeface="Arial" panose="020B0604020202020204" pitchFamily="34" charset="0"/>
              <a:buChar char="•"/>
            </a:pPr>
            <a:r>
              <a:rPr lang="en-US" sz="3200" dirty="0">
                <a:solidFill>
                  <a:srgbClr val="CAD3DC"/>
                </a:solidFill>
                <a:latin typeface="Arial Narrow" panose="020B0606020202030204" pitchFamily="34" charset="0"/>
              </a:rPr>
              <a:t>Jn. 4:10-15; 7:37-39; Rev. 22:1</a:t>
            </a:r>
          </a:p>
          <a:p>
            <a:pPr lvl="1"/>
            <a:endParaRPr lang="en-US" sz="800" dirty="0">
              <a:solidFill>
                <a:srgbClr val="CAD3DC"/>
              </a:solidFill>
              <a:latin typeface="Arial Narrow" panose="020B0606020202030204" pitchFamily="34" charset="0"/>
            </a:endParaRPr>
          </a:p>
          <a:p>
            <a:pPr marL="1028700" lvl="1" indent="-571500">
              <a:buFont typeface="Arial" panose="020B0604020202020204" pitchFamily="34" charset="0"/>
              <a:buChar char="•"/>
            </a:pPr>
            <a:r>
              <a:rPr lang="en-US" sz="3200" dirty="0">
                <a:solidFill>
                  <a:srgbClr val="CAD3DC"/>
                </a:solidFill>
                <a:latin typeface="Arial Narrow" panose="020B0606020202030204" pitchFamily="34" charset="0"/>
              </a:rPr>
              <a:t>Quenches the soul</a:t>
            </a:r>
          </a:p>
          <a:p>
            <a:pPr lvl="1"/>
            <a:endParaRPr lang="en-US" sz="800" dirty="0">
              <a:solidFill>
                <a:srgbClr val="CAD3DC"/>
              </a:solidFill>
              <a:latin typeface="Arial Narrow" panose="020B0606020202030204" pitchFamily="34" charset="0"/>
            </a:endParaRPr>
          </a:p>
          <a:p>
            <a:pPr marL="1028700" lvl="1" indent="-571500">
              <a:buFont typeface="Arial" panose="020B0604020202020204" pitchFamily="34" charset="0"/>
              <a:buChar char="•"/>
            </a:pPr>
            <a:r>
              <a:rPr lang="en-US" sz="3200" dirty="0">
                <a:solidFill>
                  <a:srgbClr val="CAD3DC"/>
                </a:solidFill>
                <a:latin typeface="Arial Narrow" panose="020B0606020202030204" pitchFamily="34" charset="0"/>
              </a:rPr>
              <a:t>Fills us with The Spirit</a:t>
            </a:r>
          </a:p>
          <a:p>
            <a:pPr lvl="1"/>
            <a:endParaRPr lang="en-US" sz="800" dirty="0">
              <a:solidFill>
                <a:srgbClr val="CAD3DC"/>
              </a:solidFill>
              <a:latin typeface="Arial Narrow" panose="020B0606020202030204" pitchFamily="34" charset="0"/>
            </a:endParaRPr>
          </a:p>
          <a:p>
            <a:pPr marL="1028700" lvl="1" indent="-571500">
              <a:buFont typeface="Arial" panose="020B0604020202020204" pitchFamily="34" charset="0"/>
              <a:buChar char="•"/>
            </a:pPr>
            <a:r>
              <a:rPr lang="en-US" sz="3200" dirty="0">
                <a:solidFill>
                  <a:srgbClr val="CAD3DC"/>
                </a:solidFill>
                <a:latin typeface="Arial Narrow" panose="020B0606020202030204" pitchFamily="34" charset="0"/>
              </a:rPr>
              <a:t>Brings eternal life</a:t>
            </a:r>
          </a:p>
          <a:p>
            <a:pPr marL="1028700" lvl="1" indent="-571500">
              <a:buFont typeface="Arial" panose="020B0604020202020204" pitchFamily="34" charset="0"/>
              <a:buChar char="•"/>
            </a:pPr>
            <a:endParaRPr lang="en-US" sz="3600" dirty="0">
              <a:solidFill>
                <a:srgbClr val="CAD3DC"/>
              </a:solidFill>
              <a:latin typeface="Arial Narrow" panose="020B0606020202030204" pitchFamily="34" charset="0"/>
            </a:endParaRPr>
          </a:p>
          <a:p>
            <a:endParaRPr lang="en-US" sz="3000" dirty="0">
              <a:solidFill>
                <a:srgbClr val="CAD3DC"/>
              </a:solidFill>
              <a:latin typeface="Arial Narrow" panose="020B0606020202030204" pitchFamily="34" charset="0"/>
            </a:endParaRPr>
          </a:p>
        </p:txBody>
      </p:sp>
    </p:spTree>
    <p:extLst>
      <p:ext uri="{BB962C8B-B14F-4D97-AF65-F5344CB8AC3E}">
        <p14:creationId xmlns:p14="http://schemas.microsoft.com/office/powerpoint/2010/main" val="395494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FBE976-4101-41BD-B187-DA3FFE1B42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2D50527-AF74-4D77-AD0C-663AAA8A58E6}"/>
              </a:ext>
            </a:extLst>
          </p:cNvPr>
          <p:cNvSpPr/>
          <p:nvPr/>
        </p:nvSpPr>
        <p:spPr>
          <a:xfrm>
            <a:off x="295124" y="159387"/>
            <a:ext cx="8520630" cy="2062103"/>
          </a:xfrm>
          <a:prstGeom prst="rect">
            <a:avLst/>
          </a:prstGeom>
        </p:spPr>
        <p:txBody>
          <a:bodyPr wrap="square">
            <a:spAutoFit/>
          </a:bodyPr>
          <a:lstStyle/>
          <a:p>
            <a:r>
              <a:rPr lang="en-US" sz="3000" b="1" dirty="0">
                <a:solidFill>
                  <a:srgbClr val="CAD3DC"/>
                </a:solidFill>
                <a:latin typeface="Arial Narrow" panose="020B0606020202030204" pitchFamily="34" charset="0"/>
              </a:rPr>
              <a:t>John 4:10</a:t>
            </a:r>
          </a:p>
          <a:p>
            <a:endParaRPr lang="en-US" sz="800" b="1" dirty="0">
              <a:solidFill>
                <a:srgbClr val="CAD3DC"/>
              </a:solidFill>
              <a:latin typeface="Arial Narrow" panose="020B0606020202030204" pitchFamily="34" charset="0"/>
            </a:endParaRPr>
          </a:p>
          <a:p>
            <a:r>
              <a:rPr lang="en-US" sz="3000" baseline="30000" dirty="0">
                <a:solidFill>
                  <a:srgbClr val="CAD3DC"/>
                </a:solidFill>
                <a:latin typeface="Arial Narrow" panose="020B0606020202030204" pitchFamily="34" charset="0"/>
              </a:rPr>
              <a:t>10</a:t>
            </a:r>
            <a:r>
              <a:rPr lang="en-US" sz="3000" dirty="0">
                <a:solidFill>
                  <a:srgbClr val="CAD3DC"/>
                </a:solidFill>
                <a:latin typeface="Arial Narrow" panose="020B0606020202030204" pitchFamily="34" charset="0"/>
              </a:rPr>
              <a:t> Jesus answered her, “If you knew the gift of God, and who it is that is saying to you, ‘Give me a drink,’ you would have asked him, and he would have given you living water.” </a:t>
            </a:r>
          </a:p>
        </p:txBody>
      </p:sp>
    </p:spTree>
    <p:extLst>
      <p:ext uri="{BB962C8B-B14F-4D97-AF65-F5344CB8AC3E}">
        <p14:creationId xmlns:p14="http://schemas.microsoft.com/office/powerpoint/2010/main" val="183205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FBE976-4101-41BD-B187-DA3FFE1B42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2D50527-AF74-4D77-AD0C-663AAA8A58E6}"/>
              </a:ext>
            </a:extLst>
          </p:cNvPr>
          <p:cNvSpPr/>
          <p:nvPr/>
        </p:nvSpPr>
        <p:spPr>
          <a:xfrm>
            <a:off x="295124" y="159387"/>
            <a:ext cx="8520630" cy="3908762"/>
          </a:xfrm>
          <a:prstGeom prst="rect">
            <a:avLst/>
          </a:prstGeom>
        </p:spPr>
        <p:txBody>
          <a:bodyPr wrap="square">
            <a:spAutoFit/>
          </a:bodyPr>
          <a:lstStyle/>
          <a:p>
            <a:r>
              <a:rPr lang="en-US" sz="3000" b="1" dirty="0">
                <a:solidFill>
                  <a:srgbClr val="CAD3DC"/>
                </a:solidFill>
                <a:latin typeface="Arial Narrow" panose="020B0606020202030204" pitchFamily="34" charset="0"/>
              </a:rPr>
              <a:t>John 4:13-15</a:t>
            </a:r>
          </a:p>
          <a:p>
            <a:endParaRPr lang="en-US" sz="800" b="1" dirty="0">
              <a:solidFill>
                <a:srgbClr val="CAD3DC"/>
              </a:solidFill>
              <a:latin typeface="Arial Narrow" panose="020B0606020202030204" pitchFamily="34" charset="0"/>
            </a:endParaRPr>
          </a:p>
          <a:p>
            <a:r>
              <a:rPr lang="en-US" sz="3000" baseline="30000" dirty="0">
                <a:solidFill>
                  <a:srgbClr val="CAD3DC"/>
                </a:solidFill>
                <a:latin typeface="Arial Narrow" panose="020B0606020202030204" pitchFamily="34" charset="0"/>
              </a:rPr>
              <a:t>13</a:t>
            </a:r>
            <a:r>
              <a:rPr lang="en-US" sz="3000" dirty="0">
                <a:solidFill>
                  <a:srgbClr val="CAD3DC"/>
                </a:solidFill>
                <a:latin typeface="Arial Narrow" panose="020B0606020202030204" pitchFamily="34" charset="0"/>
              </a:rPr>
              <a:t> Jesus said to her, “Everyone who drinks of this water will be thirsty again, </a:t>
            </a:r>
            <a:r>
              <a:rPr lang="en-US" sz="3000" baseline="30000" dirty="0">
                <a:solidFill>
                  <a:srgbClr val="CAD3DC"/>
                </a:solidFill>
                <a:latin typeface="Arial Narrow" panose="020B0606020202030204" pitchFamily="34" charset="0"/>
              </a:rPr>
              <a:t>14</a:t>
            </a:r>
            <a:r>
              <a:rPr lang="en-US" sz="3000" dirty="0">
                <a:solidFill>
                  <a:srgbClr val="CAD3DC"/>
                </a:solidFill>
                <a:latin typeface="Arial Narrow" panose="020B0606020202030204" pitchFamily="34" charset="0"/>
              </a:rPr>
              <a:t> but whoever drinks of the water that I will give him will never be thirsty again. The water that I will give him will become in him a spring of water welling up to eternal life.” </a:t>
            </a:r>
            <a:r>
              <a:rPr lang="en-US" sz="3000" baseline="30000" dirty="0">
                <a:solidFill>
                  <a:srgbClr val="CAD3DC"/>
                </a:solidFill>
                <a:latin typeface="Arial Narrow" panose="020B0606020202030204" pitchFamily="34" charset="0"/>
              </a:rPr>
              <a:t>15</a:t>
            </a:r>
            <a:r>
              <a:rPr lang="en-US" sz="3000" dirty="0">
                <a:solidFill>
                  <a:srgbClr val="CAD3DC"/>
                </a:solidFill>
                <a:latin typeface="Arial Narrow" panose="020B0606020202030204" pitchFamily="34" charset="0"/>
              </a:rPr>
              <a:t> The woman said to him, “Sir, give me this water, so that I will not be thirsty or have to come here to draw water.”</a:t>
            </a:r>
          </a:p>
        </p:txBody>
      </p:sp>
    </p:spTree>
    <p:extLst>
      <p:ext uri="{BB962C8B-B14F-4D97-AF65-F5344CB8AC3E}">
        <p14:creationId xmlns:p14="http://schemas.microsoft.com/office/powerpoint/2010/main" val="841140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FBE976-4101-41BD-B187-DA3FFE1B42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2D50527-AF74-4D77-AD0C-663AAA8A58E6}"/>
              </a:ext>
            </a:extLst>
          </p:cNvPr>
          <p:cNvSpPr/>
          <p:nvPr/>
        </p:nvSpPr>
        <p:spPr>
          <a:xfrm>
            <a:off x="295124" y="159387"/>
            <a:ext cx="8520630" cy="3908762"/>
          </a:xfrm>
          <a:prstGeom prst="rect">
            <a:avLst/>
          </a:prstGeom>
        </p:spPr>
        <p:txBody>
          <a:bodyPr wrap="square">
            <a:spAutoFit/>
          </a:bodyPr>
          <a:lstStyle/>
          <a:p>
            <a:r>
              <a:rPr lang="en-US" sz="3000" b="1" dirty="0">
                <a:solidFill>
                  <a:srgbClr val="CAD3DC"/>
                </a:solidFill>
                <a:latin typeface="Arial Narrow" panose="020B0606020202030204" pitchFamily="34" charset="0"/>
              </a:rPr>
              <a:t>John 7:37-39</a:t>
            </a:r>
          </a:p>
          <a:p>
            <a:endParaRPr lang="en-US" sz="800" b="1" dirty="0">
              <a:solidFill>
                <a:srgbClr val="CAD3DC"/>
              </a:solidFill>
              <a:latin typeface="Arial Narrow" panose="020B0606020202030204" pitchFamily="34" charset="0"/>
            </a:endParaRPr>
          </a:p>
          <a:p>
            <a:r>
              <a:rPr lang="en-US" sz="3000" baseline="30000" dirty="0">
                <a:solidFill>
                  <a:srgbClr val="CAD3DC"/>
                </a:solidFill>
                <a:latin typeface="Arial Narrow" panose="020B0606020202030204" pitchFamily="34" charset="0"/>
              </a:rPr>
              <a:t>37</a:t>
            </a:r>
            <a:r>
              <a:rPr lang="en-US" sz="3000" dirty="0">
                <a:solidFill>
                  <a:srgbClr val="CAD3DC"/>
                </a:solidFill>
                <a:latin typeface="Arial Narrow" panose="020B0606020202030204" pitchFamily="34" charset="0"/>
              </a:rPr>
              <a:t> On the last day of the feast, the great day, Jesus stood up and cried out, “If anyone thirsts, let him come to me and drink. </a:t>
            </a:r>
            <a:r>
              <a:rPr lang="en-US" sz="3000" baseline="30000" dirty="0">
                <a:solidFill>
                  <a:srgbClr val="CAD3DC"/>
                </a:solidFill>
                <a:latin typeface="Arial Narrow" panose="020B0606020202030204" pitchFamily="34" charset="0"/>
              </a:rPr>
              <a:t>38</a:t>
            </a:r>
            <a:r>
              <a:rPr lang="en-US" sz="3000" dirty="0">
                <a:solidFill>
                  <a:srgbClr val="CAD3DC"/>
                </a:solidFill>
                <a:latin typeface="Arial Narrow" panose="020B0606020202030204" pitchFamily="34" charset="0"/>
              </a:rPr>
              <a:t> Whoever believes in me, as the Scripture has said, ‘Out of his heart will flow rivers of living water.’” </a:t>
            </a:r>
            <a:r>
              <a:rPr lang="en-US" sz="3000" baseline="30000" dirty="0">
                <a:solidFill>
                  <a:srgbClr val="CAD3DC"/>
                </a:solidFill>
                <a:latin typeface="Arial Narrow" panose="020B0606020202030204" pitchFamily="34" charset="0"/>
              </a:rPr>
              <a:t>39</a:t>
            </a:r>
            <a:r>
              <a:rPr lang="en-US" sz="3000" dirty="0">
                <a:solidFill>
                  <a:srgbClr val="CAD3DC"/>
                </a:solidFill>
                <a:latin typeface="Arial Narrow" panose="020B0606020202030204" pitchFamily="34" charset="0"/>
              </a:rPr>
              <a:t> Now this he said about the Spirit, whom those who believed in him were to receive, for as yet the Spirit had not been given, because Jesus was not yet glorified.</a:t>
            </a:r>
          </a:p>
        </p:txBody>
      </p:sp>
    </p:spTree>
    <p:extLst>
      <p:ext uri="{BB962C8B-B14F-4D97-AF65-F5344CB8AC3E}">
        <p14:creationId xmlns:p14="http://schemas.microsoft.com/office/powerpoint/2010/main" val="165426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74886F4-8C03-46EE-A87F-04F8639BD2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811614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FBE976-4101-41BD-B187-DA3FFE1B42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2D50527-AF74-4D77-AD0C-663AAA8A58E6}"/>
              </a:ext>
            </a:extLst>
          </p:cNvPr>
          <p:cNvSpPr/>
          <p:nvPr/>
        </p:nvSpPr>
        <p:spPr>
          <a:xfrm>
            <a:off x="295123" y="1058156"/>
            <a:ext cx="8450291" cy="3447098"/>
          </a:xfrm>
          <a:prstGeom prst="rect">
            <a:avLst/>
          </a:prstGeom>
        </p:spPr>
        <p:txBody>
          <a:bodyPr wrap="square">
            <a:spAutoFit/>
          </a:bodyPr>
          <a:lstStyle/>
          <a:p>
            <a:r>
              <a:rPr lang="en-US" sz="3000" dirty="0">
                <a:solidFill>
                  <a:srgbClr val="CAD3DC"/>
                </a:solidFill>
                <a:latin typeface="Arial Narrow" panose="020B0606020202030204" pitchFamily="34" charset="0"/>
              </a:rPr>
              <a:t>Genesis 6 – Noah and the Ark</a:t>
            </a:r>
            <a:endParaRPr lang="en-US" sz="800" dirty="0">
              <a:solidFill>
                <a:srgbClr val="CAD3DC"/>
              </a:solidFill>
              <a:latin typeface="Arial Narrow" panose="020B0606020202030204" pitchFamily="34" charset="0"/>
            </a:endParaRPr>
          </a:p>
          <a:p>
            <a:r>
              <a:rPr lang="en-US" sz="3000" dirty="0">
                <a:solidFill>
                  <a:srgbClr val="CAD3DC"/>
                </a:solidFill>
                <a:latin typeface="Arial Narrow" panose="020B0606020202030204" pitchFamily="34" charset="0"/>
              </a:rPr>
              <a:t>Exodus 13 – Israelites led by a pillar of fire</a:t>
            </a:r>
          </a:p>
          <a:p>
            <a:r>
              <a:rPr lang="en-US" sz="3000" dirty="0">
                <a:solidFill>
                  <a:srgbClr val="CAD3DC"/>
                </a:solidFill>
                <a:latin typeface="Arial Narrow" panose="020B0606020202030204" pitchFamily="34" charset="0"/>
              </a:rPr>
              <a:t>Exodus 14 – Parting of the Red Sea</a:t>
            </a:r>
          </a:p>
          <a:p>
            <a:r>
              <a:rPr lang="en-US" sz="3000" dirty="0">
                <a:solidFill>
                  <a:srgbClr val="CAD3DC"/>
                </a:solidFill>
                <a:latin typeface="Arial Narrow" panose="020B0606020202030204" pitchFamily="34" charset="0"/>
              </a:rPr>
              <a:t>Exodus 15 – God makes bitter water sweet</a:t>
            </a:r>
          </a:p>
          <a:p>
            <a:r>
              <a:rPr lang="en-US" sz="3000" dirty="0">
                <a:solidFill>
                  <a:srgbClr val="CAD3DC"/>
                </a:solidFill>
                <a:latin typeface="Arial Narrow" panose="020B0606020202030204" pitchFamily="34" charset="0"/>
              </a:rPr>
              <a:t>Exodus 17 – Water from the rock</a:t>
            </a:r>
          </a:p>
          <a:p>
            <a:r>
              <a:rPr lang="en-US" sz="3000" dirty="0">
                <a:solidFill>
                  <a:srgbClr val="CAD3DC"/>
                </a:solidFill>
                <a:latin typeface="Arial Narrow" panose="020B0606020202030204" pitchFamily="34" charset="0"/>
              </a:rPr>
              <a:t>Joshua 3 – God stopped the flow of the Jordan River</a:t>
            </a:r>
          </a:p>
          <a:p>
            <a:r>
              <a:rPr lang="en-US" sz="3000" dirty="0">
                <a:solidFill>
                  <a:srgbClr val="CAD3DC"/>
                </a:solidFill>
                <a:latin typeface="Arial Narrow" panose="020B0606020202030204" pitchFamily="34" charset="0"/>
              </a:rPr>
              <a:t>Joshua 10 – God caused the sun to stand still</a:t>
            </a:r>
          </a:p>
        </p:txBody>
      </p:sp>
      <p:sp>
        <p:nvSpPr>
          <p:cNvPr id="5" name="Rectangle 4">
            <a:extLst>
              <a:ext uri="{FF2B5EF4-FFF2-40B4-BE49-F238E27FC236}">
                <a16:creationId xmlns:a16="http://schemas.microsoft.com/office/drawing/2014/main" id="{40030FB6-67A2-4C7A-A730-2FEFE00C09B0}"/>
              </a:ext>
            </a:extLst>
          </p:cNvPr>
          <p:cNvSpPr/>
          <p:nvPr/>
        </p:nvSpPr>
        <p:spPr>
          <a:xfrm>
            <a:off x="295124" y="332294"/>
            <a:ext cx="6853415" cy="646331"/>
          </a:xfrm>
          <a:prstGeom prst="rect">
            <a:avLst/>
          </a:prstGeom>
        </p:spPr>
        <p:txBody>
          <a:bodyPr wrap="none">
            <a:spAutoFit/>
          </a:bodyPr>
          <a:lstStyle/>
          <a:p>
            <a:r>
              <a:rPr lang="en-US" sz="3600" b="1" dirty="0">
                <a:solidFill>
                  <a:srgbClr val="CAD3DC"/>
                </a:solidFill>
                <a:latin typeface="Arial Narrow" panose="020B0606020202030204" pitchFamily="34" charset="0"/>
              </a:rPr>
              <a:t>Light and Water in the Old Testament</a:t>
            </a:r>
          </a:p>
        </p:txBody>
      </p:sp>
    </p:spTree>
    <p:extLst>
      <p:ext uri="{BB962C8B-B14F-4D97-AF65-F5344CB8AC3E}">
        <p14:creationId xmlns:p14="http://schemas.microsoft.com/office/powerpoint/2010/main" val="164648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FBE976-4101-41BD-B187-DA3FFE1B42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40030FB6-67A2-4C7A-A730-2FEFE00C09B0}"/>
              </a:ext>
            </a:extLst>
          </p:cNvPr>
          <p:cNvSpPr/>
          <p:nvPr/>
        </p:nvSpPr>
        <p:spPr>
          <a:xfrm>
            <a:off x="287307" y="316663"/>
            <a:ext cx="8348692" cy="4401205"/>
          </a:xfrm>
          <a:prstGeom prst="rect">
            <a:avLst/>
          </a:prstGeom>
        </p:spPr>
        <p:txBody>
          <a:bodyPr wrap="square">
            <a:spAutoFit/>
          </a:bodyPr>
          <a:lstStyle/>
          <a:p>
            <a:r>
              <a:rPr lang="en-US" sz="3600" b="1" dirty="0">
                <a:solidFill>
                  <a:srgbClr val="CAD3DC"/>
                </a:solidFill>
                <a:latin typeface="Arial Narrow" panose="020B0606020202030204" pitchFamily="34" charset="0"/>
              </a:rPr>
              <a:t>Light in the Old Testament</a:t>
            </a:r>
          </a:p>
          <a:p>
            <a:pPr marL="914400" lvl="1" indent="-457200">
              <a:buFont typeface="Arial" panose="020B0604020202020204" pitchFamily="34" charset="0"/>
              <a:buChar char="•"/>
            </a:pPr>
            <a:r>
              <a:rPr lang="en-US" sz="3200" dirty="0">
                <a:solidFill>
                  <a:srgbClr val="CAD3DC"/>
                </a:solidFill>
                <a:latin typeface="Arial Narrow" panose="020B0606020202030204" pitchFamily="34" charset="0"/>
              </a:rPr>
              <a:t>A sign of God’s presence, revelation, and deliverance</a:t>
            </a:r>
          </a:p>
          <a:p>
            <a:pPr marL="914400" lvl="1" indent="-457200">
              <a:buFont typeface="Arial" panose="020B0604020202020204" pitchFamily="34" charset="0"/>
              <a:buChar char="•"/>
            </a:pPr>
            <a:r>
              <a:rPr lang="en-US" sz="3200" dirty="0">
                <a:solidFill>
                  <a:srgbClr val="CAD3DC"/>
                </a:solidFill>
                <a:latin typeface="Arial Narrow" panose="020B0606020202030204" pitchFamily="34" charset="0"/>
              </a:rPr>
              <a:t>The ABSENCE of light signified judgement and   separation from God</a:t>
            </a:r>
          </a:p>
          <a:p>
            <a:pPr lvl="1"/>
            <a:endParaRPr lang="en-US" sz="800" dirty="0">
              <a:solidFill>
                <a:srgbClr val="CAD3DC"/>
              </a:solidFill>
              <a:latin typeface="Arial Narrow" panose="020B0606020202030204" pitchFamily="34" charset="0"/>
            </a:endParaRPr>
          </a:p>
          <a:p>
            <a:r>
              <a:rPr lang="en-US" sz="3600" b="1" dirty="0">
                <a:solidFill>
                  <a:srgbClr val="CAD3DC"/>
                </a:solidFill>
                <a:latin typeface="Arial Narrow" panose="020B0606020202030204" pitchFamily="34" charset="0"/>
              </a:rPr>
              <a:t>Water in the Old Testament</a:t>
            </a:r>
          </a:p>
          <a:p>
            <a:pPr marL="914400" lvl="1" indent="-457200">
              <a:buFont typeface="Arial" panose="020B0604020202020204" pitchFamily="34" charset="0"/>
              <a:buChar char="•"/>
            </a:pPr>
            <a:r>
              <a:rPr lang="en-US" sz="3200" dirty="0">
                <a:solidFill>
                  <a:srgbClr val="CAD3DC"/>
                </a:solidFill>
                <a:latin typeface="Arial Narrow" panose="020B0606020202030204" pitchFamily="34" charset="0"/>
              </a:rPr>
              <a:t>A sign of cleansing and salvation</a:t>
            </a:r>
          </a:p>
          <a:p>
            <a:pPr marL="914400" lvl="1" indent="-457200">
              <a:buFont typeface="Arial" panose="020B0604020202020204" pitchFamily="34" charset="0"/>
              <a:buChar char="•"/>
            </a:pPr>
            <a:r>
              <a:rPr lang="en-US" sz="3200" dirty="0">
                <a:solidFill>
                  <a:srgbClr val="CAD3DC"/>
                </a:solidFill>
                <a:latin typeface="Arial Narrow" panose="020B0606020202030204" pitchFamily="34" charset="0"/>
              </a:rPr>
              <a:t>Used against those who reject God</a:t>
            </a:r>
            <a:endParaRPr lang="en-US" sz="2800" dirty="0">
              <a:solidFill>
                <a:srgbClr val="CAD3DC"/>
              </a:solidFill>
              <a:latin typeface="Arial Narrow" panose="020B0606020202030204" pitchFamily="34" charset="0"/>
            </a:endParaRPr>
          </a:p>
        </p:txBody>
      </p:sp>
    </p:spTree>
    <p:extLst>
      <p:ext uri="{BB962C8B-B14F-4D97-AF65-F5344CB8AC3E}">
        <p14:creationId xmlns:p14="http://schemas.microsoft.com/office/powerpoint/2010/main" val="3743890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1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1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1500"/>
                                        <p:tgtEl>
                                          <p:spTgt spid="5">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fade">
                                      <p:cBhvr>
                                        <p:cTn id="21" dur="1500"/>
                                        <p:tgtEl>
                                          <p:spTgt spid="5">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1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FBE976-4101-41BD-B187-DA3FFE1B42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2D50527-AF74-4D77-AD0C-663AAA8A58E6}"/>
              </a:ext>
            </a:extLst>
          </p:cNvPr>
          <p:cNvSpPr/>
          <p:nvPr/>
        </p:nvSpPr>
        <p:spPr>
          <a:xfrm>
            <a:off x="295124" y="159387"/>
            <a:ext cx="8450291" cy="4832092"/>
          </a:xfrm>
          <a:prstGeom prst="rect">
            <a:avLst/>
          </a:prstGeom>
        </p:spPr>
        <p:txBody>
          <a:bodyPr wrap="square">
            <a:spAutoFit/>
          </a:bodyPr>
          <a:lstStyle/>
          <a:p>
            <a:r>
              <a:rPr lang="en-US" sz="3000" b="1" dirty="0">
                <a:solidFill>
                  <a:srgbClr val="CAD3DC"/>
                </a:solidFill>
                <a:latin typeface="Arial Narrow" panose="020B0606020202030204" pitchFamily="34" charset="0"/>
              </a:rPr>
              <a:t>Genesis 6:5-8</a:t>
            </a:r>
          </a:p>
          <a:p>
            <a:endParaRPr lang="en-US" sz="800" b="1" dirty="0">
              <a:solidFill>
                <a:srgbClr val="CAD3DC"/>
              </a:solidFill>
              <a:latin typeface="Arial Narrow" panose="020B0606020202030204" pitchFamily="34" charset="0"/>
            </a:endParaRPr>
          </a:p>
          <a:p>
            <a:r>
              <a:rPr lang="en-US" sz="3000" baseline="30000" dirty="0">
                <a:solidFill>
                  <a:srgbClr val="CAD3DC"/>
                </a:solidFill>
                <a:latin typeface="Arial Narrow" panose="020B0606020202030204" pitchFamily="34" charset="0"/>
              </a:rPr>
              <a:t>5</a:t>
            </a:r>
            <a:r>
              <a:rPr lang="en-US" sz="3000" dirty="0">
                <a:solidFill>
                  <a:srgbClr val="CAD3DC"/>
                </a:solidFill>
                <a:latin typeface="Arial Narrow" panose="020B0606020202030204" pitchFamily="34" charset="0"/>
              </a:rPr>
              <a:t> The Lord saw that the wickedness of man was great in the earth, and that every intention of the thoughts of his heart was only evil continually. </a:t>
            </a:r>
            <a:r>
              <a:rPr lang="en-US" sz="3000" baseline="30000" dirty="0">
                <a:solidFill>
                  <a:srgbClr val="CAD3DC"/>
                </a:solidFill>
                <a:latin typeface="Arial Narrow" panose="020B0606020202030204" pitchFamily="34" charset="0"/>
              </a:rPr>
              <a:t>6</a:t>
            </a:r>
            <a:r>
              <a:rPr lang="en-US" sz="3000" dirty="0">
                <a:solidFill>
                  <a:srgbClr val="CAD3DC"/>
                </a:solidFill>
                <a:latin typeface="Arial Narrow" panose="020B0606020202030204" pitchFamily="34" charset="0"/>
              </a:rPr>
              <a:t> And the Lord regretted that he had made man on the earth, and it grieved him to his heart. </a:t>
            </a:r>
            <a:r>
              <a:rPr lang="en-US" sz="3000" baseline="30000" dirty="0">
                <a:solidFill>
                  <a:srgbClr val="CAD3DC"/>
                </a:solidFill>
                <a:latin typeface="Arial Narrow" panose="020B0606020202030204" pitchFamily="34" charset="0"/>
              </a:rPr>
              <a:t>7</a:t>
            </a:r>
            <a:r>
              <a:rPr lang="en-US" sz="3000" dirty="0">
                <a:solidFill>
                  <a:srgbClr val="CAD3DC"/>
                </a:solidFill>
                <a:latin typeface="Arial Narrow" panose="020B0606020202030204" pitchFamily="34" charset="0"/>
              </a:rPr>
              <a:t> So the Lord said, “I will blot out man whom I have created from the face of the land, man and animals and creeping things and birds of the heavens, for I am sorry that I have made them.” </a:t>
            </a:r>
            <a:r>
              <a:rPr lang="en-US" sz="3000" baseline="30000" dirty="0">
                <a:solidFill>
                  <a:srgbClr val="CAD3DC"/>
                </a:solidFill>
                <a:latin typeface="Arial Narrow" panose="020B0606020202030204" pitchFamily="34" charset="0"/>
              </a:rPr>
              <a:t>8</a:t>
            </a:r>
            <a:r>
              <a:rPr lang="en-US" sz="3000" dirty="0">
                <a:solidFill>
                  <a:srgbClr val="CAD3DC"/>
                </a:solidFill>
                <a:latin typeface="Arial Narrow" panose="020B0606020202030204" pitchFamily="34" charset="0"/>
              </a:rPr>
              <a:t> But Noah found favor in the eyes of the Lord.</a:t>
            </a:r>
          </a:p>
          <a:p>
            <a:endParaRPr lang="en-US" sz="3000" dirty="0">
              <a:solidFill>
                <a:srgbClr val="CAD3DC"/>
              </a:solidFill>
              <a:latin typeface="Arial Narrow" panose="020B0606020202030204" pitchFamily="34" charset="0"/>
            </a:endParaRPr>
          </a:p>
        </p:txBody>
      </p:sp>
    </p:spTree>
    <p:extLst>
      <p:ext uri="{BB962C8B-B14F-4D97-AF65-F5344CB8AC3E}">
        <p14:creationId xmlns:p14="http://schemas.microsoft.com/office/powerpoint/2010/main" val="385256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FBE976-4101-41BD-B187-DA3FFE1B42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2D50527-AF74-4D77-AD0C-663AAA8A58E6}"/>
              </a:ext>
            </a:extLst>
          </p:cNvPr>
          <p:cNvSpPr/>
          <p:nvPr/>
        </p:nvSpPr>
        <p:spPr>
          <a:xfrm>
            <a:off x="295124" y="159387"/>
            <a:ext cx="8520630" cy="3908762"/>
          </a:xfrm>
          <a:prstGeom prst="rect">
            <a:avLst/>
          </a:prstGeom>
        </p:spPr>
        <p:txBody>
          <a:bodyPr wrap="square">
            <a:spAutoFit/>
          </a:bodyPr>
          <a:lstStyle/>
          <a:p>
            <a:r>
              <a:rPr lang="en-US" sz="3000" b="1" dirty="0">
                <a:solidFill>
                  <a:srgbClr val="CAD3DC"/>
                </a:solidFill>
                <a:latin typeface="Arial Narrow" panose="020B0606020202030204" pitchFamily="34" charset="0"/>
              </a:rPr>
              <a:t>Genesis 7:11-13</a:t>
            </a:r>
          </a:p>
          <a:p>
            <a:endParaRPr lang="en-US" sz="800" b="1" dirty="0">
              <a:solidFill>
                <a:srgbClr val="CAD3DC"/>
              </a:solidFill>
              <a:latin typeface="Arial Narrow" panose="020B0606020202030204" pitchFamily="34" charset="0"/>
            </a:endParaRPr>
          </a:p>
          <a:p>
            <a:r>
              <a:rPr lang="en-US" sz="3000" baseline="30000" dirty="0">
                <a:solidFill>
                  <a:srgbClr val="CAD3DC"/>
                </a:solidFill>
                <a:latin typeface="Arial Narrow" panose="020B0606020202030204" pitchFamily="34" charset="0"/>
              </a:rPr>
              <a:t>11</a:t>
            </a:r>
            <a:r>
              <a:rPr lang="en-US" sz="3000" dirty="0">
                <a:solidFill>
                  <a:srgbClr val="CAD3DC"/>
                </a:solidFill>
                <a:latin typeface="Arial Narrow" panose="020B0606020202030204" pitchFamily="34" charset="0"/>
              </a:rPr>
              <a:t> In the six hundredth year of Noah's life, in the second month, on the seventeenth day of the month, on that day all the fountains of the great deep burst forth, and the windows of the heavens were opened. </a:t>
            </a:r>
            <a:r>
              <a:rPr lang="en-US" sz="3000" baseline="30000" dirty="0">
                <a:solidFill>
                  <a:srgbClr val="CAD3DC"/>
                </a:solidFill>
                <a:latin typeface="Arial Narrow" panose="020B0606020202030204" pitchFamily="34" charset="0"/>
              </a:rPr>
              <a:t>12</a:t>
            </a:r>
            <a:r>
              <a:rPr lang="en-US" sz="3000" dirty="0">
                <a:solidFill>
                  <a:srgbClr val="CAD3DC"/>
                </a:solidFill>
                <a:latin typeface="Arial Narrow" panose="020B0606020202030204" pitchFamily="34" charset="0"/>
              </a:rPr>
              <a:t> And rain fell upon the earth forty days and forty nights. </a:t>
            </a:r>
            <a:r>
              <a:rPr lang="en-US" sz="3000" baseline="30000" dirty="0">
                <a:solidFill>
                  <a:srgbClr val="CAD3DC"/>
                </a:solidFill>
                <a:latin typeface="Arial Narrow" panose="020B0606020202030204" pitchFamily="34" charset="0"/>
              </a:rPr>
              <a:t>13</a:t>
            </a:r>
            <a:r>
              <a:rPr lang="en-US" sz="3000" dirty="0">
                <a:solidFill>
                  <a:srgbClr val="CAD3DC"/>
                </a:solidFill>
                <a:latin typeface="Arial Narrow" panose="020B0606020202030204" pitchFamily="34" charset="0"/>
              </a:rPr>
              <a:t> On the very same day Noah and his sons, Shem and Ham and Japheth, and Noah's wife and the three wives of his sons with them entered the ark</a:t>
            </a:r>
          </a:p>
        </p:txBody>
      </p:sp>
    </p:spTree>
    <p:extLst>
      <p:ext uri="{BB962C8B-B14F-4D97-AF65-F5344CB8AC3E}">
        <p14:creationId xmlns:p14="http://schemas.microsoft.com/office/powerpoint/2010/main" val="108899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FBE976-4101-41BD-B187-DA3FFE1B42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2D50527-AF74-4D77-AD0C-663AAA8A58E6}"/>
              </a:ext>
            </a:extLst>
          </p:cNvPr>
          <p:cNvSpPr/>
          <p:nvPr/>
        </p:nvSpPr>
        <p:spPr>
          <a:xfrm>
            <a:off x="295124" y="159387"/>
            <a:ext cx="8520630" cy="4370427"/>
          </a:xfrm>
          <a:prstGeom prst="rect">
            <a:avLst/>
          </a:prstGeom>
        </p:spPr>
        <p:txBody>
          <a:bodyPr wrap="square">
            <a:spAutoFit/>
          </a:bodyPr>
          <a:lstStyle/>
          <a:p>
            <a:r>
              <a:rPr lang="en-US" sz="3000" b="1" dirty="0">
                <a:solidFill>
                  <a:srgbClr val="CAD3DC"/>
                </a:solidFill>
                <a:latin typeface="Arial Narrow" panose="020B0606020202030204" pitchFamily="34" charset="0"/>
              </a:rPr>
              <a:t>Genesis 7:17-20</a:t>
            </a:r>
          </a:p>
          <a:p>
            <a:endParaRPr lang="en-US" sz="800" b="1" dirty="0">
              <a:solidFill>
                <a:srgbClr val="CAD3DC"/>
              </a:solidFill>
              <a:latin typeface="Arial Narrow" panose="020B0606020202030204" pitchFamily="34" charset="0"/>
            </a:endParaRPr>
          </a:p>
          <a:p>
            <a:r>
              <a:rPr lang="en-US" sz="3000" baseline="30000" dirty="0">
                <a:solidFill>
                  <a:srgbClr val="CAD3DC"/>
                </a:solidFill>
                <a:latin typeface="Arial Narrow" panose="020B0606020202030204" pitchFamily="34" charset="0"/>
              </a:rPr>
              <a:t>17</a:t>
            </a:r>
            <a:r>
              <a:rPr lang="en-US" sz="3000" dirty="0">
                <a:solidFill>
                  <a:srgbClr val="CAD3DC"/>
                </a:solidFill>
                <a:latin typeface="Arial Narrow" panose="020B0606020202030204" pitchFamily="34" charset="0"/>
              </a:rPr>
              <a:t> The flood continued forty days on the earth. The waters increased and bore up the ark, and it rose high above the earth. </a:t>
            </a:r>
            <a:r>
              <a:rPr lang="en-US" sz="3000" baseline="30000" dirty="0">
                <a:solidFill>
                  <a:srgbClr val="CAD3DC"/>
                </a:solidFill>
                <a:latin typeface="Arial Narrow" panose="020B0606020202030204" pitchFamily="34" charset="0"/>
              </a:rPr>
              <a:t>18</a:t>
            </a:r>
            <a:r>
              <a:rPr lang="en-US" sz="3000" dirty="0">
                <a:solidFill>
                  <a:srgbClr val="CAD3DC"/>
                </a:solidFill>
                <a:latin typeface="Arial Narrow" panose="020B0606020202030204" pitchFamily="34" charset="0"/>
              </a:rPr>
              <a:t> The waters prevailed and increased greatly on the earth, and the ark floated on the face of the waters. </a:t>
            </a:r>
            <a:r>
              <a:rPr lang="en-US" sz="3000" baseline="30000" dirty="0">
                <a:solidFill>
                  <a:srgbClr val="CAD3DC"/>
                </a:solidFill>
                <a:latin typeface="Arial Narrow" panose="020B0606020202030204" pitchFamily="34" charset="0"/>
              </a:rPr>
              <a:t>19</a:t>
            </a:r>
            <a:r>
              <a:rPr lang="en-US" sz="3000" dirty="0">
                <a:solidFill>
                  <a:srgbClr val="CAD3DC"/>
                </a:solidFill>
                <a:latin typeface="Arial Narrow" panose="020B0606020202030204" pitchFamily="34" charset="0"/>
              </a:rPr>
              <a:t> And the waters prevailed so mightily on the earth that all the high mountains under the whole heaven were covered. </a:t>
            </a:r>
            <a:r>
              <a:rPr lang="en-US" sz="3000" baseline="30000" dirty="0">
                <a:solidFill>
                  <a:srgbClr val="CAD3DC"/>
                </a:solidFill>
                <a:latin typeface="Arial Narrow" panose="020B0606020202030204" pitchFamily="34" charset="0"/>
              </a:rPr>
              <a:t>20</a:t>
            </a:r>
            <a:r>
              <a:rPr lang="en-US" sz="3000" dirty="0">
                <a:solidFill>
                  <a:srgbClr val="CAD3DC"/>
                </a:solidFill>
                <a:latin typeface="Arial Narrow" panose="020B0606020202030204" pitchFamily="34" charset="0"/>
              </a:rPr>
              <a:t> The waters prevailed above the mountains, covering them fifteen cubits deep. </a:t>
            </a:r>
          </a:p>
        </p:txBody>
      </p:sp>
    </p:spTree>
    <p:extLst>
      <p:ext uri="{BB962C8B-B14F-4D97-AF65-F5344CB8AC3E}">
        <p14:creationId xmlns:p14="http://schemas.microsoft.com/office/powerpoint/2010/main" val="52758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FBE976-4101-41BD-B187-DA3FFE1B42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2D50527-AF74-4D77-AD0C-663AAA8A58E6}"/>
              </a:ext>
            </a:extLst>
          </p:cNvPr>
          <p:cNvSpPr/>
          <p:nvPr/>
        </p:nvSpPr>
        <p:spPr>
          <a:xfrm>
            <a:off x="295124" y="159387"/>
            <a:ext cx="8520630" cy="4370427"/>
          </a:xfrm>
          <a:prstGeom prst="rect">
            <a:avLst/>
          </a:prstGeom>
        </p:spPr>
        <p:txBody>
          <a:bodyPr wrap="square">
            <a:spAutoFit/>
          </a:bodyPr>
          <a:lstStyle/>
          <a:p>
            <a:r>
              <a:rPr lang="en-US" sz="3000" b="1" dirty="0">
                <a:solidFill>
                  <a:srgbClr val="CAD3DC"/>
                </a:solidFill>
                <a:latin typeface="Arial Narrow" panose="020B0606020202030204" pitchFamily="34" charset="0"/>
              </a:rPr>
              <a:t>1 Peter 3:18-20</a:t>
            </a:r>
          </a:p>
          <a:p>
            <a:endParaRPr lang="en-US" sz="800" b="1" dirty="0">
              <a:solidFill>
                <a:srgbClr val="CAD3DC"/>
              </a:solidFill>
              <a:latin typeface="Arial Narrow" panose="020B0606020202030204" pitchFamily="34" charset="0"/>
            </a:endParaRPr>
          </a:p>
          <a:p>
            <a:r>
              <a:rPr lang="en-US" sz="3000" baseline="30000" dirty="0">
                <a:solidFill>
                  <a:srgbClr val="CAD3DC"/>
                </a:solidFill>
                <a:latin typeface="Arial Narrow" panose="020B0606020202030204" pitchFamily="34" charset="0"/>
              </a:rPr>
              <a:t>18</a:t>
            </a:r>
            <a:r>
              <a:rPr lang="en-US" sz="3000" dirty="0">
                <a:solidFill>
                  <a:srgbClr val="CAD3DC"/>
                </a:solidFill>
                <a:latin typeface="Arial Narrow" panose="020B0606020202030204" pitchFamily="34" charset="0"/>
              </a:rPr>
              <a:t> For Christ also suffered once for sins, the righteous for the unrighteous, that he might bring us to God, being put to death in the flesh but made alive in the spirit, </a:t>
            </a:r>
            <a:r>
              <a:rPr lang="en-US" sz="3000" baseline="30000" dirty="0">
                <a:solidFill>
                  <a:srgbClr val="CAD3DC"/>
                </a:solidFill>
                <a:latin typeface="Arial Narrow" panose="020B0606020202030204" pitchFamily="34" charset="0"/>
              </a:rPr>
              <a:t>19</a:t>
            </a:r>
            <a:r>
              <a:rPr lang="en-US" sz="3000" dirty="0">
                <a:solidFill>
                  <a:srgbClr val="CAD3DC"/>
                </a:solidFill>
                <a:latin typeface="Arial Narrow" panose="020B0606020202030204" pitchFamily="34" charset="0"/>
              </a:rPr>
              <a:t> in which he went and proclaimed to the spirits in prison, </a:t>
            </a:r>
            <a:r>
              <a:rPr lang="en-US" sz="3000" baseline="30000" dirty="0">
                <a:solidFill>
                  <a:srgbClr val="CAD3DC"/>
                </a:solidFill>
                <a:latin typeface="Arial Narrow" panose="020B0606020202030204" pitchFamily="34" charset="0"/>
              </a:rPr>
              <a:t>20</a:t>
            </a:r>
            <a:r>
              <a:rPr lang="en-US" sz="3000" dirty="0">
                <a:solidFill>
                  <a:srgbClr val="CAD3DC"/>
                </a:solidFill>
                <a:latin typeface="Arial Narrow" panose="020B0606020202030204" pitchFamily="34" charset="0"/>
              </a:rPr>
              <a:t> because they formerly did not obey, when God's patience waited in the days of Noah, while the ark was being prepared, in which a few, that is, eight persons, were brought safely through water. </a:t>
            </a:r>
          </a:p>
        </p:txBody>
      </p:sp>
    </p:spTree>
    <p:extLst>
      <p:ext uri="{BB962C8B-B14F-4D97-AF65-F5344CB8AC3E}">
        <p14:creationId xmlns:p14="http://schemas.microsoft.com/office/powerpoint/2010/main" val="55363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FBE976-4101-41BD-B187-DA3FFE1B42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2D50527-AF74-4D77-AD0C-663AAA8A58E6}"/>
              </a:ext>
            </a:extLst>
          </p:cNvPr>
          <p:cNvSpPr/>
          <p:nvPr/>
        </p:nvSpPr>
        <p:spPr>
          <a:xfrm>
            <a:off x="295124" y="159387"/>
            <a:ext cx="8520630" cy="2523768"/>
          </a:xfrm>
          <a:prstGeom prst="rect">
            <a:avLst/>
          </a:prstGeom>
        </p:spPr>
        <p:txBody>
          <a:bodyPr wrap="square">
            <a:spAutoFit/>
          </a:bodyPr>
          <a:lstStyle/>
          <a:p>
            <a:r>
              <a:rPr lang="en-US" sz="3000" b="1" dirty="0">
                <a:solidFill>
                  <a:srgbClr val="CAD3DC"/>
                </a:solidFill>
                <a:latin typeface="Arial Narrow" panose="020B0606020202030204" pitchFamily="34" charset="0"/>
              </a:rPr>
              <a:t>1 Peter 3:21</a:t>
            </a:r>
          </a:p>
          <a:p>
            <a:endParaRPr lang="en-US" sz="800" b="1" dirty="0">
              <a:solidFill>
                <a:srgbClr val="CAD3DC"/>
              </a:solidFill>
              <a:latin typeface="Arial Narrow" panose="020B0606020202030204" pitchFamily="34" charset="0"/>
            </a:endParaRPr>
          </a:p>
          <a:p>
            <a:r>
              <a:rPr lang="en-US" sz="3000" baseline="30000" dirty="0">
                <a:solidFill>
                  <a:srgbClr val="CAD3DC"/>
                </a:solidFill>
                <a:latin typeface="Arial Narrow" panose="020B0606020202030204" pitchFamily="34" charset="0"/>
              </a:rPr>
              <a:t>21</a:t>
            </a:r>
            <a:r>
              <a:rPr lang="en-US" sz="3000" dirty="0">
                <a:solidFill>
                  <a:srgbClr val="CAD3DC"/>
                </a:solidFill>
                <a:latin typeface="Arial Narrow" panose="020B0606020202030204" pitchFamily="34" charset="0"/>
              </a:rPr>
              <a:t> Baptism, which corresponds to this, now saves you, not as a removal of dirt from the body but as an appeal to God for a good conscience, through the resurrection of Jesus Christ</a:t>
            </a:r>
          </a:p>
        </p:txBody>
      </p:sp>
    </p:spTree>
    <p:extLst>
      <p:ext uri="{BB962C8B-B14F-4D97-AF65-F5344CB8AC3E}">
        <p14:creationId xmlns:p14="http://schemas.microsoft.com/office/powerpoint/2010/main" val="679817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FBE976-4101-41BD-B187-DA3FFE1B42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2D50527-AF74-4D77-AD0C-663AAA8A58E6}"/>
              </a:ext>
            </a:extLst>
          </p:cNvPr>
          <p:cNvSpPr/>
          <p:nvPr/>
        </p:nvSpPr>
        <p:spPr>
          <a:xfrm>
            <a:off x="295124" y="159387"/>
            <a:ext cx="8520630" cy="4370427"/>
          </a:xfrm>
          <a:prstGeom prst="rect">
            <a:avLst/>
          </a:prstGeom>
        </p:spPr>
        <p:txBody>
          <a:bodyPr wrap="square">
            <a:spAutoFit/>
          </a:bodyPr>
          <a:lstStyle/>
          <a:p>
            <a:r>
              <a:rPr lang="en-US" sz="3000" b="1" dirty="0">
                <a:solidFill>
                  <a:srgbClr val="CAD3DC"/>
                </a:solidFill>
                <a:latin typeface="Arial Narrow" panose="020B0606020202030204" pitchFamily="34" charset="0"/>
              </a:rPr>
              <a:t>Genesis 7:21-23</a:t>
            </a:r>
          </a:p>
          <a:p>
            <a:endParaRPr lang="en-US" sz="800" b="1" dirty="0">
              <a:solidFill>
                <a:srgbClr val="CAD3DC"/>
              </a:solidFill>
              <a:latin typeface="Arial Narrow" panose="020B0606020202030204" pitchFamily="34" charset="0"/>
            </a:endParaRPr>
          </a:p>
          <a:p>
            <a:r>
              <a:rPr lang="en-US" sz="3000" baseline="30000" dirty="0">
                <a:solidFill>
                  <a:srgbClr val="CAD3DC"/>
                </a:solidFill>
                <a:latin typeface="Arial Narrow" panose="020B0606020202030204" pitchFamily="34" charset="0"/>
              </a:rPr>
              <a:t>21</a:t>
            </a:r>
            <a:r>
              <a:rPr lang="en-US" sz="3000" dirty="0">
                <a:solidFill>
                  <a:srgbClr val="CAD3DC"/>
                </a:solidFill>
                <a:latin typeface="Arial Narrow" panose="020B0606020202030204" pitchFamily="34" charset="0"/>
              </a:rPr>
              <a:t> And all flesh died that moved on the earth, birds, livestock, beasts, all swarming creatures that swarm on the earth, and all mankind. </a:t>
            </a:r>
            <a:r>
              <a:rPr lang="en-US" sz="3000" baseline="30000" dirty="0">
                <a:solidFill>
                  <a:srgbClr val="CAD3DC"/>
                </a:solidFill>
                <a:latin typeface="Arial Narrow" panose="020B0606020202030204" pitchFamily="34" charset="0"/>
              </a:rPr>
              <a:t>22</a:t>
            </a:r>
            <a:r>
              <a:rPr lang="en-US" sz="3000" dirty="0">
                <a:solidFill>
                  <a:srgbClr val="CAD3DC"/>
                </a:solidFill>
                <a:latin typeface="Arial Narrow" panose="020B0606020202030204" pitchFamily="34" charset="0"/>
              </a:rPr>
              <a:t> Everything on the dry land in whose nostrils was the breath of life died. </a:t>
            </a:r>
            <a:r>
              <a:rPr lang="en-US" sz="3000" baseline="30000" dirty="0">
                <a:solidFill>
                  <a:srgbClr val="CAD3DC"/>
                </a:solidFill>
                <a:latin typeface="Arial Narrow" panose="020B0606020202030204" pitchFamily="34" charset="0"/>
              </a:rPr>
              <a:t>23</a:t>
            </a:r>
            <a:r>
              <a:rPr lang="en-US" sz="3000" dirty="0">
                <a:solidFill>
                  <a:srgbClr val="CAD3DC"/>
                </a:solidFill>
                <a:latin typeface="Arial Narrow" panose="020B0606020202030204" pitchFamily="34" charset="0"/>
              </a:rPr>
              <a:t> He blotted out every living thing that was on the face of the ground, man and animals and creeping things and birds of the heavens. They were blotted out from the earth. Only Noah was left, and those who were with him in the ark. </a:t>
            </a:r>
          </a:p>
        </p:txBody>
      </p:sp>
    </p:spTree>
    <p:extLst>
      <p:ext uri="{BB962C8B-B14F-4D97-AF65-F5344CB8AC3E}">
        <p14:creationId xmlns:p14="http://schemas.microsoft.com/office/powerpoint/2010/main" val="2937868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279</TotalTime>
  <Words>1061</Words>
  <Application>Microsoft Office PowerPoint</Application>
  <PresentationFormat>On-screen Show (4:3)</PresentationFormat>
  <Paragraphs>68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14</cp:revision>
  <dcterms:created xsi:type="dcterms:W3CDTF">2018-02-22T15:06:51Z</dcterms:created>
  <dcterms:modified xsi:type="dcterms:W3CDTF">2018-02-25T14:14:59Z</dcterms:modified>
</cp:coreProperties>
</file>