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4" r:id="rId4"/>
    <p:sldId id="261" r:id="rId5"/>
    <p:sldId id="262" r:id="rId6"/>
    <p:sldId id="263" r:id="rId7"/>
    <p:sldId id="268"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D6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103" d="100"/>
          <a:sy n="103" d="100"/>
        </p:scale>
        <p:origin x="201"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3008E6-8523-40FB-B47C-BA3BA2182509}"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2260439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008E6-8523-40FB-B47C-BA3BA2182509}"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226282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008E6-8523-40FB-B47C-BA3BA2182509}"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159276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008E6-8523-40FB-B47C-BA3BA2182509}"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85618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3008E6-8523-40FB-B47C-BA3BA2182509}" type="datetimeFigureOut">
              <a:rPr lang="en-US" smtClean="0"/>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282132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3008E6-8523-40FB-B47C-BA3BA2182509}"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234337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3008E6-8523-40FB-B47C-BA3BA2182509}" type="datetimeFigureOut">
              <a:rPr lang="en-US" smtClean="0"/>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368725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3008E6-8523-40FB-B47C-BA3BA2182509}" type="datetimeFigureOut">
              <a:rPr lang="en-US" smtClean="0"/>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26588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008E6-8523-40FB-B47C-BA3BA2182509}" type="datetimeFigureOut">
              <a:rPr lang="en-US" smtClean="0"/>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1724377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3008E6-8523-40FB-B47C-BA3BA2182509}"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3000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3008E6-8523-40FB-B47C-BA3BA2182509}" type="datetimeFigureOut">
              <a:rPr lang="en-US" smtClean="0"/>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836637-ED00-40FA-BD87-5C6360870929}" type="slidenum">
              <a:rPr lang="en-US" smtClean="0"/>
              <a:t>‹#›</a:t>
            </a:fld>
            <a:endParaRPr lang="en-US"/>
          </a:p>
        </p:txBody>
      </p:sp>
    </p:spTree>
    <p:extLst>
      <p:ext uri="{BB962C8B-B14F-4D97-AF65-F5344CB8AC3E}">
        <p14:creationId xmlns:p14="http://schemas.microsoft.com/office/powerpoint/2010/main" val="2593645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008E6-8523-40FB-B47C-BA3BA2182509}" type="datetimeFigureOut">
              <a:rPr lang="en-US" smtClean="0"/>
              <a:t>12/31/2017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36637-ED00-40FA-BD87-5C6360870929}" type="slidenum">
              <a:rPr lang="en-US" smtClean="0"/>
              <a:t>‹#›</a:t>
            </a:fld>
            <a:endParaRPr lang="en-US"/>
          </a:p>
        </p:txBody>
      </p:sp>
    </p:spTree>
    <p:extLst>
      <p:ext uri="{BB962C8B-B14F-4D97-AF65-F5344CB8AC3E}">
        <p14:creationId xmlns:p14="http://schemas.microsoft.com/office/powerpoint/2010/main" val="3558559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42D4CC1-60DD-4265-B493-9C910FCE42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B7097DA-1250-403A-B0D1-DB0DBF21A089}"/>
              </a:ext>
            </a:extLst>
          </p:cNvPr>
          <p:cNvSpPr txBox="1"/>
          <p:nvPr/>
        </p:nvSpPr>
        <p:spPr>
          <a:xfrm>
            <a:off x="3021697" y="4307427"/>
            <a:ext cx="3091322" cy="353943"/>
          </a:xfrm>
          <a:prstGeom prst="rect">
            <a:avLst/>
          </a:prstGeom>
          <a:noFill/>
        </p:spPr>
        <p:txBody>
          <a:bodyPr wrap="square" rtlCol="0">
            <a:spAutoFit/>
          </a:bodyPr>
          <a:lstStyle/>
          <a:p>
            <a:pPr algn="ctr"/>
            <a:r>
              <a:rPr lang="en-US" sz="1700" spc="300" dirty="0">
                <a:solidFill>
                  <a:srgbClr val="D4D6D3"/>
                </a:solidFill>
                <a:latin typeface="Trebuchet MS" panose="020B0603020202020204" pitchFamily="34" charset="0"/>
              </a:rPr>
              <a:t>2 CORINTHIANS 5:17</a:t>
            </a:r>
          </a:p>
        </p:txBody>
      </p:sp>
    </p:spTree>
    <p:extLst>
      <p:ext uri="{BB962C8B-B14F-4D97-AF65-F5344CB8AC3E}">
        <p14:creationId xmlns:p14="http://schemas.microsoft.com/office/powerpoint/2010/main" val="2420410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42D4CC1-60DD-4265-B493-9C910FCE42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3B7097DA-1250-403A-B0D1-DB0DBF21A089}"/>
              </a:ext>
            </a:extLst>
          </p:cNvPr>
          <p:cNvSpPr txBox="1"/>
          <p:nvPr/>
        </p:nvSpPr>
        <p:spPr>
          <a:xfrm>
            <a:off x="3021697" y="4307427"/>
            <a:ext cx="3091322" cy="353943"/>
          </a:xfrm>
          <a:prstGeom prst="rect">
            <a:avLst/>
          </a:prstGeom>
          <a:noFill/>
        </p:spPr>
        <p:txBody>
          <a:bodyPr wrap="square" rtlCol="0">
            <a:spAutoFit/>
          </a:bodyPr>
          <a:lstStyle/>
          <a:p>
            <a:pPr algn="ctr"/>
            <a:r>
              <a:rPr lang="en-US" sz="1700" spc="300" dirty="0">
                <a:solidFill>
                  <a:srgbClr val="D4D6D3"/>
                </a:solidFill>
                <a:latin typeface="Trebuchet MS" panose="020B0603020202020204" pitchFamily="34" charset="0"/>
              </a:rPr>
              <a:t>2 CORINTHIANS 5:17</a:t>
            </a:r>
          </a:p>
        </p:txBody>
      </p:sp>
    </p:spTree>
    <p:extLst>
      <p:ext uri="{BB962C8B-B14F-4D97-AF65-F5344CB8AC3E}">
        <p14:creationId xmlns:p14="http://schemas.microsoft.com/office/powerpoint/2010/main" val="27810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C56E9229-B231-4C35-B228-3BCABEB86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F9AF2253-6912-40B3-8EE5-5F7B054C55D7}"/>
              </a:ext>
            </a:extLst>
          </p:cNvPr>
          <p:cNvSpPr/>
          <p:nvPr/>
        </p:nvSpPr>
        <p:spPr>
          <a:xfrm>
            <a:off x="500184" y="472557"/>
            <a:ext cx="8143631" cy="2062103"/>
          </a:xfrm>
          <a:prstGeom prst="rect">
            <a:avLst/>
          </a:prstGeom>
        </p:spPr>
        <p:txBody>
          <a:bodyPr wrap="square">
            <a:spAutoFit/>
          </a:bodyPr>
          <a:lstStyle/>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10</a:t>
            </a:r>
            <a:r>
              <a:rPr lang="en-US" sz="3200" dirty="0">
                <a:latin typeface="Arial Narrow" panose="020B0606020202030204" pitchFamily="34" charset="0"/>
                <a:ea typeface="Calibri" panose="020F0502020204030204" pitchFamily="34" charset="0"/>
                <a:cs typeface="Times New Roman" panose="02020603050405020304" pitchFamily="18" charset="0"/>
              </a:rPr>
              <a:t> For we must all appear before the judgment seat of Christ, so that each one may receive what is due for what he has done in the body, whether good or evil. </a:t>
            </a:r>
          </a:p>
          <a:p>
            <a:endParaRPr lang="en-US" sz="3200" dirty="0">
              <a:latin typeface="Arial Narrow" panose="020B0606020202030204" pitchFamily="34" charset="0"/>
            </a:endParaRPr>
          </a:p>
        </p:txBody>
      </p:sp>
    </p:spTree>
    <p:extLst>
      <p:ext uri="{BB962C8B-B14F-4D97-AF65-F5344CB8AC3E}">
        <p14:creationId xmlns:p14="http://schemas.microsoft.com/office/powerpoint/2010/main" val="205956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C56E9229-B231-4C35-B228-3BCABEB86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F9AF2253-6912-40B3-8EE5-5F7B054C55D7}"/>
              </a:ext>
            </a:extLst>
          </p:cNvPr>
          <p:cNvSpPr/>
          <p:nvPr/>
        </p:nvSpPr>
        <p:spPr>
          <a:xfrm>
            <a:off x="500184" y="472557"/>
            <a:ext cx="8143631" cy="3539430"/>
          </a:xfrm>
          <a:prstGeom prst="rect">
            <a:avLst/>
          </a:prstGeom>
        </p:spPr>
        <p:txBody>
          <a:bodyPr wrap="square">
            <a:spAutoFit/>
          </a:bodyPr>
          <a:lstStyle/>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11</a:t>
            </a:r>
            <a:r>
              <a:rPr lang="en-US" sz="3200" dirty="0">
                <a:latin typeface="Arial Narrow" panose="020B0606020202030204" pitchFamily="34" charset="0"/>
                <a:ea typeface="Calibri" panose="020F0502020204030204" pitchFamily="34" charset="0"/>
                <a:cs typeface="Times New Roman" panose="02020603050405020304" pitchFamily="18" charset="0"/>
              </a:rPr>
              <a:t> Therefore, knowing the fear of the Lord, we persuade others. But what we are is known to God, and I hope it is known also to your conscience.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12</a:t>
            </a:r>
            <a:r>
              <a:rPr lang="en-US" sz="3200" dirty="0">
                <a:latin typeface="Arial Narrow" panose="020B0606020202030204" pitchFamily="34" charset="0"/>
                <a:ea typeface="Calibri" panose="020F0502020204030204" pitchFamily="34" charset="0"/>
                <a:cs typeface="Times New Roman" panose="02020603050405020304" pitchFamily="18" charset="0"/>
              </a:rPr>
              <a:t> We are not commending ourselves to you again but giving you cause to boast about us, so that you may be able to answer those who boast about outward appearance and not about what is in the heart. </a:t>
            </a:r>
            <a:endParaRPr lang="en-US" sz="3200" dirty="0">
              <a:latin typeface="Arial Narrow" panose="020B0606020202030204" pitchFamily="34" charset="0"/>
            </a:endParaRPr>
          </a:p>
        </p:txBody>
      </p:sp>
    </p:spTree>
    <p:extLst>
      <p:ext uri="{BB962C8B-B14F-4D97-AF65-F5344CB8AC3E}">
        <p14:creationId xmlns:p14="http://schemas.microsoft.com/office/powerpoint/2010/main" val="350344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C56E9229-B231-4C35-B228-3BCABEB86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F9AF2253-6912-40B3-8EE5-5F7B054C55D7}"/>
              </a:ext>
            </a:extLst>
          </p:cNvPr>
          <p:cNvSpPr/>
          <p:nvPr/>
        </p:nvSpPr>
        <p:spPr>
          <a:xfrm>
            <a:off x="500184" y="472557"/>
            <a:ext cx="8143631" cy="4031873"/>
          </a:xfrm>
          <a:prstGeom prst="rect">
            <a:avLst/>
          </a:prstGeom>
        </p:spPr>
        <p:txBody>
          <a:bodyPr wrap="square">
            <a:spAutoFit/>
          </a:bodyPr>
          <a:lstStyle/>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13</a:t>
            </a:r>
            <a:r>
              <a:rPr lang="en-US" sz="3200" dirty="0">
                <a:latin typeface="Arial Narrow" panose="020B0606020202030204" pitchFamily="34" charset="0"/>
                <a:ea typeface="Calibri" panose="020F0502020204030204" pitchFamily="34" charset="0"/>
                <a:cs typeface="Times New Roman" panose="02020603050405020304" pitchFamily="18" charset="0"/>
              </a:rPr>
              <a:t> For if we are beside ourselves, it is for God; if we are in our right mind, it is for you.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14</a:t>
            </a:r>
            <a:r>
              <a:rPr lang="en-US" sz="3200" dirty="0">
                <a:latin typeface="Arial Narrow" panose="020B0606020202030204" pitchFamily="34" charset="0"/>
                <a:ea typeface="Calibri" panose="020F0502020204030204" pitchFamily="34" charset="0"/>
                <a:cs typeface="Times New Roman" panose="02020603050405020304" pitchFamily="18" charset="0"/>
              </a:rPr>
              <a:t> For the love of Christ controls us, because we have concluded this: that one has died for all, therefore all have died; </a:t>
            </a: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15</a:t>
            </a:r>
            <a:r>
              <a:rPr lang="en-US" sz="3200" dirty="0">
                <a:latin typeface="Arial Narrow" panose="020B0606020202030204" pitchFamily="34" charset="0"/>
                <a:ea typeface="Calibri" panose="020F0502020204030204" pitchFamily="34" charset="0"/>
                <a:cs typeface="Times New Roman" panose="02020603050405020304" pitchFamily="18" charset="0"/>
              </a:rPr>
              <a:t> and he died for all, that those who live might no longer live for themselves but for him who for their sake died and was raised.</a:t>
            </a:r>
          </a:p>
          <a:p>
            <a:endParaRPr lang="en-US" sz="3200" dirty="0">
              <a:latin typeface="Arial Narrow" panose="020B0606020202030204" pitchFamily="34" charset="0"/>
            </a:endParaRPr>
          </a:p>
        </p:txBody>
      </p:sp>
    </p:spTree>
    <p:extLst>
      <p:ext uri="{BB962C8B-B14F-4D97-AF65-F5344CB8AC3E}">
        <p14:creationId xmlns:p14="http://schemas.microsoft.com/office/powerpoint/2010/main" val="173338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C56E9229-B231-4C35-B228-3BCABEB86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F9AF2253-6912-40B3-8EE5-5F7B054C55D7}"/>
              </a:ext>
            </a:extLst>
          </p:cNvPr>
          <p:cNvSpPr/>
          <p:nvPr/>
        </p:nvSpPr>
        <p:spPr>
          <a:xfrm>
            <a:off x="500184" y="472557"/>
            <a:ext cx="8143631" cy="4031873"/>
          </a:xfrm>
          <a:prstGeom prst="rect">
            <a:avLst/>
          </a:prstGeom>
        </p:spPr>
        <p:txBody>
          <a:bodyPr wrap="square">
            <a:spAutoFit/>
          </a:bodyPr>
          <a:lstStyle/>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16</a:t>
            </a:r>
            <a:r>
              <a:rPr lang="en-US" sz="3200" dirty="0">
                <a:latin typeface="Arial Narrow" panose="020B0606020202030204" pitchFamily="34" charset="0"/>
                <a:ea typeface="Calibri" panose="020F0502020204030204" pitchFamily="34" charset="0"/>
                <a:cs typeface="Times New Roman" panose="02020603050405020304" pitchFamily="18" charset="0"/>
              </a:rPr>
              <a:t> From now on, therefore, we regard no one according to the flesh. Even though we once regarded Christ according to the flesh, we regard him thus no longer.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17</a:t>
            </a:r>
            <a:r>
              <a:rPr lang="en-US" sz="3200" dirty="0">
                <a:latin typeface="Arial Narrow" panose="020B0606020202030204" pitchFamily="34" charset="0"/>
                <a:ea typeface="Calibri" panose="020F0502020204030204" pitchFamily="34" charset="0"/>
                <a:cs typeface="Times New Roman" panose="02020603050405020304" pitchFamily="18" charset="0"/>
              </a:rPr>
              <a:t> Therefore, if anyone is in Christ, he is a new creation. The old has passed away; behold, the new has come.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18</a:t>
            </a:r>
            <a:r>
              <a:rPr lang="en-US" sz="3200" dirty="0">
                <a:latin typeface="Arial Narrow" panose="020B0606020202030204" pitchFamily="34" charset="0"/>
                <a:ea typeface="Calibri" panose="020F0502020204030204" pitchFamily="34" charset="0"/>
                <a:cs typeface="Times New Roman" panose="02020603050405020304" pitchFamily="18" charset="0"/>
              </a:rPr>
              <a:t> All this is from God, who through Christ reconciled us to himself and gave us the ministry of reconciliation; </a:t>
            </a:r>
            <a:endParaRPr lang="en-US" sz="3200" dirty="0">
              <a:latin typeface="Arial Narrow" panose="020B0606020202030204" pitchFamily="34" charset="0"/>
            </a:endParaRPr>
          </a:p>
        </p:txBody>
      </p:sp>
    </p:spTree>
    <p:extLst>
      <p:ext uri="{BB962C8B-B14F-4D97-AF65-F5344CB8AC3E}">
        <p14:creationId xmlns:p14="http://schemas.microsoft.com/office/powerpoint/2010/main" val="56262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C56E9229-B231-4C35-B228-3BCABEB86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F9AF2253-6912-40B3-8EE5-5F7B054C55D7}"/>
              </a:ext>
            </a:extLst>
          </p:cNvPr>
          <p:cNvSpPr/>
          <p:nvPr/>
        </p:nvSpPr>
        <p:spPr>
          <a:xfrm>
            <a:off x="500184" y="472557"/>
            <a:ext cx="8143631" cy="4524315"/>
          </a:xfrm>
          <a:prstGeom prst="rect">
            <a:avLst/>
          </a:prstGeom>
        </p:spPr>
        <p:txBody>
          <a:bodyPr wrap="square">
            <a:spAutoFit/>
          </a:bodyPr>
          <a:lstStyle/>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19</a:t>
            </a:r>
            <a:r>
              <a:rPr lang="en-US" sz="3200" dirty="0">
                <a:latin typeface="Arial Narrow" panose="020B0606020202030204" pitchFamily="34" charset="0"/>
                <a:ea typeface="Calibri" panose="020F0502020204030204" pitchFamily="34" charset="0"/>
                <a:cs typeface="Times New Roman" panose="02020603050405020304" pitchFamily="18" charset="0"/>
              </a:rPr>
              <a:t> that is, in Christ God was reconciling the world to himself, not counting their trespasses against them, and entrusting to us the message of reconciliation.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20</a:t>
            </a:r>
            <a:r>
              <a:rPr lang="en-US" sz="3200" dirty="0">
                <a:latin typeface="Arial Narrow" panose="020B0606020202030204" pitchFamily="34" charset="0"/>
                <a:ea typeface="Calibri" panose="020F0502020204030204" pitchFamily="34" charset="0"/>
                <a:cs typeface="Times New Roman" panose="02020603050405020304" pitchFamily="18" charset="0"/>
              </a:rPr>
              <a:t> Therefore, we are ambassadors for Christ, God making his appeal through us. We implore you on behalf of Christ, be reconciled to God.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21</a:t>
            </a:r>
            <a:r>
              <a:rPr lang="en-US" sz="3200" dirty="0">
                <a:latin typeface="Arial Narrow" panose="020B0606020202030204" pitchFamily="34" charset="0"/>
                <a:ea typeface="Calibri" panose="020F0502020204030204" pitchFamily="34" charset="0"/>
                <a:cs typeface="Times New Roman" panose="02020603050405020304" pitchFamily="18" charset="0"/>
              </a:rPr>
              <a:t> For our sake he made him to be sin who knew no sin, so that in him we might become the righteousness of God.</a:t>
            </a:r>
          </a:p>
          <a:p>
            <a:endParaRPr lang="en-US" sz="3200" dirty="0">
              <a:latin typeface="Arial Narrow" panose="020B0606020202030204" pitchFamily="34" charset="0"/>
            </a:endParaRPr>
          </a:p>
        </p:txBody>
      </p:sp>
    </p:spTree>
    <p:extLst>
      <p:ext uri="{BB962C8B-B14F-4D97-AF65-F5344CB8AC3E}">
        <p14:creationId xmlns:p14="http://schemas.microsoft.com/office/powerpoint/2010/main" val="108817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C56E9229-B231-4C35-B228-3BCABEB86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F9AF2253-6912-40B3-8EE5-5F7B054C55D7}"/>
              </a:ext>
            </a:extLst>
          </p:cNvPr>
          <p:cNvSpPr/>
          <p:nvPr/>
        </p:nvSpPr>
        <p:spPr>
          <a:xfrm>
            <a:off x="500184" y="1894957"/>
            <a:ext cx="8143631" cy="1815882"/>
          </a:xfrm>
          <a:prstGeom prst="rect">
            <a:avLst/>
          </a:prstGeom>
        </p:spPr>
        <p:txBody>
          <a:bodyPr wrap="square">
            <a:spAutoFit/>
          </a:bodyPr>
          <a:lstStyle/>
          <a:p>
            <a:pPr algn="ctr"/>
            <a:r>
              <a:rPr lang="en-US" sz="4000" b="1" dirty="0">
                <a:latin typeface="Arial Narrow" panose="020B0606020202030204" pitchFamily="34" charset="0"/>
                <a:ea typeface="Calibri" panose="020F0502020204030204" pitchFamily="34" charset="0"/>
                <a:cs typeface="Times New Roman" panose="02020603050405020304" pitchFamily="18" charset="0"/>
              </a:rPr>
              <a:t>Sin is what alienates us from God</a:t>
            </a:r>
          </a:p>
          <a:p>
            <a:pPr algn="ctr"/>
            <a:r>
              <a:rPr lang="en-US" sz="4000" dirty="0">
                <a:latin typeface="Arial Narrow" panose="020B0606020202030204" pitchFamily="34" charset="0"/>
                <a:ea typeface="Calibri" panose="020F0502020204030204" pitchFamily="34" charset="0"/>
                <a:cs typeface="Times New Roman" panose="02020603050405020304" pitchFamily="18" charset="0"/>
              </a:rPr>
              <a:t>Gen. 3-4; Ps. 5:4; 2 Cor. 6:9</a:t>
            </a:r>
          </a:p>
          <a:p>
            <a:endParaRPr lang="en-US" sz="3200" dirty="0">
              <a:latin typeface="Arial Narrow" panose="020B0606020202030204" pitchFamily="34" charset="0"/>
            </a:endParaRPr>
          </a:p>
        </p:txBody>
      </p:sp>
    </p:spTree>
    <p:extLst>
      <p:ext uri="{BB962C8B-B14F-4D97-AF65-F5344CB8AC3E}">
        <p14:creationId xmlns:p14="http://schemas.microsoft.com/office/powerpoint/2010/main" val="6714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C56E9229-B231-4C35-B228-3BCABEB86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F9AF2253-6912-40B3-8EE5-5F7B054C55D7}"/>
              </a:ext>
            </a:extLst>
          </p:cNvPr>
          <p:cNvSpPr/>
          <p:nvPr/>
        </p:nvSpPr>
        <p:spPr>
          <a:xfrm>
            <a:off x="500184" y="472557"/>
            <a:ext cx="8143631" cy="4154984"/>
          </a:xfrm>
          <a:prstGeom prst="rect">
            <a:avLst/>
          </a:prstGeom>
        </p:spPr>
        <p:txBody>
          <a:bodyPr wrap="square">
            <a:spAutoFit/>
          </a:bodyPr>
          <a:lstStyle/>
          <a:p>
            <a:pPr algn="ctr"/>
            <a:r>
              <a:rPr lang="en-US" sz="4000" b="1" dirty="0">
                <a:latin typeface="Arial Narrow" panose="020B0606020202030204" pitchFamily="34" charset="0"/>
                <a:cs typeface="Times New Roman" panose="02020603050405020304" pitchFamily="18" charset="0"/>
              </a:rPr>
              <a:t>Those who are reconciled…</a:t>
            </a:r>
          </a:p>
          <a:p>
            <a:endParaRPr lang="en-US" sz="3200" b="1" dirty="0">
              <a:latin typeface="Arial Narrow" panose="020B0606020202030204" pitchFamily="34" charset="0"/>
              <a:cs typeface="Times New Roman" panose="02020603050405020304" pitchFamily="18" charset="0"/>
            </a:endParaRPr>
          </a:p>
          <a:p>
            <a:pPr algn="ctr"/>
            <a:r>
              <a:rPr lang="en-US" sz="3200" b="1" dirty="0">
                <a:latin typeface="Arial Narrow" panose="020B0606020202030204" pitchFamily="34" charset="0"/>
                <a:cs typeface="Times New Roman" panose="02020603050405020304" pitchFamily="18" charset="0"/>
              </a:rPr>
              <a:t>Are controlled by the love of Christ (v. 14)</a:t>
            </a:r>
          </a:p>
          <a:p>
            <a:pPr algn="ctr"/>
            <a:r>
              <a:rPr lang="en-US" sz="3200" dirty="0">
                <a:latin typeface="Arial Narrow" panose="020B0606020202030204" pitchFamily="34" charset="0"/>
                <a:cs typeface="Times New Roman" panose="02020603050405020304" pitchFamily="18" charset="0"/>
              </a:rPr>
              <a:t>Rom. 5:8, 6:11-12; Jn. 3:16; Gal. 2:20</a:t>
            </a:r>
          </a:p>
          <a:p>
            <a:pPr algn="ctr"/>
            <a:endParaRPr lang="en-US" sz="3200" dirty="0">
              <a:latin typeface="Arial Narrow" panose="020B0606020202030204" pitchFamily="34" charset="0"/>
              <a:cs typeface="Times New Roman" panose="02020603050405020304" pitchFamily="18" charset="0"/>
            </a:endParaRPr>
          </a:p>
          <a:p>
            <a:pPr algn="ctr"/>
            <a:r>
              <a:rPr lang="en-US" sz="3200" b="1" dirty="0">
                <a:latin typeface="Arial Narrow" panose="020B0606020202030204" pitchFamily="34" charset="0"/>
                <a:cs typeface="Times New Roman" panose="02020603050405020304" pitchFamily="18" charset="0"/>
              </a:rPr>
              <a:t>Do not regard people, or Christ, </a:t>
            </a:r>
          </a:p>
          <a:p>
            <a:pPr algn="ctr"/>
            <a:r>
              <a:rPr lang="en-US" sz="3200" b="1" dirty="0">
                <a:latin typeface="Arial Narrow" panose="020B0606020202030204" pitchFamily="34" charset="0"/>
                <a:cs typeface="Times New Roman" panose="02020603050405020304" pitchFamily="18" charset="0"/>
              </a:rPr>
              <a:t>according to the flesh (v. 16)</a:t>
            </a:r>
            <a:r>
              <a:rPr lang="en-US" sz="3200" dirty="0">
                <a:latin typeface="Arial Narrow" panose="020B0606020202030204" pitchFamily="34" charset="0"/>
                <a:cs typeface="Times New Roman" panose="02020603050405020304" pitchFamily="18" charset="0"/>
              </a:rPr>
              <a:t> </a:t>
            </a:r>
          </a:p>
          <a:p>
            <a:pPr algn="ctr"/>
            <a:endParaRPr lang="en-US" sz="3200" dirty="0">
              <a:latin typeface="Arial Narrow" panose="020B0606020202030204" pitchFamily="34" charset="0"/>
            </a:endParaRPr>
          </a:p>
        </p:txBody>
      </p:sp>
    </p:spTree>
    <p:extLst>
      <p:ext uri="{BB962C8B-B14F-4D97-AF65-F5344CB8AC3E}">
        <p14:creationId xmlns:p14="http://schemas.microsoft.com/office/powerpoint/2010/main" val="186991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1500"/>
                                        <p:tgtEl>
                                          <p:spTgt spid="2">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C56E9229-B231-4C35-B228-3BCABEB86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F9AF2253-6912-40B3-8EE5-5F7B054C55D7}"/>
              </a:ext>
            </a:extLst>
          </p:cNvPr>
          <p:cNvSpPr/>
          <p:nvPr/>
        </p:nvSpPr>
        <p:spPr>
          <a:xfrm>
            <a:off x="500184" y="472557"/>
            <a:ext cx="8143631" cy="4154984"/>
          </a:xfrm>
          <a:prstGeom prst="rect">
            <a:avLst/>
          </a:prstGeom>
        </p:spPr>
        <p:txBody>
          <a:bodyPr wrap="square">
            <a:spAutoFit/>
          </a:bodyPr>
          <a:lstStyle/>
          <a:p>
            <a:pPr algn="ctr"/>
            <a:r>
              <a:rPr lang="en-US" sz="4000" b="1" dirty="0">
                <a:latin typeface="Arial Narrow" panose="020B0606020202030204" pitchFamily="34" charset="0"/>
                <a:cs typeface="Times New Roman" panose="02020603050405020304" pitchFamily="18" charset="0"/>
              </a:rPr>
              <a:t>Those who are reconciled…</a:t>
            </a:r>
          </a:p>
          <a:p>
            <a:endParaRPr lang="en-US" sz="3200" b="1" dirty="0">
              <a:latin typeface="Arial Narrow" panose="020B0606020202030204" pitchFamily="34" charset="0"/>
              <a:cs typeface="Times New Roman" panose="02020603050405020304" pitchFamily="18" charset="0"/>
            </a:endParaRPr>
          </a:p>
          <a:p>
            <a:pPr algn="ctr"/>
            <a:r>
              <a:rPr lang="en-US" sz="3200" b="1" dirty="0">
                <a:latin typeface="Arial Narrow" panose="020B0606020202030204" pitchFamily="34" charset="0"/>
                <a:cs typeface="Times New Roman" panose="02020603050405020304" pitchFamily="18" charset="0"/>
              </a:rPr>
              <a:t>Are in Christ (v. 17 )</a:t>
            </a:r>
          </a:p>
          <a:p>
            <a:pPr algn="ctr"/>
            <a:r>
              <a:rPr lang="en-US" sz="3200" dirty="0">
                <a:latin typeface="Arial Narrow" panose="020B0606020202030204" pitchFamily="34" charset="0"/>
                <a:cs typeface="Times New Roman" panose="02020603050405020304" pitchFamily="18" charset="0"/>
              </a:rPr>
              <a:t>Gal. 3:26-28; Eph. 2:13</a:t>
            </a:r>
          </a:p>
          <a:p>
            <a:pPr algn="ctr"/>
            <a:endParaRPr lang="en-US" sz="3200" dirty="0">
              <a:latin typeface="Arial Narrow" panose="020B0606020202030204" pitchFamily="34" charset="0"/>
              <a:cs typeface="Times New Roman" panose="02020603050405020304" pitchFamily="18" charset="0"/>
            </a:endParaRPr>
          </a:p>
          <a:p>
            <a:pPr algn="ctr"/>
            <a:r>
              <a:rPr lang="en-US" sz="3200" b="1" dirty="0">
                <a:latin typeface="Arial Narrow" panose="020B0606020202030204" pitchFamily="34" charset="0"/>
                <a:cs typeface="Times New Roman" panose="02020603050405020304" pitchFamily="18" charset="0"/>
              </a:rPr>
              <a:t>Are a new creation (v. 17)</a:t>
            </a:r>
          </a:p>
          <a:p>
            <a:pPr algn="ctr"/>
            <a:r>
              <a:rPr lang="en-US" sz="3200" dirty="0">
                <a:latin typeface="Arial Narrow" panose="020B0606020202030204" pitchFamily="34" charset="0"/>
                <a:cs typeface="Times New Roman" panose="02020603050405020304" pitchFamily="18" charset="0"/>
              </a:rPr>
              <a:t>Col. 3:9-10; Jn. 3:3 </a:t>
            </a:r>
          </a:p>
          <a:p>
            <a:pPr algn="ctr"/>
            <a:endParaRPr lang="en-US" sz="3200" dirty="0">
              <a:latin typeface="Arial Narrow" panose="020B0606020202030204" pitchFamily="34" charset="0"/>
            </a:endParaRPr>
          </a:p>
        </p:txBody>
      </p:sp>
    </p:spTree>
    <p:extLst>
      <p:ext uri="{BB962C8B-B14F-4D97-AF65-F5344CB8AC3E}">
        <p14:creationId xmlns:p14="http://schemas.microsoft.com/office/powerpoint/2010/main" val="245885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5" end="5"/>
                                            </p:txEl>
                                          </p:spTgt>
                                        </p:tgtEl>
                                        <p:attrNameLst>
                                          <p:attrName>style.visibility</p:attrName>
                                        </p:attrNameLst>
                                      </p:cBhvr>
                                      <p:to>
                                        <p:strVal val="visible"/>
                                      </p:to>
                                    </p:set>
                                    <p:animEffect transition="in" filter="fade">
                                      <p:cBhvr>
                                        <p:cTn id="18" dur="1500"/>
                                        <p:tgtEl>
                                          <p:spTgt spid="2">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TotalTime>
  <Words>471</Words>
  <Application>Microsoft Office PowerPoint</Application>
  <PresentationFormat>On-screen Show (4:3)</PresentationFormat>
  <Paragraphs>24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Narrow</vt:lpstr>
      <vt:lpstr>Calibri</vt:lpstr>
      <vt:lpstr>Calibri Light</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2017-12-19T20:29:21Z</dcterms:created>
  <dcterms:modified xsi:type="dcterms:W3CDTF">2017-12-31T14:26:39Z</dcterms:modified>
</cp:coreProperties>
</file>