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675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B188-4556-4DE6-BEAA-1A39AE61DB1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812E-F571-4A78-B4F4-FAB119BF7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7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B188-4556-4DE6-BEAA-1A39AE61DB1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812E-F571-4A78-B4F4-FAB119BF7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6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B188-4556-4DE6-BEAA-1A39AE61DB1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812E-F571-4A78-B4F4-FAB119BF7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77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B188-4556-4DE6-BEAA-1A39AE61DB1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812E-F571-4A78-B4F4-FAB119BF7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9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B188-4556-4DE6-BEAA-1A39AE61DB1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812E-F571-4A78-B4F4-FAB119BF7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8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B188-4556-4DE6-BEAA-1A39AE61DB1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812E-F571-4A78-B4F4-FAB119BF7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4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B188-4556-4DE6-BEAA-1A39AE61DB1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812E-F571-4A78-B4F4-FAB119BF7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9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B188-4556-4DE6-BEAA-1A39AE61DB1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812E-F571-4A78-B4F4-FAB119BF7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6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B188-4556-4DE6-BEAA-1A39AE61DB1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812E-F571-4A78-B4F4-FAB119BF7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9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B188-4556-4DE6-BEAA-1A39AE61DB1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812E-F571-4A78-B4F4-FAB119BF7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0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CB188-4556-4DE6-BEAA-1A39AE61DB1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812E-F571-4A78-B4F4-FAB119BF7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0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CB188-4556-4DE6-BEAA-1A39AE61DB1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9812E-F571-4A78-B4F4-FAB119BF7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7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ross, flying, red&#10;&#10;Description generated with high confidence">
            <a:extLst>
              <a:ext uri="{FF2B5EF4-FFF2-40B4-BE49-F238E27FC236}">
                <a16:creationId xmlns:a16="http://schemas.microsoft.com/office/drawing/2014/main" id="{3457540F-400A-4BE5-BED9-221FBB317B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51DD55-6B88-4FC6-BDFE-225448A32819}"/>
              </a:ext>
            </a:extLst>
          </p:cNvPr>
          <p:cNvSpPr txBox="1"/>
          <p:nvPr/>
        </p:nvSpPr>
        <p:spPr>
          <a:xfrm>
            <a:off x="3875650" y="2782669"/>
            <a:ext cx="38615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600" dirty="0">
                <a:solidFill>
                  <a:srgbClr val="F5F3F4"/>
                </a:solidFill>
                <a:latin typeface="Century Gothic" panose="020B0502020202020204" pitchFamily="34" charset="0"/>
              </a:rPr>
              <a:t>DEATH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957DF5-FFE5-499F-8E1E-1A03EE5B4B02}"/>
              </a:ext>
            </a:extLst>
          </p:cNvPr>
          <p:cNvSpPr/>
          <p:nvPr/>
        </p:nvSpPr>
        <p:spPr>
          <a:xfrm>
            <a:off x="3875650" y="3377977"/>
            <a:ext cx="10839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600" dirty="0">
                <a:solidFill>
                  <a:srgbClr val="F5F3F4"/>
                </a:solidFill>
                <a:latin typeface="Century Gothic" panose="020B0502020202020204" pitchFamily="34" charset="0"/>
              </a:rPr>
              <a:t>OF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81DDE5-EE61-43EE-9577-9AB0F6FD7979}"/>
              </a:ext>
            </a:extLst>
          </p:cNvPr>
          <p:cNvSpPr/>
          <p:nvPr/>
        </p:nvSpPr>
        <p:spPr>
          <a:xfrm>
            <a:off x="3927820" y="3973285"/>
            <a:ext cx="32688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400" b="1" spc="600" dirty="0">
                <a:solidFill>
                  <a:srgbClr val="F5F3F4"/>
                </a:solidFill>
                <a:latin typeface="Century Gothic" panose="020B0502020202020204" pitchFamily="34" charset="0"/>
              </a:rPr>
              <a:t>THE KING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1325DE-61AB-4834-9DA8-063054FA32BE}"/>
              </a:ext>
            </a:extLst>
          </p:cNvPr>
          <p:cNvSpPr/>
          <p:nvPr/>
        </p:nvSpPr>
        <p:spPr>
          <a:xfrm>
            <a:off x="3927820" y="4810211"/>
            <a:ext cx="3554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pc="300" dirty="0">
                <a:solidFill>
                  <a:srgbClr val="F5F3F4"/>
                </a:solidFill>
                <a:latin typeface="Century Gothic" panose="020B0502020202020204" pitchFamily="34" charset="0"/>
              </a:rPr>
              <a:t>MATTHEW 27:15-54</a:t>
            </a:r>
          </a:p>
        </p:txBody>
      </p:sp>
    </p:spTree>
    <p:extLst>
      <p:ext uri="{BB962C8B-B14F-4D97-AF65-F5344CB8AC3E}">
        <p14:creationId xmlns:p14="http://schemas.microsoft.com/office/powerpoint/2010/main" val="119282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lane flying in the sky&#10;&#10;Description generated with high confidence">
            <a:extLst>
              <a:ext uri="{FF2B5EF4-FFF2-40B4-BE49-F238E27FC236}">
                <a16:creationId xmlns:a16="http://schemas.microsoft.com/office/drawing/2014/main" id="{001BF38C-DFF7-40D8-861C-364F06BB0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0A8DAB8-1A04-43F5-9F66-C5195AE1E9C0}"/>
              </a:ext>
            </a:extLst>
          </p:cNvPr>
          <p:cNvSpPr/>
          <p:nvPr/>
        </p:nvSpPr>
        <p:spPr>
          <a:xfrm>
            <a:off x="340444" y="320456"/>
            <a:ext cx="846311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200" b="1" dirty="0">
                <a:solidFill>
                  <a:srgbClr val="F5F3F4"/>
                </a:solidFill>
                <a:latin typeface="Arial Narrow" panose="020B0606020202030204" pitchFamily="34" charset="0"/>
              </a:rPr>
              <a:t>The King was willing to</a:t>
            </a:r>
            <a:r>
              <a:rPr lang="en-US" sz="4200" dirty="0">
                <a:solidFill>
                  <a:srgbClr val="F5F3F4"/>
                </a:solidFill>
                <a:latin typeface="Arial Narrow" panose="020B0606020202030204" pitchFamily="34" charset="0"/>
              </a:rPr>
              <a:t> </a:t>
            </a:r>
          </a:p>
          <a:p>
            <a:pPr lvl="0"/>
            <a:endParaRPr lang="en-US" dirty="0">
              <a:solidFill>
                <a:srgbClr val="F5F3F4"/>
              </a:solidFill>
              <a:latin typeface="Arial Narrow" panose="020B0606020202030204" pitchFamily="34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F5F3F4"/>
                </a:solidFill>
                <a:latin typeface="Arial Narrow" panose="020B0606020202030204" pitchFamily="34" charset="0"/>
              </a:rPr>
              <a:t>Suffer</a:t>
            </a:r>
          </a:p>
          <a:p>
            <a:pPr lvl="0"/>
            <a:r>
              <a:rPr lang="en-US" sz="3600" b="1" dirty="0">
                <a:solidFill>
                  <a:srgbClr val="F5F3F4"/>
                </a:solidFill>
                <a:latin typeface="Arial Narrow" panose="020B0606020202030204" pitchFamily="34" charset="0"/>
              </a:rPr>
              <a:t>	 </a:t>
            </a:r>
            <a:r>
              <a:rPr lang="en-US" sz="3600" dirty="0">
                <a:solidFill>
                  <a:srgbClr val="F5F3F4"/>
                </a:solidFill>
                <a:latin typeface="Arial Narrow" panose="020B0606020202030204" pitchFamily="34" charset="0"/>
              </a:rPr>
              <a:t>Physically</a:t>
            </a:r>
          </a:p>
          <a:p>
            <a:pPr lvl="0"/>
            <a:r>
              <a:rPr lang="en-US" sz="3600" dirty="0">
                <a:solidFill>
                  <a:srgbClr val="F5F3F4"/>
                </a:solidFill>
                <a:latin typeface="Arial Narrow" panose="020B0606020202030204" pitchFamily="34" charset="0"/>
              </a:rPr>
              <a:t>	 Emotionally</a:t>
            </a:r>
          </a:p>
          <a:p>
            <a:endParaRPr lang="en-US" sz="2000" dirty="0">
              <a:solidFill>
                <a:srgbClr val="F5F3F4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F5F3F4"/>
                </a:solidFill>
                <a:latin typeface="Arial Narrow" panose="020B0606020202030204" pitchFamily="34" charset="0"/>
              </a:rPr>
              <a:t>Sacrifice</a:t>
            </a:r>
          </a:p>
          <a:p>
            <a:r>
              <a:rPr lang="en-US" sz="3600" dirty="0">
                <a:solidFill>
                  <a:srgbClr val="F5F3F4"/>
                </a:solidFill>
                <a:latin typeface="Arial Narrow" panose="020B0606020202030204" pitchFamily="34" charset="0"/>
              </a:rPr>
              <a:t>	 Jn. 6:38; 10:17-18; Matt. 16:21;                  	 		 Phil. 2:8; Heb. 9:22</a:t>
            </a:r>
          </a:p>
          <a:p>
            <a:pPr lvl="0"/>
            <a:endParaRPr lang="en-US" sz="2000" b="1" dirty="0">
              <a:solidFill>
                <a:srgbClr val="F5F3F4"/>
              </a:solidFill>
              <a:latin typeface="Arial Narrow" panose="020B0606020202030204" pitchFamily="34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F5F3F4"/>
                </a:solidFill>
                <a:latin typeface="Arial Narrow" panose="020B0606020202030204" pitchFamily="34" charset="0"/>
              </a:rPr>
              <a:t>Save</a:t>
            </a:r>
          </a:p>
          <a:p>
            <a:pPr lvl="0"/>
            <a:r>
              <a:rPr lang="en-US" sz="3600" b="1" dirty="0">
                <a:solidFill>
                  <a:srgbClr val="F5F3F4"/>
                </a:solidFill>
                <a:latin typeface="Arial Narrow" panose="020B0606020202030204" pitchFamily="34" charset="0"/>
              </a:rPr>
              <a:t>	 </a:t>
            </a:r>
            <a:r>
              <a:rPr lang="en-US" sz="3600" dirty="0">
                <a:solidFill>
                  <a:srgbClr val="F5F3F4"/>
                </a:solidFill>
                <a:latin typeface="Arial Narrow" panose="020B0606020202030204" pitchFamily="34" charset="0"/>
              </a:rPr>
              <a:t>Eph. 1:7; Heb. 9; 1 Jn. 2:2; 1 Cor. 5:21</a:t>
            </a:r>
          </a:p>
        </p:txBody>
      </p:sp>
    </p:spTree>
    <p:extLst>
      <p:ext uri="{BB962C8B-B14F-4D97-AF65-F5344CB8AC3E}">
        <p14:creationId xmlns:p14="http://schemas.microsoft.com/office/powerpoint/2010/main" val="303415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ross, flying, red&#10;&#10;Description generated with high confidence">
            <a:extLst>
              <a:ext uri="{FF2B5EF4-FFF2-40B4-BE49-F238E27FC236}">
                <a16:creationId xmlns:a16="http://schemas.microsoft.com/office/drawing/2014/main" id="{3457540F-400A-4BE5-BED9-221FBB317B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51DD55-6B88-4FC6-BDFE-225448A32819}"/>
              </a:ext>
            </a:extLst>
          </p:cNvPr>
          <p:cNvSpPr txBox="1"/>
          <p:nvPr/>
        </p:nvSpPr>
        <p:spPr>
          <a:xfrm>
            <a:off x="3875650" y="2782669"/>
            <a:ext cx="38615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600" dirty="0">
                <a:solidFill>
                  <a:srgbClr val="F5F3F4"/>
                </a:solidFill>
                <a:latin typeface="Century Gothic" panose="020B0502020202020204" pitchFamily="34" charset="0"/>
              </a:rPr>
              <a:t>DEATH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957DF5-FFE5-499F-8E1E-1A03EE5B4B02}"/>
              </a:ext>
            </a:extLst>
          </p:cNvPr>
          <p:cNvSpPr/>
          <p:nvPr/>
        </p:nvSpPr>
        <p:spPr>
          <a:xfrm>
            <a:off x="3875650" y="3377977"/>
            <a:ext cx="10839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600" dirty="0">
                <a:solidFill>
                  <a:srgbClr val="F5F3F4"/>
                </a:solidFill>
                <a:latin typeface="Century Gothic" panose="020B0502020202020204" pitchFamily="34" charset="0"/>
              </a:rPr>
              <a:t>OF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81DDE5-EE61-43EE-9577-9AB0F6FD7979}"/>
              </a:ext>
            </a:extLst>
          </p:cNvPr>
          <p:cNvSpPr/>
          <p:nvPr/>
        </p:nvSpPr>
        <p:spPr>
          <a:xfrm>
            <a:off x="3927820" y="3973285"/>
            <a:ext cx="32688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400" b="1" spc="600" dirty="0">
                <a:solidFill>
                  <a:srgbClr val="F5F3F4"/>
                </a:solidFill>
                <a:latin typeface="Century Gothic" panose="020B0502020202020204" pitchFamily="34" charset="0"/>
              </a:rPr>
              <a:t>THE KING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1325DE-61AB-4834-9DA8-063054FA32BE}"/>
              </a:ext>
            </a:extLst>
          </p:cNvPr>
          <p:cNvSpPr/>
          <p:nvPr/>
        </p:nvSpPr>
        <p:spPr>
          <a:xfrm>
            <a:off x="3927820" y="4810211"/>
            <a:ext cx="35541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spc="300" dirty="0">
                <a:solidFill>
                  <a:srgbClr val="F5F3F4"/>
                </a:solidFill>
                <a:latin typeface="Century Gothic" panose="020B0502020202020204" pitchFamily="34" charset="0"/>
              </a:rPr>
              <a:t>MATTHEW 27:15-54</a:t>
            </a:r>
          </a:p>
        </p:txBody>
      </p:sp>
    </p:spTree>
    <p:extLst>
      <p:ext uri="{BB962C8B-B14F-4D97-AF65-F5344CB8AC3E}">
        <p14:creationId xmlns:p14="http://schemas.microsoft.com/office/powerpoint/2010/main" val="93771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lane flying in the sky&#10;&#10;Description generated with high confidence">
            <a:extLst>
              <a:ext uri="{FF2B5EF4-FFF2-40B4-BE49-F238E27FC236}">
                <a16:creationId xmlns:a16="http://schemas.microsoft.com/office/drawing/2014/main" id="{001BF38C-DFF7-40D8-861C-364F06BB0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0A8DAB8-1A04-43F5-9F66-C5195AE1E9C0}"/>
              </a:ext>
            </a:extLst>
          </p:cNvPr>
          <p:cNvSpPr/>
          <p:nvPr/>
        </p:nvSpPr>
        <p:spPr>
          <a:xfrm>
            <a:off x="340444" y="503364"/>
            <a:ext cx="846311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solidFill>
                  <a:srgbClr val="F5F3F4"/>
                </a:solidFill>
                <a:latin typeface="Arial Narrow" panose="020B0606020202030204" pitchFamily="34" charset="0"/>
              </a:rPr>
              <a:t>Matthew 27:20-23</a:t>
            </a:r>
          </a:p>
          <a:p>
            <a:pPr lvl="0"/>
            <a:endParaRPr lang="en-US" sz="800" dirty="0">
              <a:solidFill>
                <a:srgbClr val="F5F3F4"/>
              </a:solidFill>
              <a:latin typeface="Arial Narrow" panose="020B0606020202030204" pitchFamily="34" charset="0"/>
            </a:endParaRPr>
          </a:p>
          <a:p>
            <a:pPr lvl="0"/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20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Now the chief priests and the elders persuaded the crowd to ask for Barabbas and destroy Jesus. </a:t>
            </a:r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21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The governor again said to them, “Which of the two do you want me to release for you?” And they said, “Barabbas.” </a:t>
            </a:r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22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Pilate said to them, “Then what shall I do with Jesus who is called Christ?” They all said, “Let him be crucified!” </a:t>
            </a:r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23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And he said, “Why? What evil has he done?” But they shouted all the more, </a:t>
            </a:r>
          </a:p>
          <a:p>
            <a:pPr lvl="0"/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“Let him be crucified!”</a:t>
            </a:r>
          </a:p>
        </p:txBody>
      </p:sp>
    </p:spTree>
    <p:extLst>
      <p:ext uri="{BB962C8B-B14F-4D97-AF65-F5344CB8AC3E}">
        <p14:creationId xmlns:p14="http://schemas.microsoft.com/office/powerpoint/2010/main" val="160577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lane flying in the sky&#10;&#10;Description generated with high confidence">
            <a:extLst>
              <a:ext uri="{FF2B5EF4-FFF2-40B4-BE49-F238E27FC236}">
                <a16:creationId xmlns:a16="http://schemas.microsoft.com/office/drawing/2014/main" id="{001BF38C-DFF7-40D8-861C-364F06BB0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0A8DAB8-1A04-43F5-9F66-C5195AE1E9C0}"/>
              </a:ext>
            </a:extLst>
          </p:cNvPr>
          <p:cNvSpPr/>
          <p:nvPr/>
        </p:nvSpPr>
        <p:spPr>
          <a:xfrm>
            <a:off x="340444" y="503364"/>
            <a:ext cx="846311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solidFill>
                  <a:srgbClr val="F5F3F4"/>
                </a:solidFill>
                <a:latin typeface="Arial Narrow" panose="020B0606020202030204" pitchFamily="34" charset="0"/>
              </a:rPr>
              <a:t>Matthew 27:24-26</a:t>
            </a:r>
          </a:p>
          <a:p>
            <a:pPr lvl="0"/>
            <a:endParaRPr lang="en-US" sz="800" dirty="0">
              <a:solidFill>
                <a:srgbClr val="F5F3F4"/>
              </a:solidFill>
              <a:latin typeface="Arial Narrow" panose="020B0606020202030204" pitchFamily="34" charset="0"/>
            </a:endParaRPr>
          </a:p>
          <a:p>
            <a:pPr lvl="0"/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24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So when Pilate saw that he was gaining nothing, but rather that a riot was beginning, he took water and washed his hands before the crowd, saying, “I am innocent of this man's blood; see to it yourselves.” </a:t>
            </a:r>
          </a:p>
          <a:p>
            <a:pPr lvl="0"/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25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And all the people answered, “His blood be on us and on our children!” </a:t>
            </a:r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26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Then he released for them Barabbas, and having scourged Jesus, delivered </a:t>
            </a:r>
          </a:p>
          <a:p>
            <a:pPr lvl="0"/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him to be crucified.</a:t>
            </a:r>
          </a:p>
        </p:txBody>
      </p:sp>
    </p:spTree>
    <p:extLst>
      <p:ext uri="{BB962C8B-B14F-4D97-AF65-F5344CB8AC3E}">
        <p14:creationId xmlns:p14="http://schemas.microsoft.com/office/powerpoint/2010/main" val="353444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lane flying in the sky&#10;&#10;Description generated with high confidence">
            <a:extLst>
              <a:ext uri="{FF2B5EF4-FFF2-40B4-BE49-F238E27FC236}">
                <a16:creationId xmlns:a16="http://schemas.microsoft.com/office/drawing/2014/main" id="{001BF38C-DFF7-40D8-861C-364F06BB0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0A8DAB8-1A04-43F5-9F66-C5195AE1E9C0}"/>
              </a:ext>
            </a:extLst>
          </p:cNvPr>
          <p:cNvSpPr/>
          <p:nvPr/>
        </p:nvSpPr>
        <p:spPr>
          <a:xfrm>
            <a:off x="340444" y="503364"/>
            <a:ext cx="84631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solidFill>
                  <a:srgbClr val="F5F3F4"/>
                </a:solidFill>
                <a:latin typeface="Arial Narrow" panose="020B0606020202030204" pitchFamily="34" charset="0"/>
              </a:rPr>
              <a:t>Matthew 27:27-31</a:t>
            </a:r>
          </a:p>
          <a:p>
            <a:pPr lvl="0"/>
            <a:endParaRPr lang="en-US" sz="800" dirty="0">
              <a:solidFill>
                <a:srgbClr val="F5F3F4"/>
              </a:solidFill>
              <a:latin typeface="Arial Narrow" panose="020B0606020202030204" pitchFamily="34" charset="0"/>
            </a:endParaRPr>
          </a:p>
          <a:p>
            <a:pPr lvl="0"/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27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Then the soldiers of the governor took Jesus into the governor's headquarters, and they gathered the whole battalion before him. </a:t>
            </a:r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28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And they stripped him and put a scarlet robe on him, </a:t>
            </a:r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29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and twisting together a crown of thorns, they put it on his head and put a reed in his right hand. And kneeling before him, they mocked him, saying, “Hail, King of the Jews!” </a:t>
            </a:r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30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And they spit on him and took the reed and struck him on the head. </a:t>
            </a:r>
          </a:p>
          <a:p>
            <a:pPr lvl="0"/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31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And when they had mocked him, they </a:t>
            </a:r>
          </a:p>
          <a:p>
            <a:pPr lvl="0"/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stripped him of the robe and put his own clothes </a:t>
            </a:r>
          </a:p>
          <a:p>
            <a:pPr lvl="0"/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on him and led him away to crucify him.</a:t>
            </a:r>
          </a:p>
        </p:txBody>
      </p:sp>
    </p:spTree>
    <p:extLst>
      <p:ext uri="{BB962C8B-B14F-4D97-AF65-F5344CB8AC3E}">
        <p14:creationId xmlns:p14="http://schemas.microsoft.com/office/powerpoint/2010/main" val="23012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lane flying in the sky&#10;&#10;Description generated with high confidence">
            <a:extLst>
              <a:ext uri="{FF2B5EF4-FFF2-40B4-BE49-F238E27FC236}">
                <a16:creationId xmlns:a16="http://schemas.microsoft.com/office/drawing/2014/main" id="{001BF38C-DFF7-40D8-861C-364F06BB0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0A8DAB8-1A04-43F5-9F66-C5195AE1E9C0}"/>
              </a:ext>
            </a:extLst>
          </p:cNvPr>
          <p:cNvSpPr/>
          <p:nvPr/>
        </p:nvSpPr>
        <p:spPr>
          <a:xfrm>
            <a:off x="340444" y="503364"/>
            <a:ext cx="84631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solidFill>
                  <a:srgbClr val="F5F3F4"/>
                </a:solidFill>
                <a:latin typeface="Arial Narrow" panose="020B0606020202030204" pitchFamily="34" charset="0"/>
              </a:rPr>
              <a:t>Matthew 27:32-37</a:t>
            </a:r>
          </a:p>
          <a:p>
            <a:pPr lvl="0"/>
            <a:endParaRPr lang="en-US" sz="800" dirty="0">
              <a:solidFill>
                <a:srgbClr val="F5F3F4"/>
              </a:solidFill>
              <a:latin typeface="Arial Narrow" panose="020B0606020202030204" pitchFamily="34" charset="0"/>
            </a:endParaRPr>
          </a:p>
          <a:p>
            <a:pPr lvl="0"/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32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As they went out, they found a man of Cyrene, Simon by name. They compelled this man to carry his cross. </a:t>
            </a:r>
          </a:p>
          <a:p>
            <a:pPr lvl="0"/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33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And when they came to a place called Golgotha (which means Place of a Skull), </a:t>
            </a:r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34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they offered him wine to drink, mixed with gall, but when he tasted it, he would not drink it. </a:t>
            </a:r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35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And when they had crucified him, they divided his garments among them by casting lots. </a:t>
            </a:r>
          </a:p>
          <a:p>
            <a:pPr lvl="0"/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36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Then they sat down and kept watch over him </a:t>
            </a:r>
          </a:p>
          <a:p>
            <a:pPr lvl="0"/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there. </a:t>
            </a:r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37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And over his head they put the charge </a:t>
            </a:r>
          </a:p>
          <a:p>
            <a:pPr lvl="0"/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against him, which read, “This is Jesus, the </a:t>
            </a:r>
          </a:p>
          <a:p>
            <a:pPr lvl="0"/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King of the Jews.”</a:t>
            </a:r>
          </a:p>
        </p:txBody>
      </p:sp>
    </p:spTree>
    <p:extLst>
      <p:ext uri="{BB962C8B-B14F-4D97-AF65-F5344CB8AC3E}">
        <p14:creationId xmlns:p14="http://schemas.microsoft.com/office/powerpoint/2010/main" val="183277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lane flying in the sky&#10;&#10;Description generated with high confidence">
            <a:extLst>
              <a:ext uri="{FF2B5EF4-FFF2-40B4-BE49-F238E27FC236}">
                <a16:creationId xmlns:a16="http://schemas.microsoft.com/office/drawing/2014/main" id="{001BF38C-DFF7-40D8-861C-364F06BB0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0A8DAB8-1A04-43F5-9F66-C5195AE1E9C0}"/>
              </a:ext>
            </a:extLst>
          </p:cNvPr>
          <p:cNvSpPr/>
          <p:nvPr/>
        </p:nvSpPr>
        <p:spPr>
          <a:xfrm>
            <a:off x="340444" y="503364"/>
            <a:ext cx="84631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solidFill>
                  <a:srgbClr val="F5F3F4"/>
                </a:solidFill>
                <a:latin typeface="Arial Narrow" panose="020B0606020202030204" pitchFamily="34" charset="0"/>
              </a:rPr>
              <a:t>Matthew 27:38-41</a:t>
            </a:r>
          </a:p>
          <a:p>
            <a:pPr lvl="0"/>
            <a:endParaRPr lang="en-US" sz="800" dirty="0">
              <a:solidFill>
                <a:srgbClr val="F5F3F4"/>
              </a:solidFill>
              <a:latin typeface="Arial Narrow" panose="020B0606020202030204" pitchFamily="34" charset="0"/>
            </a:endParaRPr>
          </a:p>
          <a:p>
            <a:pPr lvl="0"/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38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Then two robbers were crucified with him, one on the right and one on the left. </a:t>
            </a:r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39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And those who passed by derided him, wagging their heads </a:t>
            </a:r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40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and saying, “You who would destroy the temple and rebuild it in three days, save yourself! If you are the Son of God, come down from the cross.” </a:t>
            </a:r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41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So also the chief priests, with the scribes and elders, mocked him, saying, </a:t>
            </a:r>
          </a:p>
        </p:txBody>
      </p:sp>
    </p:spTree>
    <p:extLst>
      <p:ext uri="{BB962C8B-B14F-4D97-AF65-F5344CB8AC3E}">
        <p14:creationId xmlns:p14="http://schemas.microsoft.com/office/powerpoint/2010/main" val="221193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lane flying in the sky&#10;&#10;Description generated with high confidence">
            <a:extLst>
              <a:ext uri="{FF2B5EF4-FFF2-40B4-BE49-F238E27FC236}">
                <a16:creationId xmlns:a16="http://schemas.microsoft.com/office/drawing/2014/main" id="{001BF38C-DFF7-40D8-861C-364F06BB0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0A8DAB8-1A04-43F5-9F66-C5195AE1E9C0}"/>
              </a:ext>
            </a:extLst>
          </p:cNvPr>
          <p:cNvSpPr/>
          <p:nvPr/>
        </p:nvSpPr>
        <p:spPr>
          <a:xfrm>
            <a:off x="340444" y="503364"/>
            <a:ext cx="846311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solidFill>
                  <a:srgbClr val="F5F3F4"/>
                </a:solidFill>
                <a:latin typeface="Arial Narrow" panose="020B0606020202030204" pitchFamily="34" charset="0"/>
              </a:rPr>
              <a:t>Matthew 27:42-44</a:t>
            </a:r>
          </a:p>
          <a:p>
            <a:pPr lvl="0"/>
            <a:endParaRPr lang="en-US" sz="800" dirty="0">
              <a:solidFill>
                <a:srgbClr val="F5F3F4"/>
              </a:solidFill>
              <a:latin typeface="Arial Narrow" panose="020B0606020202030204" pitchFamily="34" charset="0"/>
            </a:endParaRPr>
          </a:p>
          <a:p>
            <a:pPr lvl="0"/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42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“He saved others; he cannot save himself. He is the King of Israel; let him come down now from the cross, and we will believe in him. </a:t>
            </a:r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43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He trusts in God; let God deliver him now, if he desires him. For he said, ‘I am the Son of God.’” </a:t>
            </a:r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44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And the robbers who were crucified with him also reviled him in the same way.</a:t>
            </a:r>
          </a:p>
        </p:txBody>
      </p:sp>
    </p:spTree>
    <p:extLst>
      <p:ext uri="{BB962C8B-B14F-4D97-AF65-F5344CB8AC3E}">
        <p14:creationId xmlns:p14="http://schemas.microsoft.com/office/powerpoint/2010/main" val="112553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lane flying in the sky&#10;&#10;Description generated with high confidence">
            <a:extLst>
              <a:ext uri="{FF2B5EF4-FFF2-40B4-BE49-F238E27FC236}">
                <a16:creationId xmlns:a16="http://schemas.microsoft.com/office/drawing/2014/main" id="{001BF38C-DFF7-40D8-861C-364F06BB0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0A8DAB8-1A04-43F5-9F66-C5195AE1E9C0}"/>
              </a:ext>
            </a:extLst>
          </p:cNvPr>
          <p:cNvSpPr/>
          <p:nvPr/>
        </p:nvSpPr>
        <p:spPr>
          <a:xfrm>
            <a:off x="340444" y="503364"/>
            <a:ext cx="84631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solidFill>
                  <a:srgbClr val="F5F3F4"/>
                </a:solidFill>
                <a:latin typeface="Arial Narrow" panose="020B0606020202030204" pitchFamily="34" charset="0"/>
              </a:rPr>
              <a:t>Matthew 27:45-50</a:t>
            </a:r>
          </a:p>
          <a:p>
            <a:pPr lvl="0"/>
            <a:endParaRPr lang="en-US" sz="800" dirty="0">
              <a:solidFill>
                <a:srgbClr val="F5F3F4"/>
              </a:solidFill>
              <a:latin typeface="Arial Narrow" panose="020B0606020202030204" pitchFamily="34" charset="0"/>
            </a:endParaRPr>
          </a:p>
          <a:p>
            <a:pPr lvl="0"/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45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Now from the sixth hour there was darkness over all the land until the ninth hour. </a:t>
            </a:r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46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And about the ninth hour Jesus cried out with a loud voice, saying, “Eli, Eli, </a:t>
            </a:r>
            <a:r>
              <a:rPr lang="en-US" sz="3200" dirty="0" err="1">
                <a:solidFill>
                  <a:srgbClr val="F5F3F4"/>
                </a:solidFill>
                <a:latin typeface="Arial Narrow" panose="020B0606020202030204" pitchFamily="34" charset="0"/>
              </a:rPr>
              <a:t>lema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solidFill>
                  <a:srgbClr val="F5F3F4"/>
                </a:solidFill>
                <a:latin typeface="Arial Narrow" panose="020B0606020202030204" pitchFamily="34" charset="0"/>
              </a:rPr>
              <a:t>sabachthani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?” that is, “My God, my God, why have you forsaken me?” </a:t>
            </a:r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47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And some of the bystanders, hearing it, said, “This man is calling Elijah.” </a:t>
            </a:r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48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And one of them at once ran and took a sponge, filled it with sour wine, and put it on a reed and gave it to him to drink. </a:t>
            </a:r>
          </a:p>
          <a:p>
            <a:pPr lvl="0"/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49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But the others said, “Wait, let us see whether </a:t>
            </a:r>
          </a:p>
          <a:p>
            <a:pPr lvl="0"/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Elijah will come to save him.” </a:t>
            </a:r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50 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And Jesus cried </a:t>
            </a:r>
          </a:p>
          <a:p>
            <a:pPr lvl="0"/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out again with a loud voice and yielded up his spirit.</a:t>
            </a:r>
          </a:p>
        </p:txBody>
      </p:sp>
    </p:spTree>
    <p:extLst>
      <p:ext uri="{BB962C8B-B14F-4D97-AF65-F5344CB8AC3E}">
        <p14:creationId xmlns:p14="http://schemas.microsoft.com/office/powerpoint/2010/main" val="229352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lane flying in the sky&#10;&#10;Description generated with high confidence">
            <a:extLst>
              <a:ext uri="{FF2B5EF4-FFF2-40B4-BE49-F238E27FC236}">
                <a16:creationId xmlns:a16="http://schemas.microsoft.com/office/drawing/2014/main" id="{001BF38C-DFF7-40D8-861C-364F06BB0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0A8DAB8-1A04-43F5-9F66-C5195AE1E9C0}"/>
              </a:ext>
            </a:extLst>
          </p:cNvPr>
          <p:cNvSpPr/>
          <p:nvPr/>
        </p:nvSpPr>
        <p:spPr>
          <a:xfrm>
            <a:off x="340444" y="503364"/>
            <a:ext cx="84631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solidFill>
                  <a:srgbClr val="F5F3F4"/>
                </a:solidFill>
                <a:latin typeface="Arial Narrow" panose="020B0606020202030204" pitchFamily="34" charset="0"/>
              </a:rPr>
              <a:t>Matthew 27:51-54</a:t>
            </a:r>
            <a:endParaRPr lang="en-US" sz="800" dirty="0">
              <a:solidFill>
                <a:srgbClr val="F5F3F4"/>
              </a:solidFill>
              <a:latin typeface="Arial Narrow" panose="020B0606020202030204" pitchFamily="34" charset="0"/>
            </a:endParaRPr>
          </a:p>
          <a:p>
            <a:pPr lvl="0"/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51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And behold, the curtain of the temple was torn in two, from top to bottom. And the earth shook, and the rocks were split. </a:t>
            </a:r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52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The tombs also were opened. And many bodies of the saints who had fallen asleep were raised, </a:t>
            </a:r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53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and coming out of the tombs after his resurrection they went into the holy city and appeared to many. </a:t>
            </a:r>
          </a:p>
          <a:p>
            <a:pPr lvl="0"/>
            <a:r>
              <a:rPr lang="en-US" sz="3200" baseline="30000" dirty="0">
                <a:solidFill>
                  <a:srgbClr val="F5F3F4"/>
                </a:solidFill>
                <a:latin typeface="Arial Narrow" panose="020B0606020202030204" pitchFamily="34" charset="0"/>
              </a:rPr>
              <a:t>54</a:t>
            </a:r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 When the centurion and those who were with him, keeping watch over Jesus, saw the earthquake </a:t>
            </a:r>
          </a:p>
          <a:p>
            <a:pPr lvl="0"/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and what took place, they were filled with awe </a:t>
            </a:r>
          </a:p>
          <a:p>
            <a:pPr lvl="0"/>
            <a:r>
              <a:rPr lang="en-US" sz="3200" dirty="0">
                <a:solidFill>
                  <a:srgbClr val="F5F3F4"/>
                </a:solidFill>
                <a:latin typeface="Arial Narrow" panose="020B0606020202030204" pitchFamily="34" charset="0"/>
              </a:rPr>
              <a:t>and said, “Truly this was the Son of God!”</a:t>
            </a:r>
          </a:p>
        </p:txBody>
      </p:sp>
    </p:spTree>
    <p:extLst>
      <p:ext uri="{BB962C8B-B14F-4D97-AF65-F5344CB8AC3E}">
        <p14:creationId xmlns:p14="http://schemas.microsoft.com/office/powerpoint/2010/main" val="286107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892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8</cp:revision>
  <dcterms:created xsi:type="dcterms:W3CDTF">2017-12-06T15:40:33Z</dcterms:created>
  <dcterms:modified xsi:type="dcterms:W3CDTF">2017-12-10T15:29:07Z</dcterms:modified>
</cp:coreProperties>
</file>