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58" r:id="rId3"/>
    <p:sldId id="261" r:id="rId4"/>
    <p:sldId id="267" r:id="rId5"/>
    <p:sldId id="269" r:id="rId6"/>
    <p:sldId id="268" r:id="rId7"/>
    <p:sldId id="270" r:id="rId8"/>
  </p:sldIdLst>
  <p:sldSz cx="9144000" cy="6858000" type="screen4x3"/>
  <p:notesSz cx="6858000" cy="9144000"/>
  <p:embeddedFontLst>
    <p:embeddedFont>
      <p:font typeface="Broadway Copyist Text Ext" panose="02000503000000000000" pitchFamily="2" charset="0"/>
      <p:regular r:id="rId9"/>
    </p:embeddedFont>
    <p:embeddedFont>
      <p:font typeface="Berlin Sans FB" panose="020E0602020502020306" pitchFamily="34" charset="0"/>
      <p:regular r:id="rId10"/>
      <p:bold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Berlin Sans FB Demi" panose="020E0802020502020306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8A7"/>
    <a:srgbClr val="AA1E66"/>
    <a:srgbClr val="F4BAD7"/>
    <a:srgbClr val="C0C0C0"/>
    <a:srgbClr val="FFFF99"/>
    <a:srgbClr val="D7247F"/>
    <a:srgbClr val="CB2278"/>
    <a:srgbClr val="BE2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51585" y="3679766"/>
            <a:ext cx="1799214" cy="32293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51585" y="3679766"/>
            <a:ext cx="1799214" cy="32293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41485" y="3030893"/>
            <a:ext cx="5734393" cy="5676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836706"/>
            <a:ext cx="8211824" cy="5647765"/>
          </a:xfrm>
          <a:prstGeom prst="rect">
            <a:avLst/>
          </a:prstGeo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836706"/>
            <a:ext cx="8211824" cy="5647765"/>
          </a:xfrm>
          <a:prstGeom prst="rect">
            <a:avLst/>
          </a:prstGeo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836706"/>
            <a:ext cx="8211824" cy="5647765"/>
          </a:xfrm>
          <a:prstGeom prst="rect">
            <a:avLst/>
          </a:prstGeo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68615" y="119530"/>
            <a:ext cx="5147484" cy="602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7247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lackplaguebrewing.com/wp-content/uploads/2016/01/BLACK-PLAGUE-Brewing-Age-Verify.png">
            <a:extLst>
              <a:ext uri="{FF2B5EF4-FFF2-40B4-BE49-F238E27FC236}">
                <a16:creationId xmlns:a16="http://schemas.microsoft.com/office/drawing/2014/main" id="{F92CDBCF-F690-4BAC-9262-5D748963F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"/>
          <a:stretch/>
        </p:blipFill>
        <p:spPr bwMode="auto">
          <a:xfrm>
            <a:off x="1282700" y="262890"/>
            <a:ext cx="65786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The Pornography Plague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895BB-9374-4588-9FEA-57341C3AE41A}"/>
              </a:ext>
            </a:extLst>
          </p:cNvPr>
          <p:cNvSpPr txBox="1"/>
          <p:nvPr/>
        </p:nvSpPr>
        <p:spPr>
          <a:xfrm>
            <a:off x="5349240" y="3618845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4BAD7"/>
                </a:solidFill>
                <a:latin typeface="Berlin Sans FB" panose="020E0602020502020306" pitchFamily="34" charset="0"/>
              </a:rPr>
              <a:t>Matthew 5:27-30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E6560-3DFD-492F-942D-157F7FDEC2E6}"/>
              </a:ext>
            </a:extLst>
          </p:cNvPr>
          <p:cNvSpPr txBox="1"/>
          <p:nvPr/>
        </p:nvSpPr>
        <p:spPr>
          <a:xfrm>
            <a:off x="80010" y="6046470"/>
            <a:ext cx="5287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4BAD7"/>
                </a:solidFill>
                <a:effectLst>
                  <a:outerShdw blurRad="12700" dist="63500" dir="2700000" algn="tl" rotWithShape="0">
                    <a:prstClr val="black">
                      <a:alpha val="88000"/>
                    </a:prstClr>
                  </a:outerShdw>
                </a:effectLst>
                <a:latin typeface="Berlin Sans FB Demi" panose="020E0802020502020306" pitchFamily="34" charset="0"/>
              </a:rPr>
              <a:t>What Is Pornography?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9BF24-5EF3-46AF-90B8-86FDB888DA47}"/>
              </a:ext>
            </a:extLst>
          </p:cNvPr>
          <p:cNvSpPr txBox="1"/>
          <p:nvPr/>
        </p:nvSpPr>
        <p:spPr>
          <a:xfrm>
            <a:off x="497205" y="489257"/>
            <a:ext cx="81495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erlin Sans FB" panose="020E0602020502020306" pitchFamily="34" charset="0"/>
              </a:rPr>
              <a:t>Etymology: Gr. </a:t>
            </a:r>
            <a:r>
              <a:rPr lang="en-US" sz="3200" i="1" dirty="0" err="1">
                <a:latin typeface="Berlin Sans FB" panose="020E0602020502020306" pitchFamily="34" charset="0"/>
              </a:rPr>
              <a:t>porne</a:t>
            </a:r>
            <a:r>
              <a:rPr lang="en-US" sz="3200" dirty="0">
                <a:latin typeface="Berlin Sans FB" panose="020E0602020502020306" pitchFamily="34" charset="0"/>
              </a:rPr>
              <a:t> (prostitute) and </a:t>
            </a:r>
            <a:r>
              <a:rPr lang="en-US" sz="3200" i="1" dirty="0" err="1">
                <a:latin typeface="Berlin Sans FB" panose="020E0602020502020306" pitchFamily="34" charset="0"/>
              </a:rPr>
              <a:t>graphein</a:t>
            </a:r>
            <a:r>
              <a:rPr lang="en-US" sz="3200" dirty="0">
                <a:latin typeface="Berlin Sans FB" panose="020E0602020502020306" pitchFamily="34" charset="0"/>
              </a:rPr>
              <a:t> (to write)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erlin Sans FB" panose="020E0602020502020306" pitchFamily="34" charset="0"/>
              </a:rPr>
              <a:t>AHD (1973) – “Written, graphic, or other forms of communication intended to excite lascivious feelings.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erlin Sans FB" panose="020E0602020502020306" pitchFamily="34" charset="0"/>
              </a:rPr>
              <a:t>AHD (2017) – (1) Sexually explicit writing, images, video, or other material whose primary purpose is to cause sexual arousal.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E6560-3DFD-492F-942D-157F7FDEC2E6}"/>
              </a:ext>
            </a:extLst>
          </p:cNvPr>
          <p:cNvSpPr txBox="1"/>
          <p:nvPr/>
        </p:nvSpPr>
        <p:spPr>
          <a:xfrm>
            <a:off x="2399846" y="34290"/>
            <a:ext cx="674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4BAD7"/>
                </a:solidFill>
                <a:effectLst>
                  <a:outerShdw blurRad="12700" dist="63500" dir="2700000" algn="tl" rotWithShape="0">
                    <a:prstClr val="black">
                      <a:alpha val="88000"/>
                    </a:prstClr>
                  </a:outerShdw>
                </a:effectLst>
                <a:latin typeface="Berlin Sans FB Demi" panose="020E0802020502020306" pitchFamily="34" charset="0"/>
              </a:rPr>
              <a:t>The Bible And Pornography?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9BF24-5EF3-46AF-90B8-86FDB888DA47}"/>
              </a:ext>
            </a:extLst>
          </p:cNvPr>
          <p:cNvSpPr txBox="1"/>
          <p:nvPr/>
        </p:nvSpPr>
        <p:spPr>
          <a:xfrm>
            <a:off x="297180" y="1197620"/>
            <a:ext cx="85953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solidFill>
                  <a:srgbClr val="FFFF99"/>
                </a:solidFill>
                <a:latin typeface="Berlin Sans FB Demi" panose="020E0802020502020306" pitchFamily="34" charset="0"/>
              </a:rPr>
              <a:t>Impurity</a:t>
            </a:r>
            <a:r>
              <a:rPr lang="en-US" sz="3200" dirty="0">
                <a:latin typeface="Berlin Sans FB" panose="020E0602020502020306" pitchFamily="34" charset="0"/>
              </a:rPr>
              <a:t> – “fig. a state of moral corruption, immorality, vileness, esp. of sexual sins” (BDAG)</a:t>
            </a:r>
          </a:p>
          <a:p>
            <a:pPr marL="914400" lvl="1" indent="-457200">
              <a:spcAft>
                <a:spcPts val="3600"/>
              </a:spcAft>
              <a:buFontTx/>
              <a:buChar char="-"/>
            </a:pPr>
            <a:r>
              <a:rPr lang="en-US" sz="3200" dirty="0">
                <a:latin typeface="Berlin Sans FB" panose="020E0602020502020306" pitchFamily="34" charset="0"/>
              </a:rPr>
              <a:t>Passages: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Rom 1:24; </a:t>
            </a:r>
            <a:r>
              <a:rPr lang="en-US" sz="3200" dirty="0" err="1">
                <a:solidFill>
                  <a:srgbClr val="FFFF99"/>
                </a:solidFill>
                <a:latin typeface="Berlin Sans FB" panose="020E0602020502020306" pitchFamily="34" charset="0"/>
              </a:rPr>
              <a:t>Eph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 5:3; 1 Th 4:3-7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solidFill>
                  <a:srgbClr val="FFFF99"/>
                </a:solidFill>
                <a:latin typeface="Berlin Sans FB Demi" panose="020E0802020502020306" pitchFamily="34" charset="0"/>
              </a:rPr>
              <a:t>Sensuality</a:t>
            </a:r>
            <a:r>
              <a:rPr lang="en-US" sz="3200" dirty="0">
                <a:latin typeface="Berlin Sans FB" panose="020E0602020502020306" pitchFamily="34" charset="0"/>
              </a:rPr>
              <a:t> – “…debauchery, licentiousness, lewdness, i.e., unrestrained in moral attitudes and behaviors” (Swanson)</a:t>
            </a:r>
          </a:p>
          <a:p>
            <a:pPr lvl="1">
              <a:spcAft>
                <a:spcPts val="1800"/>
              </a:spcAft>
            </a:pPr>
            <a:r>
              <a:rPr lang="en-US" sz="3200" dirty="0">
                <a:latin typeface="Berlin Sans FB" panose="020E0602020502020306" pitchFamily="34" charset="0"/>
              </a:rPr>
              <a:t>-	Passages: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Mark 7:21-23; 1 Pet. 4:3; 2 Pet 2:2</a:t>
            </a:r>
          </a:p>
        </p:txBody>
      </p:sp>
    </p:spTree>
    <p:extLst>
      <p:ext uri="{BB962C8B-B14F-4D97-AF65-F5344CB8AC3E}">
        <p14:creationId xmlns:p14="http://schemas.microsoft.com/office/powerpoint/2010/main" val="6109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E6560-3DFD-492F-942D-157F7FDEC2E6}"/>
              </a:ext>
            </a:extLst>
          </p:cNvPr>
          <p:cNvSpPr txBox="1"/>
          <p:nvPr/>
        </p:nvSpPr>
        <p:spPr>
          <a:xfrm>
            <a:off x="3303940" y="6137910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4BAD7"/>
                </a:solidFill>
                <a:effectLst>
                  <a:outerShdw blurRad="12700" dist="63500" dir="2700000" algn="tl" rotWithShape="0">
                    <a:prstClr val="black">
                      <a:alpha val="88000"/>
                    </a:prstClr>
                  </a:outerShdw>
                </a:effectLst>
                <a:latin typeface="Berlin Sans FB Demi" panose="020E0802020502020306" pitchFamily="34" charset="0"/>
              </a:rPr>
              <a:t>Why Is Pornography Sin?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9BF24-5EF3-46AF-90B8-86FDB888DA47}"/>
              </a:ext>
            </a:extLst>
          </p:cNvPr>
          <p:cNvSpPr txBox="1"/>
          <p:nvPr/>
        </p:nvSpPr>
        <p:spPr>
          <a:xfrm>
            <a:off x="297180" y="249227"/>
            <a:ext cx="8595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Jesus condemned the lustful look…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Mt 5:28-29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Paul called it a “deed of the flesh”…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Gal 5:19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John says it is “of the world”…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1 Jn 2:15-17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Peter describes its addictive nature…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2 Pet 2:14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A “gateway” to other sins…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2 Sam 11:1-2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Cheapens and degrades the beauty of women… 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1 Pet 3:3-4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Berlin Sans FB" panose="020E0602020502020306" pitchFamily="34" charset="0"/>
              </a:rPr>
              <a:t>Cheapens and degrades the beauty of human sexuality… </a:t>
            </a:r>
            <a:r>
              <a:rPr lang="en-US" sz="3200" dirty="0" err="1">
                <a:solidFill>
                  <a:srgbClr val="FFFF99"/>
                </a:solidFill>
                <a:latin typeface="Berlin Sans FB" panose="020E0602020502020306" pitchFamily="34" charset="0"/>
              </a:rPr>
              <a:t>Heb</a:t>
            </a:r>
            <a:r>
              <a:rPr lang="en-US" sz="3200" dirty="0">
                <a:solidFill>
                  <a:srgbClr val="FFFF99"/>
                </a:solidFill>
                <a:latin typeface="Berlin Sans FB" panose="020E0602020502020306" pitchFamily="34" charset="0"/>
              </a:rPr>
              <a:t> 13:4</a:t>
            </a:r>
          </a:p>
        </p:txBody>
      </p:sp>
    </p:spTree>
    <p:extLst>
      <p:ext uri="{BB962C8B-B14F-4D97-AF65-F5344CB8AC3E}">
        <p14:creationId xmlns:p14="http://schemas.microsoft.com/office/powerpoint/2010/main" val="3732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E6560-3DFD-492F-942D-157F7FDEC2E6}"/>
              </a:ext>
            </a:extLst>
          </p:cNvPr>
          <p:cNvSpPr txBox="1"/>
          <p:nvPr/>
        </p:nvSpPr>
        <p:spPr>
          <a:xfrm>
            <a:off x="69250" y="-57150"/>
            <a:ext cx="8778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4BAD7"/>
                </a:solidFill>
                <a:effectLst>
                  <a:outerShdw blurRad="12700" dist="63500" dir="2700000" algn="tl" rotWithShape="0">
                    <a:prstClr val="black">
                      <a:alpha val="88000"/>
                    </a:prstClr>
                  </a:outerShdw>
                </a:effectLst>
                <a:latin typeface="Berlin Sans FB Demi" panose="020E0802020502020306" pitchFamily="34" charset="0"/>
              </a:rPr>
              <a:t>How Can Pornography Be Overcome?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9BF24-5EF3-46AF-90B8-86FDB888DA47}"/>
              </a:ext>
            </a:extLst>
          </p:cNvPr>
          <p:cNvSpPr txBox="1"/>
          <p:nvPr/>
        </p:nvSpPr>
        <p:spPr>
          <a:xfrm>
            <a:off x="252255" y="685026"/>
            <a:ext cx="859536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Believe it can be overcome… 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1 Cor 10:13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Understand that the fight against pornography begins in the mind… 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Mark 7:21-23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Find the motivation you need to overcome the addiction… </a:t>
            </a:r>
            <a:r>
              <a:rPr lang="en-US" sz="2800" dirty="0" err="1">
                <a:solidFill>
                  <a:srgbClr val="FFFF99"/>
                </a:solidFill>
                <a:latin typeface="Berlin Sans FB" panose="020E0602020502020306" pitchFamily="34" charset="0"/>
              </a:rPr>
              <a:t>Jer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 23:24; </a:t>
            </a:r>
            <a:r>
              <a:rPr lang="en-US" sz="2800" dirty="0" err="1">
                <a:solidFill>
                  <a:srgbClr val="FFFF99"/>
                </a:solidFill>
                <a:latin typeface="Berlin Sans FB" panose="020E0602020502020306" pitchFamily="34" charset="0"/>
              </a:rPr>
              <a:t>Heb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 4:13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Make a covenant with yourself and with God…       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Job 31:1; </a:t>
            </a:r>
            <a:r>
              <a:rPr lang="en-US" sz="2800" dirty="0" err="1">
                <a:solidFill>
                  <a:srgbClr val="FFFF99"/>
                </a:solidFill>
                <a:latin typeface="Berlin Sans FB" panose="020E0602020502020306" pitchFamily="34" charset="0"/>
              </a:rPr>
              <a:t>Psa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 101:3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Place controls on ACCESS… 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Pro 4:14-15; Matt 5:28-30; Rom 13:14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latin typeface="Berlin Sans FB" panose="020E0602020502020306" pitchFamily="34" charset="0"/>
              </a:rPr>
              <a:t>Establish an accountability partner… </a:t>
            </a:r>
            <a:r>
              <a:rPr lang="en-US" sz="2800" dirty="0">
                <a:solidFill>
                  <a:srgbClr val="FFFF99"/>
                </a:solidFill>
                <a:latin typeface="Berlin Sans FB" panose="020E0602020502020306" pitchFamily="34" charset="0"/>
              </a:rPr>
              <a:t>Gal 6:2; Jas 5:16; Eccl 4:12</a:t>
            </a:r>
          </a:p>
        </p:txBody>
      </p:sp>
    </p:spTree>
    <p:extLst>
      <p:ext uri="{BB962C8B-B14F-4D97-AF65-F5344CB8AC3E}">
        <p14:creationId xmlns:p14="http://schemas.microsoft.com/office/powerpoint/2010/main" val="38124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A585D-BE54-411F-A42E-08CBFC3D0A6C}"/>
              </a:ext>
            </a:extLst>
          </p:cNvPr>
          <p:cNvSpPr txBox="1"/>
          <p:nvPr/>
        </p:nvSpPr>
        <p:spPr>
          <a:xfrm>
            <a:off x="166788" y="0"/>
            <a:ext cx="8810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AA1E66"/>
                    </a:gs>
                    <a:gs pos="40000">
                      <a:srgbClr val="E668A7"/>
                    </a:gs>
                    <a:gs pos="71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roadway Copyist Text Ext" panose="02000503000000000000" pitchFamily="2" charset="0"/>
              </a:rPr>
              <a:t>You do not have to be a victim!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62CBC-C4BD-4EF4-BD6C-FE6E7FF833F1}"/>
              </a:ext>
            </a:extLst>
          </p:cNvPr>
          <p:cNvSpPr txBox="1"/>
          <p:nvPr/>
        </p:nvSpPr>
        <p:spPr>
          <a:xfrm>
            <a:off x="450519" y="969496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erlin Sans FB" panose="020E0602020502020306" pitchFamily="34" charset="0"/>
              </a:rPr>
              <a:t>“Blessed are the pure in heart, for they shall see God” (Matt 5:8)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161</TotalTime>
  <Words>327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Wingdings</vt:lpstr>
      <vt:lpstr>Adelle-Regular</vt:lpstr>
      <vt:lpstr>Apple Chancery</vt:lpstr>
      <vt:lpstr>Broadway Copyist Text Ext</vt:lpstr>
      <vt:lpstr>Berlin Sans FB</vt:lpstr>
      <vt:lpstr>Arial</vt:lpstr>
      <vt:lpstr>Trebuchet MS</vt:lpstr>
      <vt:lpstr>Berlin Sans FB Demi</vt:lpstr>
      <vt:lpstr>Default</vt:lpstr>
      <vt:lpstr>PowerPoint Presentation</vt:lpstr>
      <vt:lpstr>The Pornography Plague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Jim Deason</cp:lastModifiedBy>
  <cp:revision>34</cp:revision>
  <dcterms:created xsi:type="dcterms:W3CDTF">2014-03-26T14:03:34Z</dcterms:created>
  <dcterms:modified xsi:type="dcterms:W3CDTF">2017-10-22T11:18:56Z</dcterms:modified>
</cp:coreProperties>
</file>