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85136-8186-4E89-A49D-D81147AD66E4}" type="datetimeFigureOut">
              <a:rPr lang="en-US" smtClean="0"/>
              <a:pPr/>
              <a:t>8/12/2017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03405-6E2E-4CB0-940B-CF25B0DD0086}" type="slidenum">
              <a:rPr lang="en-US" smtClean="0"/>
              <a:pPr/>
              <a:t>‹#›</a:t>
            </a:fld>
            <a:endParaRPr lang="en-US"/>
          </a:p>
        </p:txBody>
      </p:sp>
    </p:spTree>
    <p:extLst>
      <p:ext uri="{BB962C8B-B14F-4D97-AF65-F5344CB8AC3E}">
        <p14:creationId xmlns:p14="http://schemas.microsoft.com/office/powerpoint/2010/main" val="3485537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8/12/2017 5:08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EC7E1F-C3F6-4077-98A4-C061B39809D1}"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med">
    <p:dissolv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spd="med">
    <p:dissolv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229600" cy="990600"/>
          </a:xfrm>
        </p:spPr>
        <p:txBody>
          <a:bodyPr>
            <a:scene3d>
              <a:camera prst="orthographicFront"/>
              <a:lightRig rig="soft" dir="t">
                <a:rot lat="0" lon="0" rev="10800000"/>
              </a:lightRig>
            </a:scene3d>
            <a:sp3d>
              <a:bevelT w="27940" h="12700"/>
              <a:contourClr>
                <a:srgbClr val="DDDDDD"/>
              </a:contourClr>
            </a:sp3d>
          </a:bodyPr>
          <a:lstStyle/>
          <a:p>
            <a:pPr algn="ctr"/>
            <a:r>
              <a:rPr lang="en-US" sz="6000" b="1" spc="150" dirty="0">
                <a:ln w="11430"/>
                <a:solidFill>
                  <a:srgbClr val="F8F8F8"/>
                </a:solidFill>
                <a:effectLst/>
                <a:latin typeface="Arial" pitchFamily="34" charset="0"/>
                <a:cs typeface="Arial" pitchFamily="34" charset="0"/>
              </a:rPr>
              <a:t>“Apostles’ Doctrine”</a:t>
            </a:r>
          </a:p>
        </p:txBody>
      </p:sp>
      <p:sp>
        <p:nvSpPr>
          <p:cNvPr id="3" name="Subtitle 2"/>
          <p:cNvSpPr>
            <a:spLocks noGrp="1"/>
          </p:cNvSpPr>
          <p:nvPr>
            <p:ph type="subTitle" idx="1"/>
          </p:nvPr>
        </p:nvSpPr>
        <p:spPr>
          <a:xfrm>
            <a:off x="685800" y="3124200"/>
            <a:ext cx="7681913" cy="685800"/>
          </a:xfrm>
        </p:spPr>
        <p:txBody>
          <a:bodyPr>
            <a:noAutofit/>
          </a:bodyPr>
          <a:lstStyle/>
          <a:p>
            <a:pPr algn="ctr"/>
            <a:r>
              <a:rPr lang="en-US" sz="4800" dirty="0">
                <a:solidFill>
                  <a:schemeClr val="accent4">
                    <a:lumMod val="20000"/>
                    <a:lumOff val="80000"/>
                  </a:schemeClr>
                </a:solidFill>
              </a:rPr>
              <a:t>Acts 2:36-42</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002"/>
            <a:ext cx="5638800" cy="498598"/>
          </a:xfrm>
        </p:spPr>
        <p:txBody>
          <a:bodyPr/>
          <a:lstStyle/>
          <a:p>
            <a:r>
              <a:rPr lang="en-US" sz="3600" b="1" spc="150" dirty="0">
                <a:ln w="11430"/>
                <a:solidFill>
                  <a:srgbClr val="F8F8F8"/>
                </a:solidFill>
                <a:effectLst/>
                <a:latin typeface="Arial" pitchFamily="34" charset="0"/>
                <a:cs typeface="Arial" pitchFamily="34" charset="0"/>
              </a:rPr>
              <a:t>“Apostles’ Doctrine”</a:t>
            </a:r>
            <a:endParaRPr lang="en-US" sz="2800" dirty="0"/>
          </a:p>
        </p:txBody>
      </p:sp>
      <p:sp>
        <p:nvSpPr>
          <p:cNvPr id="3" name="Text Placeholder 2"/>
          <p:cNvSpPr>
            <a:spLocks noGrp="1"/>
          </p:cNvSpPr>
          <p:nvPr>
            <p:ph type="body" sz="quarter" idx="10"/>
          </p:nvPr>
        </p:nvSpPr>
        <p:spPr>
          <a:xfrm>
            <a:off x="0" y="609600"/>
            <a:ext cx="9144000" cy="6204776"/>
          </a:xfrm>
        </p:spPr>
        <p:txBody>
          <a:bodyPr/>
          <a:lstStyle/>
          <a:p>
            <a:r>
              <a:rPr lang="en-US" b="1" dirty="0">
                <a:solidFill>
                  <a:srgbClr val="FFFF00"/>
                </a:solidFill>
              </a:rPr>
              <a:t>Who are the Apostles?  </a:t>
            </a:r>
            <a:r>
              <a:rPr lang="en-US" dirty="0"/>
              <a:t>1 Cor.12:28, </a:t>
            </a:r>
            <a:r>
              <a:rPr lang="en-US" dirty="0" smtClean="0"/>
              <a:t>Eph.2:19-20 Eph.3:3-5</a:t>
            </a:r>
            <a:endParaRPr lang="en-US" dirty="0"/>
          </a:p>
          <a:p>
            <a:r>
              <a:rPr lang="en-US" b="1" dirty="0">
                <a:solidFill>
                  <a:srgbClr val="FFFF00"/>
                </a:solidFill>
              </a:rPr>
              <a:t>Their Work</a:t>
            </a:r>
            <a:r>
              <a:rPr lang="en-US" dirty="0"/>
              <a:t>, Jn.14:26, 16:13</a:t>
            </a:r>
            <a:r>
              <a:rPr lang="en-US" dirty="0" smtClean="0"/>
              <a:t>,  Matt.16:19</a:t>
            </a:r>
            <a:r>
              <a:rPr lang="en-US" dirty="0"/>
              <a:t>, 18:18</a:t>
            </a:r>
          </a:p>
          <a:p>
            <a:r>
              <a:rPr lang="en-US" b="1" dirty="0">
                <a:solidFill>
                  <a:srgbClr val="FFFF00"/>
                </a:solidFill>
              </a:rPr>
              <a:t>It is Complete</a:t>
            </a:r>
            <a:r>
              <a:rPr lang="en-US" dirty="0"/>
              <a:t>, 2 Tim.3:16-17, </a:t>
            </a:r>
            <a:r>
              <a:rPr lang="en-US" dirty="0" smtClean="0"/>
              <a:t> 2 </a:t>
            </a:r>
            <a:r>
              <a:rPr lang="en-US" dirty="0"/>
              <a:t>Pet.1:3</a:t>
            </a:r>
          </a:p>
          <a:p>
            <a:r>
              <a:rPr lang="en-US" b="1" dirty="0">
                <a:solidFill>
                  <a:srgbClr val="FFFF00"/>
                </a:solidFill>
              </a:rPr>
              <a:t>Faithfully Handed Down</a:t>
            </a:r>
            <a:r>
              <a:rPr lang="en-US" dirty="0"/>
              <a:t>, 1 Pet.1:23-25</a:t>
            </a:r>
          </a:p>
          <a:p>
            <a:r>
              <a:rPr lang="en-US" b="1" dirty="0">
                <a:solidFill>
                  <a:srgbClr val="FFFF00"/>
                </a:solidFill>
              </a:rPr>
              <a:t>Continue Steadfastly</a:t>
            </a:r>
            <a:r>
              <a:rPr lang="en-US" dirty="0"/>
              <a:t>, Ac.2:42, </a:t>
            </a:r>
            <a:r>
              <a:rPr lang="en-US" dirty="0" smtClean="0"/>
              <a:t> Jn.8:31-32,  Prov.23:23</a:t>
            </a:r>
            <a:endParaRPr lang="en-US" dirty="0"/>
          </a:p>
          <a:p>
            <a:r>
              <a:rPr lang="en-US" b="1" dirty="0">
                <a:solidFill>
                  <a:srgbClr val="FFFF00"/>
                </a:solidFill>
              </a:rPr>
              <a:t>Rightly Divide It</a:t>
            </a:r>
            <a:r>
              <a:rPr lang="en-US" dirty="0"/>
              <a:t>, 2 Tim.2:15</a:t>
            </a:r>
            <a:r>
              <a:rPr lang="en-US" dirty="0" smtClean="0"/>
              <a:t>,  </a:t>
            </a:r>
            <a:r>
              <a:rPr lang="en-US" dirty="0"/>
              <a:t>2 Cor.4:2</a:t>
            </a:r>
          </a:p>
          <a:p>
            <a:r>
              <a:rPr lang="en-US" b="1" dirty="0">
                <a:solidFill>
                  <a:srgbClr val="FFFF00"/>
                </a:solidFill>
              </a:rPr>
              <a:t>Speak it in Love</a:t>
            </a:r>
            <a:r>
              <a:rPr lang="en-US" dirty="0"/>
              <a:t>, Eph.4:15, </a:t>
            </a:r>
            <a:r>
              <a:rPr lang="en-US" dirty="0" smtClean="0"/>
              <a:t> 1Cor.8:1</a:t>
            </a:r>
            <a:r>
              <a:rPr lang="en-US" dirty="0"/>
              <a:t>, 1 Pet.3:15</a:t>
            </a:r>
          </a:p>
          <a:p>
            <a:r>
              <a:rPr lang="en-US" b="1" dirty="0">
                <a:solidFill>
                  <a:srgbClr val="FFFF00"/>
                </a:solidFill>
              </a:rPr>
              <a:t>Some Will be Offended</a:t>
            </a:r>
            <a:r>
              <a:rPr lang="en-US" dirty="0"/>
              <a:t>, Mt.15:12-14, 1Pet.2:6-8</a:t>
            </a:r>
          </a:p>
          <a:p>
            <a:r>
              <a:rPr lang="en-US" b="1" dirty="0">
                <a:solidFill>
                  <a:srgbClr val="FFFF00"/>
                </a:solidFill>
              </a:rPr>
              <a:t>Some Err From It</a:t>
            </a:r>
            <a:r>
              <a:rPr lang="en-US" dirty="0"/>
              <a:t>, 2Tim.2:18, </a:t>
            </a:r>
            <a:r>
              <a:rPr lang="en-US" dirty="0" smtClean="0"/>
              <a:t> 2Tim.4:1-4</a:t>
            </a:r>
            <a:endParaRPr lang="en-US" dirty="0"/>
          </a:p>
          <a:p>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533400"/>
            <a:ext cx="8610600" cy="762000"/>
          </a:xfrm>
        </p:spPr>
        <p:txBody>
          <a:bodyPr>
            <a:noAutofit/>
          </a:bodyPr>
          <a:lstStyle/>
          <a:p>
            <a:pPr algn="ctr"/>
            <a:r>
              <a:rPr lang="en-US" b="1" i="1" dirty="0">
                <a:solidFill>
                  <a:schemeClr val="tx1"/>
                </a:solidFill>
                <a:effectLst>
                  <a:outerShdw blurRad="38100" dist="38100" dir="2700000" algn="tl">
                    <a:srgbClr val="000000">
                      <a:alpha val="43137"/>
                    </a:srgbClr>
                  </a:outerShdw>
                </a:effectLst>
              </a:rPr>
              <a:t>The Scheme of Redemption</a:t>
            </a:r>
          </a:p>
        </p:txBody>
      </p:sp>
      <p:sp>
        <p:nvSpPr>
          <p:cNvPr id="21507" name="Rectangle 3"/>
          <p:cNvSpPr>
            <a:spLocks noGrp="1" noChangeArrowheads="1"/>
          </p:cNvSpPr>
          <p:nvPr>
            <p:ph type="body" idx="1"/>
          </p:nvPr>
        </p:nvSpPr>
        <p:spPr>
          <a:xfrm>
            <a:off x="304800" y="1676400"/>
            <a:ext cx="8610600" cy="5181600"/>
          </a:xfrm>
        </p:spPr>
        <p:txBody>
          <a:bodyPr>
            <a:normAutofit/>
          </a:bodyPr>
          <a:lstStyle/>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Hear the Gospel of Christ, </a:t>
            </a:r>
            <a:r>
              <a:rPr lang="en-US" sz="2800" dirty="0">
                <a:solidFill>
                  <a:schemeClr val="tx2"/>
                </a:solidFill>
                <a:effectLst>
                  <a:outerShdw blurRad="38100" dist="38100" dir="2700000" algn="tl">
                    <a:srgbClr val="000000">
                      <a:alpha val="43137"/>
                    </a:srgbClr>
                  </a:outerShdw>
                </a:effectLst>
                <a:latin typeface="Arial" charset="0"/>
              </a:rPr>
              <a:t>Acts 18:8</a:t>
            </a:r>
            <a:endParaRPr lang="en-US" sz="16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Believe in Jesus Christ,  </a:t>
            </a:r>
            <a:r>
              <a:rPr lang="en-US" sz="2800" dirty="0">
                <a:solidFill>
                  <a:schemeClr val="tx2"/>
                </a:solidFill>
                <a:effectLst>
                  <a:outerShdw blurRad="38100" dist="38100" dir="2700000" algn="tl">
                    <a:srgbClr val="000000">
                      <a:alpha val="43137"/>
                    </a:srgbClr>
                  </a:outerShdw>
                </a:effectLst>
                <a:latin typeface="Arial" charset="0"/>
              </a:rPr>
              <a:t>Rom.1:16</a:t>
            </a:r>
            <a:endParaRPr lang="en-US" sz="9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Repent and Turn to God</a:t>
            </a:r>
            <a:r>
              <a:rPr lang="en-US" sz="2800" dirty="0">
                <a:solidFill>
                  <a:schemeClr val="tx2"/>
                </a:solidFill>
                <a:effectLst>
                  <a:outerShdw blurRad="38100" dist="38100" dir="2700000" algn="tl">
                    <a:srgbClr val="000000">
                      <a:alpha val="43137"/>
                    </a:srgbClr>
                  </a:outerShdw>
                </a:effectLst>
                <a:latin typeface="Arial" charset="0"/>
              </a:rPr>
              <a:t>, Acts 26:20</a:t>
            </a:r>
            <a:endParaRPr lang="en-US" sz="24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Confess Jesus Before Men</a:t>
            </a:r>
            <a:r>
              <a:rPr lang="en-US" sz="2800" dirty="0">
                <a:solidFill>
                  <a:schemeClr val="tx2"/>
                </a:solidFill>
                <a:effectLst>
                  <a:outerShdw blurRad="38100" dist="38100" dir="2700000" algn="tl">
                    <a:srgbClr val="000000">
                      <a:alpha val="43137"/>
                    </a:srgbClr>
                  </a:outerShdw>
                </a:effectLst>
                <a:latin typeface="Arial" charset="0"/>
              </a:rPr>
              <a:t>,  Matt.10:32</a:t>
            </a:r>
            <a:endParaRPr lang="en-US" sz="2400" dirty="0">
              <a:solidFill>
                <a:schemeClr val="tx2"/>
              </a:solidFill>
              <a:effectLst>
                <a:outerShdw blurRad="38100" dist="38100" dir="2700000" algn="tl">
                  <a:srgbClr val="000000">
                    <a:alpha val="43137"/>
                  </a:srgbClr>
                </a:outerShdw>
              </a:effectLst>
              <a:latin typeface="Arial" charset="0"/>
            </a:endParaRPr>
          </a:p>
          <a:p>
            <a:pPr marL="609600" indent="-609600">
              <a:buClr>
                <a:schemeClr val="tx2"/>
              </a:buClr>
              <a:buSzPct val="81000"/>
              <a:buFont typeface="Wingdings" pitchFamily="2" charset="2"/>
              <a:buAutoNum type="arabicPeriod"/>
            </a:pPr>
            <a:r>
              <a:rPr lang="en-US" sz="3200" dirty="0">
                <a:solidFill>
                  <a:schemeClr val="tx2"/>
                </a:solidFill>
                <a:effectLst>
                  <a:outerShdw blurRad="38100" dist="38100" dir="2700000" algn="tl">
                    <a:srgbClr val="000000">
                      <a:alpha val="43137"/>
                    </a:srgbClr>
                  </a:outerShdw>
                </a:effectLst>
                <a:latin typeface="Arial" charset="0"/>
              </a:rPr>
              <a:t>Baptized Into Christ, </a:t>
            </a:r>
            <a:r>
              <a:rPr lang="en-US" sz="2800" dirty="0">
                <a:solidFill>
                  <a:schemeClr val="tx2"/>
                </a:solidFill>
                <a:effectLst>
                  <a:outerShdw blurRad="38100" dist="38100" dir="2700000" algn="tl">
                    <a:srgbClr val="000000">
                      <a:alpha val="43137"/>
                    </a:srgbClr>
                  </a:outerShdw>
                </a:effectLst>
                <a:latin typeface="Arial" charset="0"/>
              </a:rPr>
              <a:t>Gal.3:26-27</a:t>
            </a:r>
          </a:p>
          <a:p>
            <a:pPr marL="609600" indent="-609600">
              <a:buClr>
                <a:schemeClr val="tx2"/>
              </a:buClr>
              <a:buSzPct val="81000"/>
              <a:buFont typeface="Wingdings" pitchFamily="2" charset="2"/>
              <a:buNone/>
            </a:pPr>
            <a:r>
              <a:rPr lang="en-US" sz="1800" dirty="0">
                <a:solidFill>
                  <a:schemeClr val="tx2"/>
                </a:solidFill>
                <a:effectLst>
                  <a:outerShdw blurRad="38100" dist="38100" dir="2700000" algn="tl">
                    <a:srgbClr val="000000">
                      <a:alpha val="43137"/>
                    </a:srgbClr>
                  </a:outerShdw>
                </a:effectLst>
                <a:latin typeface="Arial" charset="0"/>
              </a:rPr>
              <a:t>            -----------------------------</a:t>
            </a:r>
          </a:p>
          <a:p>
            <a:pPr marL="609600" indent="-609600">
              <a:buClr>
                <a:schemeClr val="accent4"/>
              </a:buClr>
              <a:buSzPct val="81000"/>
              <a:buFont typeface="Wingdings" pitchFamily="2" charset="2"/>
              <a:buChar char="Ø"/>
            </a:pPr>
            <a:r>
              <a:rPr lang="en-US" sz="3200" dirty="0">
                <a:effectLst>
                  <a:outerShdw blurRad="38100" dist="38100" dir="2700000" algn="tl">
                    <a:srgbClr val="000000">
                      <a:alpha val="43137"/>
                    </a:srgbClr>
                  </a:outerShdw>
                </a:effectLst>
                <a:latin typeface="Arial" charset="0"/>
              </a:rPr>
              <a:t>Grow And Be Faithful</a:t>
            </a:r>
            <a:r>
              <a:rPr lang="en-US" sz="3600" dirty="0">
                <a:effectLst>
                  <a:outerShdw blurRad="38100" dist="38100" dir="2700000" algn="tl">
                    <a:srgbClr val="000000">
                      <a:alpha val="43137"/>
                    </a:srgbClr>
                  </a:outerShdw>
                </a:effectLst>
                <a:latin typeface="Arial" charset="0"/>
              </a:rPr>
              <a:t>, </a:t>
            </a:r>
            <a:r>
              <a:rPr lang="en-US" sz="2800" dirty="0">
                <a:effectLst>
                  <a:outerShdw blurRad="38100" dist="38100" dir="2700000" algn="tl">
                    <a:srgbClr val="000000">
                      <a:alpha val="43137"/>
                    </a:srgbClr>
                  </a:outerShdw>
                </a:effectLst>
                <a:latin typeface="Arial" charset="0"/>
              </a:rPr>
              <a:t>Matt.10:22</a:t>
            </a:r>
          </a:p>
          <a:p>
            <a:pPr marL="609600" indent="-609600">
              <a:buClr>
                <a:schemeClr val="accent4"/>
              </a:buClr>
              <a:buSzPct val="81000"/>
              <a:buFont typeface="Wingdings" pitchFamily="2" charset="2"/>
              <a:buChar char="Ø"/>
            </a:pPr>
            <a:r>
              <a:rPr lang="en-US" sz="3200" dirty="0">
                <a:effectLst>
                  <a:outerShdw blurRad="38100" dist="38100" dir="2700000" algn="tl">
                    <a:srgbClr val="000000">
                      <a:alpha val="43137"/>
                    </a:srgbClr>
                  </a:outerShdw>
                </a:effectLst>
                <a:latin typeface="Arial" charset="0"/>
              </a:rPr>
              <a:t>If Err As A Christian</a:t>
            </a:r>
            <a:r>
              <a:rPr lang="en-US" sz="2800" dirty="0">
                <a:effectLst>
                  <a:outerShdw blurRad="38100" dist="38100" dir="2700000" algn="tl">
                    <a:srgbClr val="000000">
                      <a:alpha val="43137"/>
                    </a:srgbClr>
                  </a:outerShdw>
                </a:effectLst>
                <a:latin typeface="Arial" charset="0"/>
              </a:rPr>
              <a:t>: </a:t>
            </a:r>
            <a:r>
              <a:rPr lang="en-US" sz="3200" dirty="0">
                <a:effectLst>
                  <a:outerShdw blurRad="38100" dist="38100" dir="2700000" algn="tl">
                    <a:srgbClr val="000000">
                      <a:alpha val="43137"/>
                    </a:srgbClr>
                  </a:outerShdw>
                </a:effectLst>
                <a:latin typeface="Arial" charset="0"/>
              </a:rPr>
              <a:t>Repent and Pray God, </a:t>
            </a:r>
            <a:r>
              <a:rPr lang="en-US" sz="2800" dirty="0">
                <a:effectLst>
                  <a:outerShdw blurRad="38100" dist="38100" dir="2700000" algn="tl">
                    <a:srgbClr val="000000">
                      <a:alpha val="43137"/>
                    </a:srgbClr>
                  </a:outerShdw>
                </a:effectLst>
                <a:latin typeface="Arial" charset="0"/>
              </a:rPr>
              <a:t> Acts 8:22</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Bottom)">
                                      <p:cBhvr>
                                        <p:cTn id="7" dur="500"/>
                                        <p:tgtEl>
                                          <p:spTgt spid="21506"/>
                                        </p:tgtEl>
                                      </p:cBhvr>
                                    </p:animEffect>
                                  </p:childTnLst>
                                </p:cTn>
                              </p:par>
                            </p:childTnLst>
                          </p:cTn>
                        </p:par>
                        <p:par>
                          <p:cTn id="8" fill="hold">
                            <p:stCondLst>
                              <p:cond delay="500"/>
                            </p:stCondLst>
                            <p:childTnLst>
                              <p:par>
                                <p:cTn id="9" presetID="39" presetClass="entr" presetSubtype="0" accel="100000" fill="hold" grpId="0" nodeType="afterEffect">
                                  <p:stCondLst>
                                    <p:cond delay="500"/>
                                  </p:stCondLst>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p:cTn id="11" dur="500" fill="hold"/>
                                        <p:tgtEl>
                                          <p:spTgt spid="215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215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215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39" presetClass="entr" presetSubtype="0" accel="100000" fill="hold" grpId="0" nodeType="afterEffect">
                                  <p:stCondLst>
                                    <p:cond delay="500"/>
                                  </p:stCondLst>
                                  <p:childTnLst>
                                    <p:set>
                                      <p:cBhvr>
                                        <p:cTn id="17" dur="1" fill="hold">
                                          <p:stCondLst>
                                            <p:cond delay="0"/>
                                          </p:stCondLst>
                                        </p:cTn>
                                        <p:tgtEl>
                                          <p:spTgt spid="21507">
                                            <p:txEl>
                                              <p:pRg st="1" end="1"/>
                                            </p:txEl>
                                          </p:spTgt>
                                        </p:tgtEl>
                                        <p:attrNameLst>
                                          <p:attrName>style.visibility</p:attrName>
                                        </p:attrNameLst>
                                      </p:cBhvr>
                                      <p:to>
                                        <p:strVal val="visible"/>
                                      </p:to>
                                    </p:set>
                                    <p:anim calcmode="lin" valueType="num">
                                      <p:cBhvr>
                                        <p:cTn id="18" dur="500" fill="hold"/>
                                        <p:tgtEl>
                                          <p:spTgt spid="2150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150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150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39" presetClass="entr" presetSubtype="0" accel="100000" fill="hold" grpId="0" nodeType="afterEffect">
                                  <p:stCondLst>
                                    <p:cond delay="50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p:cTn id="25" dur="500" fill="hold"/>
                                        <p:tgtEl>
                                          <p:spTgt spid="2150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2150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2150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39" presetClass="entr" presetSubtype="0" accel="100000" fill="hold" grpId="0" nodeType="afterEffect">
                                  <p:stCondLst>
                                    <p:cond delay="500"/>
                                  </p:stCondLst>
                                  <p:childTnLst>
                                    <p:set>
                                      <p:cBhvr>
                                        <p:cTn id="31" dur="1" fill="hold">
                                          <p:stCondLst>
                                            <p:cond delay="0"/>
                                          </p:stCondLst>
                                        </p:cTn>
                                        <p:tgtEl>
                                          <p:spTgt spid="21507">
                                            <p:txEl>
                                              <p:pRg st="3" end="3"/>
                                            </p:txEl>
                                          </p:spTgt>
                                        </p:tgtEl>
                                        <p:attrNameLst>
                                          <p:attrName>style.visibility</p:attrName>
                                        </p:attrNameLst>
                                      </p:cBhvr>
                                      <p:to>
                                        <p:strVal val="visible"/>
                                      </p:to>
                                    </p:set>
                                    <p:anim calcmode="lin" valueType="num">
                                      <p:cBhvr>
                                        <p:cTn id="32" dur="500" fill="hold"/>
                                        <p:tgtEl>
                                          <p:spTgt spid="2150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2150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2150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39" presetClass="entr" presetSubtype="0" accel="100000" fill="hold" grpId="0" nodeType="afterEffect">
                                  <p:stCondLst>
                                    <p:cond delay="50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500" fill="hold"/>
                                        <p:tgtEl>
                                          <p:spTgt spid="2150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150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150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par>
                          <p:cTn id="43" fill="hold">
                            <p:stCondLst>
                              <p:cond delay="5500"/>
                            </p:stCondLst>
                            <p:childTnLst>
                              <p:par>
                                <p:cTn id="44" presetID="39" presetClass="entr" presetSubtype="0" accel="100000" fill="hold" grpId="0" nodeType="afterEffect">
                                  <p:stCondLst>
                                    <p:cond delay="500"/>
                                  </p:stCondLst>
                                  <p:childTnLst>
                                    <p:set>
                                      <p:cBhvr>
                                        <p:cTn id="45" dur="1" fill="hold">
                                          <p:stCondLst>
                                            <p:cond delay="0"/>
                                          </p:stCondLst>
                                        </p:cTn>
                                        <p:tgtEl>
                                          <p:spTgt spid="21507">
                                            <p:txEl>
                                              <p:pRg st="5" end="5"/>
                                            </p:txEl>
                                          </p:spTgt>
                                        </p:tgtEl>
                                        <p:attrNameLst>
                                          <p:attrName>style.visibility</p:attrName>
                                        </p:attrNameLst>
                                      </p:cBhvr>
                                      <p:to>
                                        <p:strVal val="visible"/>
                                      </p:to>
                                    </p:set>
                                    <p:anim calcmode="lin" valueType="num">
                                      <p:cBhvr>
                                        <p:cTn id="46" dur="500" fill="hold"/>
                                        <p:tgtEl>
                                          <p:spTgt spid="2150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2150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2150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39" presetClass="entr" presetSubtype="0" accel="100000" fill="hold" grpId="0" nodeType="afterEffect">
                                  <p:stCondLst>
                                    <p:cond delay="500"/>
                                  </p:stCondLst>
                                  <p:childTnLst>
                                    <p:set>
                                      <p:cBhvr>
                                        <p:cTn id="52" dur="1" fill="hold">
                                          <p:stCondLst>
                                            <p:cond delay="0"/>
                                          </p:stCondLst>
                                        </p:cTn>
                                        <p:tgtEl>
                                          <p:spTgt spid="21507">
                                            <p:txEl>
                                              <p:pRg st="6" end="6"/>
                                            </p:txEl>
                                          </p:spTgt>
                                        </p:tgtEl>
                                        <p:attrNameLst>
                                          <p:attrName>style.visibility</p:attrName>
                                        </p:attrNameLst>
                                      </p:cBhvr>
                                      <p:to>
                                        <p:strVal val="visible"/>
                                      </p:to>
                                    </p:set>
                                    <p:anim calcmode="lin" valueType="num">
                                      <p:cBhvr>
                                        <p:cTn id="53" dur="500" fill="hold"/>
                                        <p:tgtEl>
                                          <p:spTgt spid="2150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2150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2150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par>
                          <p:cTn id="57" fill="hold">
                            <p:stCondLst>
                              <p:cond delay="7500"/>
                            </p:stCondLst>
                            <p:childTnLst>
                              <p:par>
                                <p:cTn id="58" presetID="39" presetClass="entr" presetSubtype="0" accel="100000" fill="hold" grpId="0" nodeType="afterEffect">
                                  <p:stCondLst>
                                    <p:cond delay="500"/>
                                  </p:stCondLst>
                                  <p:childTnLst>
                                    <p:set>
                                      <p:cBhvr>
                                        <p:cTn id="59" dur="1" fill="hold">
                                          <p:stCondLst>
                                            <p:cond delay="0"/>
                                          </p:stCondLst>
                                        </p:cTn>
                                        <p:tgtEl>
                                          <p:spTgt spid="21507">
                                            <p:txEl>
                                              <p:pRg st="7" end="7"/>
                                            </p:txEl>
                                          </p:spTgt>
                                        </p:tgtEl>
                                        <p:attrNameLst>
                                          <p:attrName>style.visibility</p:attrName>
                                        </p:attrNameLst>
                                      </p:cBhvr>
                                      <p:to>
                                        <p:strVal val="visible"/>
                                      </p:to>
                                    </p:set>
                                    <p:anim calcmode="lin" valueType="num">
                                      <p:cBhvr>
                                        <p:cTn id="60" dur="500" fill="hold"/>
                                        <p:tgtEl>
                                          <p:spTgt spid="2150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2150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2150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10000"/>
    </p:bldLst>
  </p:timing>
</p:sld>
</file>

<file path=ppt/theme/theme1.xml><?xml version="1.0" encoding="utf-8"?>
<a:theme xmlns:a="http://schemas.openxmlformats.org/drawingml/2006/main" name="1_Med Blue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C1B676-5D22-4676-8485-2B5F22FD5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1_Med Blue template Segoe</Template>
  <TotalTime>1546</TotalTime>
  <Words>252</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1_Med Blue template Segoe</vt:lpstr>
      <vt:lpstr>White with Courier font for code slides</vt:lpstr>
      <vt:lpstr>“Apostles’ Doctrine”</vt:lpstr>
      <vt:lpstr>“Apostles’ Doctrine”</vt:lpstr>
      <vt:lpstr>The Scheme of Redemption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Doctrine”</dc:title>
  <dc:creator>Owner</dc:creator>
  <cp:keywords/>
  <cp:lastModifiedBy>Danny McKibben</cp:lastModifiedBy>
  <cp:revision>52</cp:revision>
  <dcterms:created xsi:type="dcterms:W3CDTF">2015-10-24T15:19:05Z</dcterms:created>
  <dcterms:modified xsi:type="dcterms:W3CDTF">2017-08-13T12:30:55Z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TC102867649990</vt:lpwstr>
  </property>
</Properties>
</file>