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529" autoAdjust="0"/>
  </p:normalViewPr>
  <p:slideViewPr>
    <p:cSldViewPr snapToGrid="0">
      <p:cViewPr varScale="1">
        <p:scale>
          <a:sx n="120" d="100"/>
          <a:sy n="120" d="100"/>
        </p:scale>
        <p:origin x="1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C9283E5-8CF8-45C2-86BB-F71E8D613384}" type="datetimeFigureOut">
              <a:rPr lang="en-US" smtClean="0"/>
              <a:t>7/23/2017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A690B41-8797-46E2-A756-5F4F93979A97}" type="slidenum">
              <a:rPr lang="en-US" smtClean="0"/>
              <a:t>‹#›</a:t>
            </a:fld>
            <a:endParaRPr lang="en-US"/>
          </a:p>
        </p:txBody>
      </p:sp>
    </p:spTree>
    <p:extLst>
      <p:ext uri="{BB962C8B-B14F-4D97-AF65-F5344CB8AC3E}">
        <p14:creationId xmlns:p14="http://schemas.microsoft.com/office/powerpoint/2010/main" val="2919730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A690B41-8797-46E2-A756-5F4F93979A97}" type="slidenum">
              <a:rPr lang="en-US" smtClean="0"/>
              <a:t>1</a:t>
            </a:fld>
            <a:endParaRPr lang="en-US"/>
          </a:p>
        </p:txBody>
      </p:sp>
    </p:spTree>
    <p:extLst>
      <p:ext uri="{BB962C8B-B14F-4D97-AF65-F5344CB8AC3E}">
        <p14:creationId xmlns:p14="http://schemas.microsoft.com/office/powerpoint/2010/main" val="1876206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A690B41-8797-46E2-A756-5F4F93979A97}" type="slidenum">
              <a:rPr lang="en-US" smtClean="0"/>
              <a:t>2</a:t>
            </a:fld>
            <a:endParaRPr lang="en-US"/>
          </a:p>
        </p:txBody>
      </p:sp>
    </p:spTree>
    <p:extLst>
      <p:ext uri="{BB962C8B-B14F-4D97-AF65-F5344CB8AC3E}">
        <p14:creationId xmlns:p14="http://schemas.microsoft.com/office/powerpoint/2010/main" val="3541322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690B41-8797-46E2-A756-5F4F93979A97}" type="slidenum">
              <a:rPr lang="en-US" smtClean="0"/>
              <a:t>3</a:t>
            </a:fld>
            <a:endParaRPr lang="en-US"/>
          </a:p>
        </p:txBody>
      </p:sp>
    </p:spTree>
    <p:extLst>
      <p:ext uri="{BB962C8B-B14F-4D97-AF65-F5344CB8AC3E}">
        <p14:creationId xmlns:p14="http://schemas.microsoft.com/office/powerpoint/2010/main" val="419119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A690B41-8797-46E2-A756-5F4F93979A97}" type="slidenum">
              <a:rPr lang="en-US" smtClean="0"/>
              <a:t>4</a:t>
            </a:fld>
            <a:endParaRPr lang="en-US"/>
          </a:p>
        </p:txBody>
      </p:sp>
    </p:spTree>
    <p:extLst>
      <p:ext uri="{BB962C8B-B14F-4D97-AF65-F5344CB8AC3E}">
        <p14:creationId xmlns:p14="http://schemas.microsoft.com/office/powerpoint/2010/main" val="1282037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A690B41-8797-46E2-A756-5F4F93979A97}" type="slidenum">
              <a:rPr lang="en-US" smtClean="0"/>
              <a:t>5</a:t>
            </a:fld>
            <a:endParaRPr lang="en-US"/>
          </a:p>
        </p:txBody>
      </p:sp>
    </p:spTree>
    <p:extLst>
      <p:ext uri="{BB962C8B-B14F-4D97-AF65-F5344CB8AC3E}">
        <p14:creationId xmlns:p14="http://schemas.microsoft.com/office/powerpoint/2010/main" val="3718488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690B41-8797-46E2-A756-5F4F93979A97}" type="slidenum">
              <a:rPr lang="en-US" smtClean="0"/>
              <a:t>6</a:t>
            </a:fld>
            <a:endParaRPr lang="en-US"/>
          </a:p>
        </p:txBody>
      </p:sp>
    </p:spTree>
    <p:extLst>
      <p:ext uri="{BB962C8B-B14F-4D97-AF65-F5344CB8AC3E}">
        <p14:creationId xmlns:p14="http://schemas.microsoft.com/office/powerpoint/2010/main" val="2458952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A690B41-8797-46E2-A756-5F4F93979A97}" type="slidenum">
              <a:rPr lang="en-US" smtClean="0"/>
              <a:t>7</a:t>
            </a:fld>
            <a:endParaRPr lang="en-US"/>
          </a:p>
        </p:txBody>
      </p:sp>
    </p:spTree>
    <p:extLst>
      <p:ext uri="{BB962C8B-B14F-4D97-AF65-F5344CB8AC3E}">
        <p14:creationId xmlns:p14="http://schemas.microsoft.com/office/powerpoint/2010/main" val="3699284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4508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978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9957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637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15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148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342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9766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7/23/2017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802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7/23/2017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3164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305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7/23/2017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95207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5A6BA-5BFA-4F6E-87DA-346ACEE17A3A}"/>
              </a:ext>
            </a:extLst>
          </p:cNvPr>
          <p:cNvSpPr>
            <a:spLocks noGrp="1"/>
          </p:cNvSpPr>
          <p:nvPr>
            <p:ph type="ctrTitle"/>
          </p:nvPr>
        </p:nvSpPr>
        <p:spPr/>
        <p:txBody>
          <a:bodyPr/>
          <a:lstStyle/>
          <a:p>
            <a:r>
              <a:rPr lang="en-US" dirty="0"/>
              <a:t>The Tragedy of Samson</a:t>
            </a:r>
          </a:p>
        </p:txBody>
      </p:sp>
      <p:sp>
        <p:nvSpPr>
          <p:cNvPr id="3" name="Subtitle 2">
            <a:extLst>
              <a:ext uri="{FF2B5EF4-FFF2-40B4-BE49-F238E27FC236}">
                <a16:creationId xmlns:a16="http://schemas.microsoft.com/office/drawing/2014/main" id="{99DE2300-A28C-4829-A312-F84780D4C114}"/>
              </a:ext>
            </a:extLst>
          </p:cNvPr>
          <p:cNvSpPr>
            <a:spLocks noGrp="1"/>
          </p:cNvSpPr>
          <p:nvPr>
            <p:ph type="subTitle" idx="1"/>
          </p:nvPr>
        </p:nvSpPr>
        <p:spPr/>
        <p:txBody>
          <a:bodyPr/>
          <a:lstStyle/>
          <a:p>
            <a:r>
              <a:rPr lang="en-US" dirty="0"/>
              <a:t>Judges 13-16</a:t>
            </a:r>
          </a:p>
        </p:txBody>
      </p:sp>
    </p:spTree>
    <p:extLst>
      <p:ext uri="{BB962C8B-B14F-4D97-AF65-F5344CB8AC3E}">
        <p14:creationId xmlns:p14="http://schemas.microsoft.com/office/powerpoint/2010/main" val="2778713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761B-FBB8-4282-820F-374121872084}"/>
              </a:ext>
            </a:extLst>
          </p:cNvPr>
          <p:cNvSpPr>
            <a:spLocks noGrp="1"/>
          </p:cNvSpPr>
          <p:nvPr>
            <p:ph type="title"/>
          </p:nvPr>
        </p:nvSpPr>
        <p:spPr>
          <a:xfrm>
            <a:off x="1097280" y="642204"/>
            <a:ext cx="10058400" cy="980882"/>
          </a:xfrm>
        </p:spPr>
        <p:txBody>
          <a:bodyPr/>
          <a:lstStyle/>
          <a:p>
            <a:r>
              <a:rPr lang="en-US" dirty="0"/>
              <a:t>A Christ-Like Proclamation	</a:t>
            </a:r>
          </a:p>
        </p:txBody>
      </p:sp>
      <p:sp>
        <p:nvSpPr>
          <p:cNvPr id="3" name="Content Placeholder 2">
            <a:extLst>
              <a:ext uri="{FF2B5EF4-FFF2-40B4-BE49-F238E27FC236}">
                <a16:creationId xmlns:a16="http://schemas.microsoft.com/office/drawing/2014/main" id="{5D315E83-54BB-4766-BB15-1CB87DF3F8C2}"/>
              </a:ext>
            </a:extLst>
          </p:cNvPr>
          <p:cNvSpPr>
            <a:spLocks noGrp="1"/>
          </p:cNvSpPr>
          <p:nvPr>
            <p:ph idx="1"/>
          </p:nvPr>
        </p:nvSpPr>
        <p:spPr>
          <a:xfrm>
            <a:off x="1097280" y="1845734"/>
            <a:ext cx="10058400" cy="4455478"/>
          </a:xfrm>
        </p:spPr>
        <p:txBody>
          <a:bodyPr>
            <a:normAutofit fontScale="92500" lnSpcReduction="10000"/>
          </a:bodyPr>
          <a:lstStyle/>
          <a:p>
            <a:pPr>
              <a:spcAft>
                <a:spcPts val="600"/>
              </a:spcAft>
            </a:pPr>
            <a:r>
              <a:rPr lang="en-US" b="1" dirty="0"/>
              <a:t>Judges 13:2-5</a:t>
            </a:r>
            <a:r>
              <a:rPr lang="en-US" dirty="0"/>
              <a:t>  - There was a certain man of </a:t>
            </a:r>
            <a:r>
              <a:rPr lang="en-US" dirty="0" err="1"/>
              <a:t>Zorah</a:t>
            </a:r>
            <a:r>
              <a:rPr lang="en-US" dirty="0"/>
              <a:t>, of the tribe of the Danites, whose name was Manoah. And his wife was barren and had no children.  And the angel of the LORD appeared to the woman and said to her, “Behold, you are barren and have not borne children, but you shall conceive and bear a son.  Therefore be careful and drink no wine or strong drink, and eat nothing unclean, for behold, you shall conceive and bear a son. No razor shall come upon his head, for the child shall be a Nazirite to God from the womb, and he shall begin to save Israel from the hand of the Philistines.” </a:t>
            </a:r>
          </a:p>
          <a:p>
            <a:r>
              <a:rPr lang="en-US" b="1" dirty="0"/>
              <a:t>Numbers 6:1-8</a:t>
            </a:r>
            <a:r>
              <a:rPr lang="en-US" dirty="0"/>
              <a:t>  And the LORD spoke to Moses, saying, “Speak to the people of Israel and say to them, When either a man or a woman makes a special vow, the vow of a Nazirite, to separate himself to the LORD, he shall separate himself from wine and strong drink. He shall drink no vinegar made from wine or strong drink and shall not drink any juice of grapes or eat grapes, fresh or dried. All the days of his separation he shall eat nothing that is produced by the grapevine, not even the seeds or the skins. All the days of his vow of separation, no razor shall touch his head. Until the time is completed for which he separates himself to the LORD, he shall be holy. He shall let the locks of hair of his head grow long. All the days that he separates himself to the LORD he shall not go near a dead body. Not even for his father or for his mother, for brother or sister, if they die, shall he make himself unclean, because his separation to God is on his head. All the days of his separation he is holy to the LORD.”</a:t>
            </a:r>
          </a:p>
          <a:p>
            <a:pPr>
              <a:spcAft>
                <a:spcPts val="600"/>
              </a:spcAft>
            </a:pPr>
            <a:endParaRPr lang="en-US" dirty="0"/>
          </a:p>
          <a:p>
            <a:pPr marL="0" indent="0">
              <a:spcAft>
                <a:spcPts val="600"/>
              </a:spcAft>
              <a:buNone/>
            </a:pPr>
            <a:endParaRPr lang="en-US" dirty="0"/>
          </a:p>
          <a:p>
            <a:endParaRPr lang="en-US" dirty="0"/>
          </a:p>
        </p:txBody>
      </p:sp>
    </p:spTree>
    <p:extLst>
      <p:ext uri="{BB962C8B-B14F-4D97-AF65-F5344CB8AC3E}">
        <p14:creationId xmlns:p14="http://schemas.microsoft.com/office/powerpoint/2010/main" val="68652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89F4C-37D3-4099-9C0A-64133767F945}"/>
              </a:ext>
            </a:extLst>
          </p:cNvPr>
          <p:cNvSpPr>
            <a:spLocks noGrp="1"/>
          </p:cNvSpPr>
          <p:nvPr>
            <p:ph type="title"/>
          </p:nvPr>
        </p:nvSpPr>
        <p:spPr/>
        <p:txBody>
          <a:bodyPr/>
          <a:lstStyle/>
          <a:p>
            <a:r>
              <a:rPr lang="en-US" dirty="0"/>
              <a:t>Lust, Pride, and Savagery</a:t>
            </a:r>
          </a:p>
        </p:txBody>
      </p:sp>
      <p:sp>
        <p:nvSpPr>
          <p:cNvPr id="3" name="Content Placeholder 2">
            <a:extLst>
              <a:ext uri="{FF2B5EF4-FFF2-40B4-BE49-F238E27FC236}">
                <a16:creationId xmlns:a16="http://schemas.microsoft.com/office/drawing/2014/main" id="{1A9B471A-F879-4AD1-BCCC-C90D38CBCEFD}"/>
              </a:ext>
            </a:extLst>
          </p:cNvPr>
          <p:cNvSpPr>
            <a:spLocks noGrp="1"/>
          </p:cNvSpPr>
          <p:nvPr>
            <p:ph idx="1"/>
          </p:nvPr>
        </p:nvSpPr>
        <p:spPr/>
        <p:txBody>
          <a:bodyPr>
            <a:normAutofit lnSpcReduction="10000"/>
          </a:bodyPr>
          <a:lstStyle/>
          <a:p>
            <a:r>
              <a:rPr lang="en-US" b="1" dirty="0"/>
              <a:t>Judges 14:1-3 </a:t>
            </a:r>
            <a:r>
              <a:rPr lang="en-US" dirty="0"/>
              <a:t>– Samson went down to </a:t>
            </a:r>
            <a:r>
              <a:rPr lang="en-US" dirty="0" err="1"/>
              <a:t>Timnah</a:t>
            </a:r>
            <a:r>
              <a:rPr lang="en-US" dirty="0"/>
              <a:t>, and at </a:t>
            </a:r>
            <a:r>
              <a:rPr lang="en-US" dirty="0" err="1"/>
              <a:t>Timnah</a:t>
            </a:r>
            <a:r>
              <a:rPr lang="en-US" dirty="0"/>
              <a:t> he saw one of the daughters of the Philistines. Then he came up and told his father and mother, “I saw one of the daughters of the Philistines at </a:t>
            </a:r>
            <a:r>
              <a:rPr lang="en-US" dirty="0" err="1"/>
              <a:t>Timnah</a:t>
            </a:r>
            <a:r>
              <a:rPr lang="en-US" dirty="0"/>
              <a:t>. Now get her for me as my wife.” But his father and mother said to him, “Is there not a woman among the daughters of your relatives, or among all our people, that you must go to take a wife from the uncircumcised Philistines?” But Samson said to his father, “Get her for me, for she is right in my eyes.” </a:t>
            </a:r>
          </a:p>
          <a:p>
            <a:r>
              <a:rPr lang="en-US" b="1" dirty="0"/>
              <a:t>v 4</a:t>
            </a:r>
            <a:r>
              <a:rPr lang="en-US" dirty="0"/>
              <a:t> - His father and mother did not know that it was from the LORD, for he was seeking an opportunity against the Philistines. At that time the Philistines ruled over Israel.</a:t>
            </a:r>
          </a:p>
          <a:p>
            <a:r>
              <a:rPr lang="en-US" b="1" dirty="0"/>
              <a:t>v 14</a:t>
            </a:r>
            <a:r>
              <a:rPr lang="en-US" dirty="0"/>
              <a:t> - And he said to them, “Out of the eater came something to eat. Out of the strong came something sweet.” And in three days they could not solve the riddle.</a:t>
            </a:r>
          </a:p>
          <a:p>
            <a:r>
              <a:rPr lang="en-US" b="1" dirty="0"/>
              <a:t>v 19</a:t>
            </a:r>
            <a:r>
              <a:rPr lang="en-US" dirty="0"/>
              <a:t> - And the Spirit of the LORD rushed upon him, and he went down to Ashkelon and struck down thirty men of the town and took their spoil and gave the garments to those who had told the riddle. In hot anger he went back to his father's house.</a:t>
            </a:r>
          </a:p>
          <a:p>
            <a:endParaRPr lang="en-US" dirty="0"/>
          </a:p>
          <a:p>
            <a:endParaRPr lang="en-US" dirty="0"/>
          </a:p>
          <a:p>
            <a:endParaRPr lang="en-US" dirty="0"/>
          </a:p>
        </p:txBody>
      </p:sp>
    </p:spTree>
    <p:extLst>
      <p:ext uri="{BB962C8B-B14F-4D97-AF65-F5344CB8AC3E}">
        <p14:creationId xmlns:p14="http://schemas.microsoft.com/office/powerpoint/2010/main" val="3788552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93DD7-991E-4BB8-8258-EBF8EF293055}"/>
              </a:ext>
            </a:extLst>
          </p:cNvPr>
          <p:cNvSpPr>
            <a:spLocks noGrp="1"/>
          </p:cNvSpPr>
          <p:nvPr>
            <p:ph type="title"/>
          </p:nvPr>
        </p:nvSpPr>
        <p:spPr/>
        <p:txBody>
          <a:bodyPr/>
          <a:lstStyle/>
          <a:p>
            <a:r>
              <a:rPr lang="en-US" dirty="0"/>
              <a:t>“Innocence” Through Deceit		</a:t>
            </a:r>
          </a:p>
        </p:txBody>
      </p:sp>
      <p:sp>
        <p:nvSpPr>
          <p:cNvPr id="3" name="Content Placeholder 2">
            <a:extLst>
              <a:ext uri="{FF2B5EF4-FFF2-40B4-BE49-F238E27FC236}">
                <a16:creationId xmlns:a16="http://schemas.microsoft.com/office/drawing/2014/main" id="{0B5B2755-1CB1-445A-A263-7EE61CB34459}"/>
              </a:ext>
            </a:extLst>
          </p:cNvPr>
          <p:cNvSpPr>
            <a:spLocks noGrp="1"/>
          </p:cNvSpPr>
          <p:nvPr>
            <p:ph idx="1"/>
          </p:nvPr>
        </p:nvSpPr>
        <p:spPr>
          <a:xfrm>
            <a:off x="1097280" y="1845734"/>
            <a:ext cx="10058400" cy="4396040"/>
          </a:xfrm>
        </p:spPr>
        <p:txBody>
          <a:bodyPr>
            <a:normAutofit fontScale="92500" lnSpcReduction="20000"/>
          </a:bodyPr>
          <a:lstStyle/>
          <a:p>
            <a:pPr>
              <a:lnSpc>
                <a:spcPct val="100000"/>
              </a:lnSpc>
              <a:spcBef>
                <a:spcPts val="0"/>
              </a:spcBef>
              <a:spcAft>
                <a:spcPts val="0"/>
              </a:spcAft>
            </a:pPr>
            <a:r>
              <a:rPr lang="en-US" b="1" dirty="0"/>
              <a:t>Judges 15:1-3</a:t>
            </a:r>
            <a:r>
              <a:rPr lang="en-US" dirty="0"/>
              <a:t> - After some days, at the time of wheat harvest, Samson went to visit his wife with a young goat. And he said, “I will go in to my wife in the chamber.” But her father would not allow him to go in.  And her father said, “I really thought that you utterly hated her, so I gave her to your companion. Is not her younger sister more beautiful than she? Please take her instead.” And Samson said to them, “This time I shall be innocent in regard to the Philistines, when I do them harm.”</a:t>
            </a:r>
          </a:p>
          <a:p>
            <a:pPr>
              <a:lnSpc>
                <a:spcPct val="100000"/>
              </a:lnSpc>
              <a:spcBef>
                <a:spcPts val="0"/>
              </a:spcBef>
              <a:spcAft>
                <a:spcPts val="0"/>
              </a:spcAft>
            </a:pPr>
            <a:endParaRPr lang="en-US" dirty="0"/>
          </a:p>
          <a:p>
            <a:pPr>
              <a:lnSpc>
                <a:spcPct val="100000"/>
              </a:lnSpc>
              <a:spcBef>
                <a:spcPts val="0"/>
              </a:spcBef>
              <a:spcAft>
                <a:spcPts val="0"/>
              </a:spcAft>
            </a:pPr>
            <a:r>
              <a:rPr lang="en-US" b="1" dirty="0" err="1"/>
              <a:t>vv</a:t>
            </a:r>
            <a:r>
              <a:rPr lang="en-US" b="1" dirty="0"/>
              <a:t> 4-8</a:t>
            </a:r>
            <a:r>
              <a:rPr lang="en-US" dirty="0"/>
              <a:t>  So Samson went and caught 300 foxes and took torches. And he turned them tail to tail and put a torch between each pair of tails. And when he had set fire to the torches, he let the foxes go into the standing grain of the Philistines and set fire to the stacked grain and the standing grain, as well as the olive orchards. Then the Philistines said, “Who has done this?” And they said, “Samson, the son-in-law of the </a:t>
            </a:r>
            <a:r>
              <a:rPr lang="en-US" dirty="0" err="1"/>
              <a:t>Timnite</a:t>
            </a:r>
            <a:r>
              <a:rPr lang="en-US" dirty="0"/>
              <a:t>, because he has taken his wife and given her to his companion.” And the Philistines came up and burned her and her father with fire. And Samson said to them, “If this is what you do, I swear I will be avenged on you, and after that I will quit.” And he struck them hip and thigh with a great blow, and he went down and stayed in the cleft of the rock of </a:t>
            </a:r>
            <a:r>
              <a:rPr lang="en-US" dirty="0" err="1"/>
              <a:t>Etam</a:t>
            </a:r>
            <a:r>
              <a:rPr lang="en-US" dirty="0"/>
              <a:t>.</a:t>
            </a:r>
          </a:p>
          <a:p>
            <a:pPr>
              <a:lnSpc>
                <a:spcPct val="100000"/>
              </a:lnSpc>
              <a:spcBef>
                <a:spcPts val="0"/>
              </a:spcBef>
              <a:spcAft>
                <a:spcPts val="0"/>
              </a:spcAft>
            </a:pPr>
            <a:endParaRPr lang="en-US" dirty="0"/>
          </a:p>
          <a:p>
            <a:pPr>
              <a:lnSpc>
                <a:spcPct val="100000"/>
              </a:lnSpc>
              <a:spcBef>
                <a:spcPts val="0"/>
              </a:spcBef>
              <a:spcAft>
                <a:spcPts val="0"/>
              </a:spcAft>
            </a:pPr>
            <a:r>
              <a:rPr lang="en-US" b="1" dirty="0"/>
              <a:t>v 18 </a:t>
            </a:r>
            <a:r>
              <a:rPr lang="en-US" dirty="0"/>
              <a:t>– And he was very thirsty, and he called upon the Lord and said “You have granted this great salvation by the hand of your servant, and shall I now die of thirst and fall in to the hands of the uncircumcised?”</a:t>
            </a:r>
          </a:p>
          <a:p>
            <a:endParaRPr lang="en-US" dirty="0"/>
          </a:p>
          <a:p>
            <a:endParaRPr lang="en-US" dirty="0"/>
          </a:p>
        </p:txBody>
      </p:sp>
    </p:spTree>
    <p:extLst>
      <p:ext uri="{BB962C8B-B14F-4D97-AF65-F5344CB8AC3E}">
        <p14:creationId xmlns:p14="http://schemas.microsoft.com/office/powerpoint/2010/main" val="3835714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670F0-D967-494F-9C76-FC07EB98EFDD}"/>
              </a:ext>
            </a:extLst>
          </p:cNvPr>
          <p:cNvSpPr>
            <a:spLocks noGrp="1"/>
          </p:cNvSpPr>
          <p:nvPr>
            <p:ph type="title"/>
          </p:nvPr>
        </p:nvSpPr>
        <p:spPr/>
        <p:txBody>
          <a:bodyPr/>
          <a:lstStyle/>
          <a:p>
            <a:r>
              <a:rPr lang="en-US" dirty="0"/>
              <a:t>Seduction, Tragedy, and Justice</a:t>
            </a:r>
          </a:p>
        </p:txBody>
      </p:sp>
      <p:sp>
        <p:nvSpPr>
          <p:cNvPr id="3" name="Content Placeholder 2">
            <a:extLst>
              <a:ext uri="{FF2B5EF4-FFF2-40B4-BE49-F238E27FC236}">
                <a16:creationId xmlns:a16="http://schemas.microsoft.com/office/drawing/2014/main" id="{4DF50830-7664-4AE2-9C81-D75470759A01}"/>
              </a:ext>
            </a:extLst>
          </p:cNvPr>
          <p:cNvSpPr>
            <a:spLocks noGrp="1"/>
          </p:cNvSpPr>
          <p:nvPr>
            <p:ph idx="1"/>
          </p:nvPr>
        </p:nvSpPr>
        <p:spPr/>
        <p:txBody>
          <a:bodyPr>
            <a:normAutofit fontScale="85000" lnSpcReduction="10000"/>
          </a:bodyPr>
          <a:lstStyle/>
          <a:p>
            <a:r>
              <a:rPr lang="en-US" b="1" dirty="0"/>
              <a:t>Judges 16:4-5</a:t>
            </a:r>
            <a:r>
              <a:rPr lang="en-US" dirty="0"/>
              <a:t>  After this he loved a woman in the Valley of </a:t>
            </a:r>
            <a:r>
              <a:rPr lang="en-US" dirty="0" err="1"/>
              <a:t>Sorek</a:t>
            </a:r>
            <a:r>
              <a:rPr lang="en-US" dirty="0"/>
              <a:t>, whose name was Delilah. And the lords of the Philistines came up to her and said to her, “Seduce him, and see where his great strength lies, and by what means we may overpower him, that we may bind him to humble him. And we will each give you 1,100 pieces of silver.”</a:t>
            </a:r>
          </a:p>
          <a:p>
            <a:r>
              <a:rPr lang="en-US" b="1" dirty="0" err="1"/>
              <a:t>vv</a:t>
            </a:r>
            <a:r>
              <a:rPr lang="en-US" b="1" dirty="0"/>
              <a:t> 15-17</a:t>
            </a:r>
            <a:r>
              <a:rPr lang="en-US" dirty="0"/>
              <a:t>  And she said to him, “How can you say, ‘I love you,’ when your heart is not with me? You have mocked me these three times, and you have not told me where your great strength lies.” And when she pressed him hard with her words day after day, and urged him, his soul was vexed to death. And he told her all his heart, and said to her, “A razor has never come upon my head, for I have been a Nazirite to God from my mother's womb. If my head is shaved, then my strength will leave me, and I shall become weak and be like any other man.”</a:t>
            </a:r>
          </a:p>
          <a:p>
            <a:r>
              <a:rPr lang="en-US" b="1" dirty="0" err="1"/>
              <a:t>vv</a:t>
            </a:r>
            <a:r>
              <a:rPr lang="en-US" b="1" dirty="0"/>
              <a:t> 28-31</a:t>
            </a:r>
            <a:r>
              <a:rPr lang="en-US" dirty="0"/>
              <a:t> - Then Samson called to the LORD and said, “O Lord GOD, please remember me and please strengthen me only this once, O God, that I may be avenged on the Philistines for my two eyes.” And Samson grasped the two middle pillars on which the house rested, and he leaned his weight against them, his right hand on the one and his left hand on the other. And Samson said, “Let me die with the Philistines.” Then he bowed with all his strength, and the house fell upon the lords and upon all the people who were in it. So the dead whom he killed at his death were more than those whom he had killed during his life. Then his brothers and all his family came down and took him and brought him up and buried him between </a:t>
            </a:r>
            <a:r>
              <a:rPr lang="en-US" dirty="0" err="1"/>
              <a:t>Zorah</a:t>
            </a:r>
            <a:r>
              <a:rPr lang="en-US" dirty="0"/>
              <a:t> and </a:t>
            </a:r>
            <a:r>
              <a:rPr lang="en-US" dirty="0" err="1"/>
              <a:t>Eshtaol</a:t>
            </a:r>
            <a:r>
              <a:rPr lang="en-US" dirty="0"/>
              <a:t> in the tomb of Manoah his father. He had judged Israel twenty years.</a:t>
            </a:r>
          </a:p>
          <a:p>
            <a:endParaRPr lang="en-US" dirty="0"/>
          </a:p>
          <a:p>
            <a:endParaRPr lang="en-US" dirty="0"/>
          </a:p>
        </p:txBody>
      </p:sp>
    </p:spTree>
    <p:extLst>
      <p:ext uri="{BB962C8B-B14F-4D97-AF65-F5344CB8AC3E}">
        <p14:creationId xmlns:p14="http://schemas.microsoft.com/office/powerpoint/2010/main" val="4096893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B4F8B-E3CF-434A-B2C2-BE93BEFBA281}"/>
              </a:ext>
            </a:extLst>
          </p:cNvPr>
          <p:cNvSpPr>
            <a:spLocks noGrp="1"/>
          </p:cNvSpPr>
          <p:nvPr>
            <p:ph type="title"/>
          </p:nvPr>
        </p:nvSpPr>
        <p:spPr/>
        <p:txBody>
          <a:bodyPr/>
          <a:lstStyle/>
          <a:p>
            <a:r>
              <a:rPr lang="en-US" dirty="0"/>
              <a:t>Lessons to Learn</a:t>
            </a:r>
          </a:p>
        </p:txBody>
      </p:sp>
      <p:sp>
        <p:nvSpPr>
          <p:cNvPr id="3" name="Content Placeholder 2">
            <a:extLst>
              <a:ext uri="{FF2B5EF4-FFF2-40B4-BE49-F238E27FC236}">
                <a16:creationId xmlns:a16="http://schemas.microsoft.com/office/drawing/2014/main" id="{C8E27EF3-D745-4B34-A6C9-023BC3DA6D87}"/>
              </a:ext>
            </a:extLst>
          </p:cNvPr>
          <p:cNvSpPr>
            <a:spLocks noGrp="1"/>
          </p:cNvSpPr>
          <p:nvPr>
            <p:ph idx="1"/>
          </p:nvPr>
        </p:nvSpPr>
        <p:spPr>
          <a:xfrm>
            <a:off x="1097280" y="1845734"/>
            <a:ext cx="10058400" cy="4396040"/>
          </a:xfrm>
        </p:spPr>
        <p:txBody>
          <a:bodyPr/>
          <a:lstStyle/>
          <a:p>
            <a:pPr>
              <a:lnSpc>
                <a:spcPct val="100000"/>
              </a:lnSpc>
              <a:spcBef>
                <a:spcPts val="0"/>
              </a:spcBef>
              <a:spcAft>
                <a:spcPts val="0"/>
              </a:spcAft>
            </a:pPr>
            <a:r>
              <a:rPr lang="en-US" sz="2200" dirty="0"/>
              <a:t>Be Set Apart </a:t>
            </a:r>
          </a:p>
          <a:p>
            <a:pPr lvl="1">
              <a:lnSpc>
                <a:spcPct val="100000"/>
              </a:lnSpc>
              <a:spcBef>
                <a:spcPts val="0"/>
              </a:spcBef>
              <a:spcAft>
                <a:spcPts val="0"/>
              </a:spcAft>
              <a:buFont typeface="Arial" panose="020B0604020202020204" pitchFamily="34" charset="0"/>
              <a:buChar char="•"/>
            </a:pPr>
            <a:r>
              <a:rPr lang="en-US" sz="2000" b="1" dirty="0"/>
              <a:t>2 Timothy 2:21</a:t>
            </a:r>
            <a:r>
              <a:rPr lang="en-US" sz="2000" dirty="0"/>
              <a:t> - Therefore, if anyone cleanses himself from what is dishonorable, he will be a vessel for honorable use, set apart as holy, useful to the master of the house, ready for every good work.</a:t>
            </a:r>
          </a:p>
          <a:p>
            <a:pPr>
              <a:lnSpc>
                <a:spcPct val="100000"/>
              </a:lnSpc>
              <a:spcBef>
                <a:spcPts val="0"/>
              </a:spcBef>
              <a:spcAft>
                <a:spcPts val="0"/>
              </a:spcAft>
            </a:pPr>
            <a:endParaRPr lang="en-US" dirty="0"/>
          </a:p>
          <a:p>
            <a:pPr>
              <a:lnSpc>
                <a:spcPct val="100000"/>
              </a:lnSpc>
              <a:spcBef>
                <a:spcPts val="0"/>
              </a:spcBef>
              <a:spcAft>
                <a:spcPts val="0"/>
              </a:spcAft>
            </a:pPr>
            <a:r>
              <a:rPr lang="en-US" sz="2200" dirty="0"/>
              <a:t>Appreciate Your Uniqueness and Use it for Good</a:t>
            </a:r>
          </a:p>
          <a:p>
            <a:pPr lvl="1">
              <a:lnSpc>
                <a:spcPct val="100000"/>
              </a:lnSpc>
              <a:spcBef>
                <a:spcPts val="0"/>
              </a:spcBef>
              <a:spcAft>
                <a:spcPts val="0"/>
              </a:spcAft>
              <a:buFont typeface="Arial" panose="020B0604020202020204" pitchFamily="34" charset="0"/>
              <a:buChar char="•"/>
            </a:pPr>
            <a:r>
              <a:rPr lang="en-US" sz="2000" b="1" dirty="0"/>
              <a:t>1 Peter 4:10</a:t>
            </a:r>
            <a:r>
              <a:rPr lang="en-US" sz="2000" dirty="0"/>
              <a:t> - As each has received a gift, use it to serve one another, as good stewards of God's varied grace.</a:t>
            </a:r>
          </a:p>
          <a:p>
            <a:pPr>
              <a:lnSpc>
                <a:spcPct val="100000"/>
              </a:lnSpc>
              <a:spcBef>
                <a:spcPts val="0"/>
              </a:spcBef>
              <a:spcAft>
                <a:spcPts val="0"/>
              </a:spcAft>
            </a:pPr>
            <a:endParaRPr lang="en-US" sz="2200" dirty="0"/>
          </a:p>
          <a:p>
            <a:pPr>
              <a:lnSpc>
                <a:spcPct val="100000"/>
              </a:lnSpc>
              <a:spcBef>
                <a:spcPts val="0"/>
              </a:spcBef>
              <a:spcAft>
                <a:spcPts val="0"/>
              </a:spcAft>
            </a:pPr>
            <a:r>
              <a:rPr lang="en-US" sz="2200" dirty="0"/>
              <a:t>Choose Your Companions Wisely</a:t>
            </a:r>
          </a:p>
          <a:p>
            <a:pPr lvl="1">
              <a:lnSpc>
                <a:spcPct val="100000"/>
              </a:lnSpc>
              <a:spcBef>
                <a:spcPts val="0"/>
              </a:spcBef>
              <a:spcAft>
                <a:spcPts val="0"/>
              </a:spcAft>
              <a:buFont typeface="Arial" panose="020B0604020202020204" pitchFamily="34" charset="0"/>
              <a:buChar char="•"/>
            </a:pPr>
            <a:r>
              <a:rPr lang="en-US" sz="2000" b="1" dirty="0"/>
              <a:t>1 Corinthians 15:33 </a:t>
            </a:r>
            <a:r>
              <a:rPr lang="en-US" sz="2000" dirty="0"/>
              <a:t>- Do not be deceived: “Bad company ruins good morals.” </a:t>
            </a:r>
          </a:p>
          <a:p>
            <a:pPr lvl="1">
              <a:lnSpc>
                <a:spcPct val="100000"/>
              </a:lnSpc>
              <a:spcBef>
                <a:spcPts val="0"/>
              </a:spcBef>
              <a:spcAft>
                <a:spcPts val="0"/>
              </a:spcAft>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78926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B4F8B-E3CF-434A-B2C2-BE93BEFBA281}"/>
              </a:ext>
            </a:extLst>
          </p:cNvPr>
          <p:cNvSpPr>
            <a:spLocks noGrp="1"/>
          </p:cNvSpPr>
          <p:nvPr>
            <p:ph type="title"/>
          </p:nvPr>
        </p:nvSpPr>
        <p:spPr/>
        <p:txBody>
          <a:bodyPr/>
          <a:lstStyle/>
          <a:p>
            <a:r>
              <a:rPr lang="en-US" dirty="0"/>
              <a:t>Lessons to Learn</a:t>
            </a:r>
          </a:p>
        </p:txBody>
      </p:sp>
      <p:sp>
        <p:nvSpPr>
          <p:cNvPr id="3" name="Content Placeholder 2">
            <a:extLst>
              <a:ext uri="{FF2B5EF4-FFF2-40B4-BE49-F238E27FC236}">
                <a16:creationId xmlns:a16="http://schemas.microsoft.com/office/drawing/2014/main" id="{C8E27EF3-D745-4B34-A6C9-023BC3DA6D87}"/>
              </a:ext>
            </a:extLst>
          </p:cNvPr>
          <p:cNvSpPr>
            <a:spLocks noGrp="1"/>
          </p:cNvSpPr>
          <p:nvPr>
            <p:ph idx="1"/>
          </p:nvPr>
        </p:nvSpPr>
        <p:spPr>
          <a:xfrm>
            <a:off x="1097280" y="1845734"/>
            <a:ext cx="10058400" cy="4396040"/>
          </a:xfrm>
        </p:spPr>
        <p:txBody>
          <a:bodyPr/>
          <a:lstStyle/>
          <a:p>
            <a:pPr>
              <a:lnSpc>
                <a:spcPct val="100000"/>
              </a:lnSpc>
              <a:spcBef>
                <a:spcPts val="0"/>
              </a:spcBef>
              <a:spcAft>
                <a:spcPts val="0"/>
              </a:spcAft>
            </a:pPr>
            <a:r>
              <a:rPr lang="en-US" sz="2200" dirty="0"/>
              <a:t>Focus Your Strength on God’s Work</a:t>
            </a:r>
          </a:p>
          <a:p>
            <a:pPr lvl="1">
              <a:lnSpc>
                <a:spcPct val="100000"/>
              </a:lnSpc>
              <a:spcBef>
                <a:spcPts val="0"/>
              </a:spcBef>
              <a:spcAft>
                <a:spcPts val="0"/>
              </a:spcAft>
              <a:buFont typeface="Arial" panose="020B0604020202020204" pitchFamily="34" charset="0"/>
              <a:buChar char="•"/>
            </a:pPr>
            <a:r>
              <a:rPr lang="en-US" sz="2000" b="1" dirty="0"/>
              <a:t>Philippians 4:13</a:t>
            </a:r>
            <a:r>
              <a:rPr lang="en-US" sz="2000" dirty="0"/>
              <a:t> - I can do all things through him who strengthens me. </a:t>
            </a:r>
          </a:p>
          <a:p>
            <a:pPr>
              <a:lnSpc>
                <a:spcPct val="100000"/>
              </a:lnSpc>
              <a:spcBef>
                <a:spcPts val="0"/>
              </a:spcBef>
              <a:spcAft>
                <a:spcPts val="0"/>
              </a:spcAft>
            </a:pPr>
            <a:endParaRPr lang="en-US" dirty="0"/>
          </a:p>
          <a:p>
            <a:pPr>
              <a:lnSpc>
                <a:spcPct val="100000"/>
              </a:lnSpc>
              <a:spcBef>
                <a:spcPts val="0"/>
              </a:spcBef>
              <a:spcAft>
                <a:spcPts val="0"/>
              </a:spcAft>
            </a:pPr>
            <a:r>
              <a:rPr lang="en-US" sz="2200" dirty="0"/>
              <a:t>You are Free to Choose, but You are </a:t>
            </a:r>
            <a:r>
              <a:rPr lang="en-US" sz="2200" u="sng" dirty="0"/>
              <a:t>NOT</a:t>
            </a:r>
            <a:r>
              <a:rPr lang="en-US" sz="2200" dirty="0"/>
              <a:t> Free from the Consequences</a:t>
            </a:r>
          </a:p>
          <a:p>
            <a:pPr lvl="1">
              <a:lnSpc>
                <a:spcPct val="100000"/>
              </a:lnSpc>
              <a:spcBef>
                <a:spcPts val="0"/>
              </a:spcBef>
              <a:spcAft>
                <a:spcPts val="0"/>
              </a:spcAft>
              <a:buFont typeface="Arial" panose="020B0604020202020204" pitchFamily="34" charset="0"/>
              <a:buChar char="•"/>
            </a:pPr>
            <a:r>
              <a:rPr lang="en-US" sz="2000" b="1" dirty="0"/>
              <a:t>Galatians 6:7</a:t>
            </a:r>
            <a:r>
              <a:rPr lang="en-US" sz="2000" dirty="0"/>
              <a:t> - Do not be deceived: God is not mocked, for whatever one sows, that will he also reap.</a:t>
            </a:r>
          </a:p>
          <a:p>
            <a:pPr lvl="1">
              <a:lnSpc>
                <a:spcPct val="100000"/>
              </a:lnSpc>
              <a:spcBef>
                <a:spcPts val="0"/>
              </a:spcBef>
              <a:spcAft>
                <a:spcPts val="0"/>
              </a:spcAft>
              <a:buFont typeface="Arial" panose="020B0604020202020204" pitchFamily="34" charset="0"/>
              <a:buChar char="•"/>
            </a:pPr>
            <a:r>
              <a:rPr lang="en-US" sz="2000" b="1" dirty="0"/>
              <a:t>Proverbs 14:12</a:t>
            </a:r>
            <a:r>
              <a:rPr lang="en-US" sz="2000" dirty="0"/>
              <a:t> - There is a way that seems right to a man, but its end is the way to death. </a:t>
            </a:r>
          </a:p>
          <a:p>
            <a:pPr lvl="1">
              <a:lnSpc>
                <a:spcPct val="100000"/>
              </a:lnSpc>
              <a:spcBef>
                <a:spcPts val="0"/>
              </a:spcBef>
              <a:spcAft>
                <a:spcPts val="0"/>
              </a:spcAft>
              <a:buFont typeface="Arial" panose="020B0604020202020204" pitchFamily="34" charset="0"/>
              <a:buChar char="•"/>
            </a:pPr>
            <a:endParaRPr lang="en-US" sz="2000" dirty="0"/>
          </a:p>
          <a:p>
            <a:pPr lvl="1">
              <a:lnSpc>
                <a:spcPct val="100000"/>
              </a:lnSpc>
              <a:spcBef>
                <a:spcPts val="0"/>
              </a:spcBef>
              <a:spcAft>
                <a:spcPts val="0"/>
              </a:spcAft>
              <a:buFont typeface="Arial" panose="020B0604020202020204" pitchFamily="34" charset="0"/>
              <a:buChar char="•"/>
            </a:pPr>
            <a:endParaRPr lang="en-US" sz="2000" dirty="0"/>
          </a:p>
          <a:p>
            <a:endParaRPr lang="en-US" dirty="0"/>
          </a:p>
        </p:txBody>
      </p:sp>
    </p:spTree>
    <p:extLst>
      <p:ext uri="{BB962C8B-B14F-4D97-AF65-F5344CB8AC3E}">
        <p14:creationId xmlns:p14="http://schemas.microsoft.com/office/powerpoint/2010/main" val="3969471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349</TotalTime>
  <Words>81</Words>
  <Application>Microsoft Office PowerPoint</Application>
  <PresentationFormat>Widescreen</PresentationFormat>
  <Paragraphs>47</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Retrospect</vt:lpstr>
      <vt:lpstr>The Tragedy of Samson</vt:lpstr>
      <vt:lpstr>A Christ-Like Proclamation </vt:lpstr>
      <vt:lpstr>Lust, Pride, and Savagery</vt:lpstr>
      <vt:lpstr>“Innocence” Through Deceit  </vt:lpstr>
      <vt:lpstr>Seduction, Tragedy, and Justice</vt:lpstr>
      <vt:lpstr>Lessons to Learn</vt:lpstr>
      <vt:lpstr>Lessons to Learn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Tragedy of Samson</dc:title>
  <dc:creator>Lucas McKibben</dc:creator>
  <cp:lastModifiedBy>Lucas McKibben</cp:lastModifiedBy>
  <cp:revision>54</cp:revision>
  <cp:lastPrinted>2017-07-23T19:50:05Z</cp:lastPrinted>
  <dcterms:created xsi:type="dcterms:W3CDTF">2017-07-21T18:09:49Z</dcterms:created>
  <dcterms:modified xsi:type="dcterms:W3CDTF">2017-07-23T19:52:08Z</dcterms:modified>
</cp:coreProperties>
</file>