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5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138"/>
    <a:srgbClr val="FEF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p:scale>
          <a:sx n="51" d="100"/>
          <a:sy n="51" d="100"/>
        </p:scale>
        <p:origin x="1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857F5A-65E2-482F-AF39-4EF996961395}"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145366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57F5A-65E2-482F-AF39-4EF996961395}"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394784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57F5A-65E2-482F-AF39-4EF996961395}"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309427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57F5A-65E2-482F-AF39-4EF996961395}"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169994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857F5A-65E2-482F-AF39-4EF996961395}"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9387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857F5A-65E2-482F-AF39-4EF996961395}"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168417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57F5A-65E2-482F-AF39-4EF996961395}" type="datetimeFigureOut">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47460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57F5A-65E2-482F-AF39-4EF996961395}" type="datetimeFigureOut">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233568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57F5A-65E2-482F-AF39-4EF996961395}" type="datetimeFigureOut">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99466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857F5A-65E2-482F-AF39-4EF996961395}"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1400436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857F5A-65E2-482F-AF39-4EF996961395}"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873E-FA5E-464F-BEB1-BEECDE30CAD4}" type="slidenum">
              <a:rPr lang="en-US" smtClean="0"/>
              <a:t>‹#›</a:t>
            </a:fld>
            <a:endParaRPr lang="en-US"/>
          </a:p>
        </p:txBody>
      </p:sp>
    </p:spTree>
    <p:extLst>
      <p:ext uri="{BB962C8B-B14F-4D97-AF65-F5344CB8AC3E}">
        <p14:creationId xmlns:p14="http://schemas.microsoft.com/office/powerpoint/2010/main" val="58956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57F5A-65E2-482F-AF39-4EF996961395}" type="datetimeFigureOut">
              <a:rPr lang="en-US" smtClean="0"/>
              <a:t>7/28/2017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B873E-FA5E-464F-BEB1-BEECDE30CAD4}" type="slidenum">
              <a:rPr lang="en-US" smtClean="0"/>
              <a:t>‹#›</a:t>
            </a:fld>
            <a:endParaRPr lang="en-US"/>
          </a:p>
        </p:txBody>
      </p:sp>
    </p:spTree>
    <p:extLst>
      <p:ext uri="{BB962C8B-B14F-4D97-AF65-F5344CB8AC3E}">
        <p14:creationId xmlns:p14="http://schemas.microsoft.com/office/powerpoint/2010/main" val="3681510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pic>
        <p:nvPicPr>
          <p:cNvPr id="5" name="Picture 4" descr="A close up of text on a white surface&#10;&#10;Description generated with high confidence">
            <a:extLst>
              <a:ext uri="{FF2B5EF4-FFF2-40B4-BE49-F238E27FC236}">
                <a16:creationId xmlns:a16="http://schemas.microsoft.com/office/drawing/2014/main" id="{E8ED3E61-2437-4AD1-B8F7-E4BEE474C1A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Tree>
    <p:extLst>
      <p:ext uri="{BB962C8B-B14F-4D97-AF65-F5344CB8AC3E}">
        <p14:creationId xmlns:p14="http://schemas.microsoft.com/office/powerpoint/2010/main" val="366962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1000370"/>
            <a:ext cx="8065477" cy="3323987"/>
          </a:xfrm>
          <a:prstGeom prst="rect">
            <a:avLst/>
          </a:prstGeom>
          <a:noFill/>
        </p:spPr>
        <p:txBody>
          <a:bodyPr wrap="square" rtlCol="0">
            <a:spAutoFit/>
          </a:bodyPr>
          <a:lstStyle/>
          <a:p>
            <a:r>
              <a:rPr lang="en-US" sz="3000" b="1" baseline="30000" dirty="0">
                <a:solidFill>
                  <a:srgbClr val="4E4138"/>
                </a:solidFill>
                <a:latin typeface="Arial Narrow" panose="020B0606020202030204" pitchFamily="34" charset="0"/>
                <a:cs typeface="Arial" panose="020B0604020202020204" pitchFamily="34" charset="0"/>
              </a:rPr>
              <a:t>6 </a:t>
            </a:r>
            <a:r>
              <a:rPr lang="en-US" sz="3000" dirty="0">
                <a:solidFill>
                  <a:srgbClr val="4E4138"/>
                </a:solidFill>
                <a:latin typeface="Arial Narrow" panose="020B0606020202030204" pitchFamily="34" charset="0"/>
                <a:cs typeface="Arial" panose="020B0604020202020204" pitchFamily="34" charset="0"/>
              </a:rPr>
              <a:t>The point is this: whoever sows sparingly will also reap sparingly, and whoever sows bountifully will also reap bountifully. </a:t>
            </a:r>
            <a:r>
              <a:rPr lang="en-US" sz="3000" b="1" baseline="30000" dirty="0">
                <a:solidFill>
                  <a:srgbClr val="4E4138"/>
                </a:solidFill>
                <a:latin typeface="Arial Narrow" panose="020B0606020202030204" pitchFamily="34" charset="0"/>
                <a:cs typeface="Arial" panose="020B0604020202020204" pitchFamily="34" charset="0"/>
              </a:rPr>
              <a:t>7 </a:t>
            </a:r>
            <a:r>
              <a:rPr lang="en-US" sz="3000" dirty="0">
                <a:solidFill>
                  <a:srgbClr val="4E4138"/>
                </a:solidFill>
                <a:latin typeface="Arial Narrow" panose="020B0606020202030204" pitchFamily="34" charset="0"/>
                <a:cs typeface="Arial" panose="020B0604020202020204" pitchFamily="34" charset="0"/>
              </a:rPr>
              <a:t>Each one must give as he has decided in his heart, not reluctantly or under compulsion, for God loves a cheerful giver. </a:t>
            </a:r>
            <a:r>
              <a:rPr lang="en-US" sz="3000" b="1" baseline="30000" dirty="0">
                <a:solidFill>
                  <a:srgbClr val="4E4138"/>
                </a:solidFill>
                <a:latin typeface="Arial Narrow" panose="020B0606020202030204" pitchFamily="34" charset="0"/>
                <a:cs typeface="Arial" panose="020B0604020202020204" pitchFamily="34" charset="0"/>
              </a:rPr>
              <a:t>8 </a:t>
            </a:r>
            <a:r>
              <a:rPr lang="en-US" sz="3000" dirty="0">
                <a:solidFill>
                  <a:srgbClr val="4E4138"/>
                </a:solidFill>
                <a:latin typeface="Arial Narrow" panose="020B0606020202030204" pitchFamily="34" charset="0"/>
                <a:cs typeface="Arial" panose="020B0604020202020204" pitchFamily="34" charset="0"/>
              </a:rPr>
              <a:t>And God is able to make all grace abound to you, so that having all sufficiency in all things at all times, you may abound in every good work. </a:t>
            </a:r>
            <a:endParaRPr lang="en-US" sz="3000" dirty="0">
              <a:latin typeface="Arial Narrow" panose="020B0606020202030204" pitchFamily="34" charset="0"/>
            </a:endParaRPr>
          </a:p>
        </p:txBody>
      </p:sp>
    </p:spTree>
    <p:extLst>
      <p:ext uri="{BB962C8B-B14F-4D97-AF65-F5344CB8AC3E}">
        <p14:creationId xmlns:p14="http://schemas.microsoft.com/office/powerpoint/2010/main" val="3703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997088"/>
            <a:ext cx="8065477" cy="3323987"/>
          </a:xfrm>
          <a:prstGeom prst="rect">
            <a:avLst/>
          </a:prstGeom>
          <a:noFill/>
        </p:spPr>
        <p:txBody>
          <a:bodyPr wrap="square" rtlCol="0">
            <a:spAutoFit/>
          </a:bodyPr>
          <a:lstStyle/>
          <a:p>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9 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As it is written, “He has distributed freely, he has given to the poor; his righteousness endures forever.”</a:t>
            </a:r>
          </a:p>
          <a:p>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10 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He who supplies seed to the sower and bread for food will supply and multiply your seed for sowing and increase the harvest of your righteousness. </a:t>
            </a:r>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11 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You will be enriched in every way to be generous in every way, which through us will produce thanksgiving to God. </a:t>
            </a:r>
            <a:endParaRPr lang="en-US" sz="3000" dirty="0">
              <a:solidFill>
                <a:srgbClr val="4E4138"/>
              </a:solidFill>
              <a:latin typeface="Arial Narrow" panose="020B0606020202030204" pitchFamily="34" charset="0"/>
            </a:endParaRPr>
          </a:p>
        </p:txBody>
      </p:sp>
    </p:spTree>
    <p:extLst>
      <p:ext uri="{BB962C8B-B14F-4D97-AF65-F5344CB8AC3E}">
        <p14:creationId xmlns:p14="http://schemas.microsoft.com/office/powerpoint/2010/main" val="312889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997088"/>
            <a:ext cx="8065477" cy="3323987"/>
          </a:xfrm>
          <a:prstGeom prst="rect">
            <a:avLst/>
          </a:prstGeom>
          <a:noFill/>
        </p:spPr>
        <p:txBody>
          <a:bodyPr wrap="square" rtlCol="0">
            <a:spAutoFit/>
          </a:bodyPr>
          <a:lstStyle/>
          <a:p>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12 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For the ministry of this service is not only supplying the needs of the saints but is also overflowing in many thanksgivings to God. </a:t>
            </a:r>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13 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By their approval of this service, they will glorify God because of your submission that comes from your confession of the gospel of Christ, and the generosity of your contribution for them and for all others, </a:t>
            </a:r>
            <a:endParaRPr lang="en-US" sz="3000" dirty="0">
              <a:solidFill>
                <a:srgbClr val="4E4138"/>
              </a:solidFill>
              <a:latin typeface="Arial Narrow" panose="020B0606020202030204" pitchFamily="34" charset="0"/>
            </a:endParaRPr>
          </a:p>
        </p:txBody>
      </p:sp>
    </p:spTree>
    <p:extLst>
      <p:ext uri="{BB962C8B-B14F-4D97-AF65-F5344CB8AC3E}">
        <p14:creationId xmlns:p14="http://schemas.microsoft.com/office/powerpoint/2010/main" val="291837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997088"/>
            <a:ext cx="8065477" cy="1938992"/>
          </a:xfrm>
          <a:prstGeom prst="rect">
            <a:avLst/>
          </a:prstGeom>
          <a:noFill/>
        </p:spPr>
        <p:txBody>
          <a:bodyPr wrap="square" rtlCol="0">
            <a:spAutoFit/>
          </a:bodyPr>
          <a:lstStyle/>
          <a:p>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14 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while they long for you and pray for you, because of the surpassing grace of God upon you.</a:t>
            </a:r>
            <a:r>
              <a:rPr lang="en-US" sz="3000" b="1" baseline="30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15 </a:t>
            </a:r>
            <a:r>
              <a:rPr lang="en-US" sz="3000"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Thanks be to God for his inexpressible gift!</a:t>
            </a:r>
          </a:p>
          <a:p>
            <a:endParaRPr lang="en-US" sz="3000" dirty="0">
              <a:solidFill>
                <a:srgbClr val="4E4138"/>
              </a:solidFill>
              <a:latin typeface="Arial Narrow" panose="020B0606020202030204" pitchFamily="34" charset="0"/>
            </a:endParaRPr>
          </a:p>
        </p:txBody>
      </p:sp>
    </p:spTree>
    <p:extLst>
      <p:ext uri="{BB962C8B-B14F-4D97-AF65-F5344CB8AC3E}">
        <p14:creationId xmlns:p14="http://schemas.microsoft.com/office/powerpoint/2010/main" val="5238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324965"/>
            <a:ext cx="8065477" cy="769441"/>
          </a:xfrm>
          <a:prstGeom prst="rect">
            <a:avLst/>
          </a:prstGeom>
          <a:noFill/>
        </p:spPr>
        <p:txBody>
          <a:bodyPr wrap="square" rtlCol="0">
            <a:spAutoFit/>
          </a:bodyPr>
          <a:lstStyle/>
          <a:p>
            <a:pPr algn="r"/>
            <a:r>
              <a:rPr lang="en-US" sz="4400" b="1"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Each Person is to Give (v. 7)</a:t>
            </a:r>
            <a:endParaRPr lang="en-US" sz="4400" b="1" dirty="0">
              <a:solidFill>
                <a:srgbClr val="4E4138"/>
              </a:solidFill>
              <a:latin typeface="Arial Narrow" panose="020B0606020202030204" pitchFamily="34" charset="0"/>
            </a:endParaRPr>
          </a:p>
        </p:txBody>
      </p:sp>
      <p:sp>
        <p:nvSpPr>
          <p:cNvPr id="2" name="TextBox 1">
            <a:extLst>
              <a:ext uri="{FF2B5EF4-FFF2-40B4-BE49-F238E27FC236}">
                <a16:creationId xmlns:a16="http://schemas.microsoft.com/office/drawing/2014/main" id="{AD0D43CF-8DA4-4D6B-AF30-A8B0282BC94D}"/>
              </a:ext>
            </a:extLst>
          </p:cNvPr>
          <p:cNvSpPr txBox="1"/>
          <p:nvPr/>
        </p:nvSpPr>
        <p:spPr>
          <a:xfrm>
            <a:off x="3251200" y="1567854"/>
            <a:ext cx="5236308" cy="4031873"/>
          </a:xfrm>
          <a:prstGeom prst="rect">
            <a:avLst/>
          </a:prstGeom>
          <a:noFill/>
        </p:spPr>
        <p:txBody>
          <a:bodyPr wrap="square" rtlCol="0">
            <a:spAutoFit/>
          </a:bodyPr>
          <a:lstStyle/>
          <a:p>
            <a:pPr algn="r"/>
            <a:r>
              <a:rPr lang="en-US" sz="4000" dirty="0">
                <a:solidFill>
                  <a:srgbClr val="4E4138"/>
                </a:solidFill>
                <a:latin typeface="Arial Narrow" panose="020B0606020202030204" pitchFamily="34" charset="0"/>
              </a:rPr>
              <a:t>From the heart </a:t>
            </a:r>
          </a:p>
          <a:p>
            <a:pPr marL="514350" indent="-514350" algn="r">
              <a:buFont typeface="+mj-lt"/>
              <a:buAutoNum type="arabicPeriod"/>
            </a:pPr>
            <a:endParaRPr lang="en-US" sz="3200" dirty="0">
              <a:solidFill>
                <a:srgbClr val="4E4138"/>
              </a:solidFill>
              <a:latin typeface="Arial Narrow" panose="020B0606020202030204" pitchFamily="34" charset="0"/>
            </a:endParaRPr>
          </a:p>
          <a:p>
            <a:pPr algn="r"/>
            <a:r>
              <a:rPr lang="en-US" sz="4000" dirty="0">
                <a:solidFill>
                  <a:srgbClr val="4E4138"/>
                </a:solidFill>
                <a:latin typeface="Arial Narrow" panose="020B0606020202030204" pitchFamily="34" charset="0"/>
              </a:rPr>
              <a:t>Without reluctance</a:t>
            </a:r>
          </a:p>
          <a:p>
            <a:pPr marL="514350" indent="-514350" algn="r">
              <a:buFont typeface="+mj-lt"/>
              <a:buAutoNum type="arabicPeriod"/>
            </a:pPr>
            <a:endParaRPr lang="en-US" sz="3200" dirty="0">
              <a:solidFill>
                <a:srgbClr val="4E4138"/>
              </a:solidFill>
              <a:latin typeface="Arial Narrow" panose="020B0606020202030204" pitchFamily="34" charset="0"/>
            </a:endParaRPr>
          </a:p>
          <a:p>
            <a:pPr algn="r"/>
            <a:r>
              <a:rPr lang="en-US" sz="4000" dirty="0">
                <a:solidFill>
                  <a:srgbClr val="4E4138"/>
                </a:solidFill>
                <a:latin typeface="Arial Narrow" panose="020B0606020202030204" pitchFamily="34" charset="0"/>
              </a:rPr>
              <a:t>Not under compulsion</a:t>
            </a:r>
          </a:p>
          <a:p>
            <a:pPr marL="342900" indent="-342900" algn="r">
              <a:buFont typeface="+mj-lt"/>
              <a:buAutoNum type="arabicPeriod"/>
            </a:pPr>
            <a:endParaRPr lang="en-US" sz="3200" dirty="0">
              <a:solidFill>
                <a:srgbClr val="4E4138"/>
              </a:solidFill>
              <a:latin typeface="Arial Narrow" panose="020B0606020202030204" pitchFamily="34" charset="0"/>
            </a:endParaRPr>
          </a:p>
          <a:p>
            <a:pPr algn="r"/>
            <a:r>
              <a:rPr lang="en-US" sz="4000" dirty="0">
                <a:solidFill>
                  <a:srgbClr val="4E4138"/>
                </a:solidFill>
                <a:latin typeface="Arial Narrow" panose="020B0606020202030204" pitchFamily="34" charset="0"/>
              </a:rPr>
              <a:t>Cheerfully </a:t>
            </a:r>
          </a:p>
        </p:txBody>
      </p:sp>
    </p:spTree>
    <p:extLst>
      <p:ext uri="{BB962C8B-B14F-4D97-AF65-F5344CB8AC3E}">
        <p14:creationId xmlns:p14="http://schemas.microsoft.com/office/powerpoint/2010/main" val="33769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piece of paper&#10;&#10;Description generated with high confidence">
            <a:extLst>
              <a:ext uri="{FF2B5EF4-FFF2-40B4-BE49-F238E27FC236}">
                <a16:creationId xmlns:a16="http://schemas.microsoft.com/office/drawing/2014/main" id="{E0BFBA34-F6F7-4522-AAAC-B929B8DA172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9143980" cy="6857990"/>
          </a:xfrm>
          <a:prstGeom prst="rect">
            <a:avLst/>
          </a:prstGeom>
        </p:spPr>
      </p:pic>
      <p:sp>
        <p:nvSpPr>
          <p:cNvPr id="4" name="TextBox 3">
            <a:extLst>
              <a:ext uri="{FF2B5EF4-FFF2-40B4-BE49-F238E27FC236}">
                <a16:creationId xmlns:a16="http://schemas.microsoft.com/office/drawing/2014/main" id="{34E3B712-D6DB-46A6-8FDC-A2EA7BC2C59A}"/>
              </a:ext>
            </a:extLst>
          </p:cNvPr>
          <p:cNvSpPr txBox="1"/>
          <p:nvPr/>
        </p:nvSpPr>
        <p:spPr>
          <a:xfrm>
            <a:off x="539271" y="324965"/>
            <a:ext cx="8065477" cy="769441"/>
          </a:xfrm>
          <a:prstGeom prst="rect">
            <a:avLst/>
          </a:prstGeom>
          <a:noFill/>
        </p:spPr>
        <p:txBody>
          <a:bodyPr wrap="square" rtlCol="0">
            <a:spAutoFit/>
          </a:bodyPr>
          <a:lstStyle/>
          <a:p>
            <a:pPr algn="r"/>
            <a:r>
              <a:rPr lang="en-US" sz="4400" b="1" dirty="0">
                <a:solidFill>
                  <a:srgbClr val="4E4138"/>
                </a:solidFill>
                <a:latin typeface="Arial Narrow" panose="020B0606020202030204" pitchFamily="34" charset="0"/>
                <a:ea typeface="Calibri" panose="020F0502020204030204" pitchFamily="34" charset="0"/>
                <a:cs typeface="Times New Roman" panose="02020603050405020304" pitchFamily="18" charset="0"/>
              </a:rPr>
              <a:t>Giving Cheerfully Produces</a:t>
            </a:r>
            <a:endParaRPr lang="en-US" sz="4400" b="1" dirty="0">
              <a:solidFill>
                <a:srgbClr val="4E4138"/>
              </a:solidFill>
              <a:latin typeface="Arial Narrow" panose="020B0606020202030204" pitchFamily="34" charset="0"/>
            </a:endParaRPr>
          </a:p>
        </p:txBody>
      </p:sp>
      <p:sp>
        <p:nvSpPr>
          <p:cNvPr id="2" name="TextBox 1">
            <a:extLst>
              <a:ext uri="{FF2B5EF4-FFF2-40B4-BE49-F238E27FC236}">
                <a16:creationId xmlns:a16="http://schemas.microsoft.com/office/drawing/2014/main" id="{AD0D43CF-8DA4-4D6B-AF30-A8B0282BC94D}"/>
              </a:ext>
            </a:extLst>
          </p:cNvPr>
          <p:cNvSpPr txBox="1"/>
          <p:nvPr/>
        </p:nvSpPr>
        <p:spPr>
          <a:xfrm>
            <a:off x="1753386" y="1560038"/>
            <a:ext cx="6734123" cy="5047536"/>
          </a:xfrm>
          <a:prstGeom prst="rect">
            <a:avLst/>
          </a:prstGeom>
          <a:noFill/>
        </p:spPr>
        <p:txBody>
          <a:bodyPr wrap="square" rtlCol="0">
            <a:spAutoFit/>
          </a:bodyPr>
          <a:lstStyle/>
          <a:p>
            <a:pPr algn="r"/>
            <a:r>
              <a:rPr lang="en-US" sz="4000" dirty="0">
                <a:solidFill>
                  <a:srgbClr val="4E4138"/>
                </a:solidFill>
                <a:latin typeface="Arial Narrow" panose="020B0606020202030204" pitchFamily="34" charset="0"/>
              </a:rPr>
              <a:t>More opportunities to give </a:t>
            </a:r>
          </a:p>
          <a:p>
            <a:pPr algn="r"/>
            <a:r>
              <a:rPr lang="en-US" sz="4000" dirty="0">
                <a:solidFill>
                  <a:srgbClr val="4E4138"/>
                </a:solidFill>
                <a:latin typeface="Arial Narrow" panose="020B0606020202030204" pitchFamily="34" charset="0"/>
              </a:rPr>
              <a:t>(v. 6, 8-11) </a:t>
            </a:r>
          </a:p>
          <a:p>
            <a:pPr marL="514350" indent="-514350" algn="r">
              <a:buFont typeface="+mj-lt"/>
              <a:buAutoNum type="arabicPeriod"/>
            </a:pPr>
            <a:endParaRPr lang="en-US" sz="3200" dirty="0">
              <a:solidFill>
                <a:srgbClr val="4E4138"/>
              </a:solidFill>
              <a:latin typeface="Arial Narrow" panose="020B0606020202030204" pitchFamily="34" charset="0"/>
            </a:endParaRPr>
          </a:p>
          <a:p>
            <a:pPr algn="r"/>
            <a:r>
              <a:rPr lang="en-US" sz="4000" dirty="0">
                <a:solidFill>
                  <a:srgbClr val="4E4138"/>
                </a:solidFill>
                <a:latin typeface="Arial Narrow" panose="020B0606020202030204" pitchFamily="34" charset="0"/>
              </a:rPr>
              <a:t>Increased love among the saints </a:t>
            </a:r>
          </a:p>
          <a:p>
            <a:pPr algn="r"/>
            <a:r>
              <a:rPr lang="en-US" sz="4000" dirty="0">
                <a:solidFill>
                  <a:srgbClr val="4E4138"/>
                </a:solidFill>
                <a:latin typeface="Arial Narrow" panose="020B0606020202030204" pitchFamily="34" charset="0"/>
              </a:rPr>
              <a:t>(v. 13-14) </a:t>
            </a:r>
          </a:p>
          <a:p>
            <a:pPr algn="r"/>
            <a:endParaRPr lang="en-US" sz="3200" dirty="0">
              <a:solidFill>
                <a:srgbClr val="4E4138"/>
              </a:solidFill>
              <a:latin typeface="Arial Narrow" panose="020B0606020202030204" pitchFamily="34" charset="0"/>
            </a:endParaRPr>
          </a:p>
          <a:p>
            <a:pPr algn="r"/>
            <a:r>
              <a:rPr lang="en-US" sz="4000" dirty="0">
                <a:solidFill>
                  <a:srgbClr val="4E4138"/>
                </a:solidFill>
                <a:latin typeface="Arial Narrow" panose="020B0606020202030204" pitchFamily="34" charset="0"/>
              </a:rPr>
              <a:t>Thanksgiving to God </a:t>
            </a:r>
          </a:p>
          <a:p>
            <a:pPr algn="r"/>
            <a:r>
              <a:rPr lang="en-US" sz="4000" dirty="0">
                <a:solidFill>
                  <a:srgbClr val="4E4138"/>
                </a:solidFill>
                <a:latin typeface="Arial Narrow" panose="020B0606020202030204" pitchFamily="34" charset="0"/>
              </a:rPr>
              <a:t>(v. 11)</a:t>
            </a:r>
          </a:p>
          <a:p>
            <a:pPr algn="r"/>
            <a:endParaRPr lang="en-US" dirty="0">
              <a:solidFill>
                <a:srgbClr val="4E4138"/>
              </a:solidFill>
              <a:latin typeface="Arial Narrow" panose="020B0606020202030204" pitchFamily="34" charset="0"/>
            </a:endParaRPr>
          </a:p>
        </p:txBody>
      </p:sp>
    </p:spTree>
    <p:extLst>
      <p:ext uri="{BB962C8B-B14F-4D97-AF65-F5344CB8AC3E}">
        <p14:creationId xmlns:p14="http://schemas.microsoft.com/office/powerpoint/2010/main" val="346291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5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5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500"/>
                                        <p:tgtEl>
                                          <p:spTgt spid="2">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E4138"/>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pic>
        <p:nvPicPr>
          <p:cNvPr id="5" name="Picture 4" descr="A close up of text on a white surface&#10;&#10;Description generated with high confidence">
            <a:extLst>
              <a:ext uri="{FF2B5EF4-FFF2-40B4-BE49-F238E27FC236}">
                <a16:creationId xmlns:a16="http://schemas.microsoft.com/office/drawing/2014/main" id="{E8ED3E61-2437-4AD1-B8F7-E4BEE474C1A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0"/>
            <a:ext cx="9143980" cy="6857990"/>
          </a:xfrm>
          <a:prstGeom prst="rect">
            <a:avLst/>
          </a:prstGeom>
        </p:spPr>
      </p:pic>
    </p:spTree>
    <p:extLst>
      <p:ext uri="{BB962C8B-B14F-4D97-AF65-F5344CB8AC3E}">
        <p14:creationId xmlns:p14="http://schemas.microsoft.com/office/powerpoint/2010/main" val="291021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2450</TotalTime>
  <Words>55</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2017-07-28T18:58:27Z</dcterms:created>
  <dcterms:modified xsi:type="dcterms:W3CDTF">2017-07-30T11:48:53Z</dcterms:modified>
</cp:coreProperties>
</file>