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1" r:id="rId3"/>
    <p:sldId id="262" r:id="rId4"/>
    <p:sldId id="264" r:id="rId5"/>
    <p:sldId id="265" r:id="rId6"/>
    <p:sldId id="266" r:id="rId7"/>
    <p:sldId id="267" r:id="rId8"/>
    <p:sldId id="269" r:id="rId9"/>
    <p:sldId id="270" r:id="rId10"/>
    <p:sldId id="271" r:id="rId11"/>
    <p:sldId id="272" r:id="rId12"/>
    <p:sldId id="273" r:id="rId13"/>
    <p:sldId id="274" r:id="rId14"/>
    <p:sldId id="275" r:id="rId15"/>
    <p:sldId id="276" r:id="rId16"/>
    <p:sldId id="27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B6B4"/>
    <a:srgbClr val="463B29"/>
    <a:srgbClr val="4D4131"/>
    <a:srgbClr val="4C3400"/>
    <a:srgbClr val="423200"/>
    <a:srgbClr val="996633"/>
    <a:srgbClr val="663300"/>
    <a:srgbClr val="ADA2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p:scale>
          <a:sx n="61" d="100"/>
          <a:sy n="61" d="100"/>
        </p:scale>
        <p:origin x="21" y="90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285C60-157E-433A-9705-96CD7A5D59B6}"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BAA77-C8F4-4E31-B1D6-4DDDBBEA69C9}" type="slidenum">
              <a:rPr lang="en-US" smtClean="0"/>
              <a:t>‹#›</a:t>
            </a:fld>
            <a:endParaRPr lang="en-US"/>
          </a:p>
        </p:txBody>
      </p:sp>
    </p:spTree>
    <p:extLst>
      <p:ext uri="{BB962C8B-B14F-4D97-AF65-F5344CB8AC3E}">
        <p14:creationId xmlns:p14="http://schemas.microsoft.com/office/powerpoint/2010/main" val="2533937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285C60-157E-433A-9705-96CD7A5D59B6}"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BAA77-C8F4-4E31-B1D6-4DDDBBEA69C9}" type="slidenum">
              <a:rPr lang="en-US" smtClean="0"/>
              <a:t>‹#›</a:t>
            </a:fld>
            <a:endParaRPr lang="en-US"/>
          </a:p>
        </p:txBody>
      </p:sp>
    </p:spTree>
    <p:extLst>
      <p:ext uri="{BB962C8B-B14F-4D97-AF65-F5344CB8AC3E}">
        <p14:creationId xmlns:p14="http://schemas.microsoft.com/office/powerpoint/2010/main" val="428097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285C60-157E-433A-9705-96CD7A5D59B6}"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BAA77-C8F4-4E31-B1D6-4DDDBBEA69C9}" type="slidenum">
              <a:rPr lang="en-US" smtClean="0"/>
              <a:t>‹#›</a:t>
            </a:fld>
            <a:endParaRPr lang="en-US"/>
          </a:p>
        </p:txBody>
      </p:sp>
    </p:spTree>
    <p:extLst>
      <p:ext uri="{BB962C8B-B14F-4D97-AF65-F5344CB8AC3E}">
        <p14:creationId xmlns:p14="http://schemas.microsoft.com/office/powerpoint/2010/main" val="2533820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285C60-157E-433A-9705-96CD7A5D59B6}"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BAA77-C8F4-4E31-B1D6-4DDDBBEA69C9}" type="slidenum">
              <a:rPr lang="en-US" smtClean="0"/>
              <a:t>‹#›</a:t>
            </a:fld>
            <a:endParaRPr lang="en-US"/>
          </a:p>
        </p:txBody>
      </p:sp>
    </p:spTree>
    <p:extLst>
      <p:ext uri="{BB962C8B-B14F-4D97-AF65-F5344CB8AC3E}">
        <p14:creationId xmlns:p14="http://schemas.microsoft.com/office/powerpoint/2010/main" val="4259373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285C60-157E-433A-9705-96CD7A5D59B6}"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BAA77-C8F4-4E31-B1D6-4DDDBBEA69C9}" type="slidenum">
              <a:rPr lang="en-US" smtClean="0"/>
              <a:t>‹#›</a:t>
            </a:fld>
            <a:endParaRPr lang="en-US"/>
          </a:p>
        </p:txBody>
      </p:sp>
    </p:spTree>
    <p:extLst>
      <p:ext uri="{BB962C8B-B14F-4D97-AF65-F5344CB8AC3E}">
        <p14:creationId xmlns:p14="http://schemas.microsoft.com/office/powerpoint/2010/main" val="27959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285C60-157E-433A-9705-96CD7A5D59B6}" type="datetimeFigureOut">
              <a:rPr lang="en-US" smtClean="0"/>
              <a:t>5/28/2017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8BAA77-C8F4-4E31-B1D6-4DDDBBEA69C9}" type="slidenum">
              <a:rPr lang="en-US" smtClean="0"/>
              <a:t>‹#›</a:t>
            </a:fld>
            <a:endParaRPr lang="en-US"/>
          </a:p>
        </p:txBody>
      </p:sp>
    </p:spTree>
    <p:extLst>
      <p:ext uri="{BB962C8B-B14F-4D97-AF65-F5344CB8AC3E}">
        <p14:creationId xmlns:p14="http://schemas.microsoft.com/office/powerpoint/2010/main" val="507843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285C60-157E-433A-9705-96CD7A5D59B6}" type="datetimeFigureOut">
              <a:rPr lang="en-US" smtClean="0"/>
              <a:t>5/28/2017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8BAA77-C8F4-4E31-B1D6-4DDDBBEA69C9}" type="slidenum">
              <a:rPr lang="en-US" smtClean="0"/>
              <a:t>‹#›</a:t>
            </a:fld>
            <a:endParaRPr lang="en-US"/>
          </a:p>
        </p:txBody>
      </p:sp>
    </p:spTree>
    <p:extLst>
      <p:ext uri="{BB962C8B-B14F-4D97-AF65-F5344CB8AC3E}">
        <p14:creationId xmlns:p14="http://schemas.microsoft.com/office/powerpoint/2010/main" val="1116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285C60-157E-433A-9705-96CD7A5D59B6}" type="datetimeFigureOut">
              <a:rPr lang="en-US" smtClean="0"/>
              <a:t>5/28/2017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8BAA77-C8F4-4E31-B1D6-4DDDBBEA69C9}" type="slidenum">
              <a:rPr lang="en-US" smtClean="0"/>
              <a:t>‹#›</a:t>
            </a:fld>
            <a:endParaRPr lang="en-US"/>
          </a:p>
        </p:txBody>
      </p:sp>
    </p:spTree>
    <p:extLst>
      <p:ext uri="{BB962C8B-B14F-4D97-AF65-F5344CB8AC3E}">
        <p14:creationId xmlns:p14="http://schemas.microsoft.com/office/powerpoint/2010/main" val="2965807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85C60-157E-433A-9705-96CD7A5D59B6}" type="datetimeFigureOut">
              <a:rPr lang="en-US" smtClean="0"/>
              <a:t>5/28/2017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8BAA77-C8F4-4E31-B1D6-4DDDBBEA69C9}" type="slidenum">
              <a:rPr lang="en-US" smtClean="0"/>
              <a:t>‹#›</a:t>
            </a:fld>
            <a:endParaRPr lang="en-US"/>
          </a:p>
        </p:txBody>
      </p:sp>
    </p:spTree>
    <p:extLst>
      <p:ext uri="{BB962C8B-B14F-4D97-AF65-F5344CB8AC3E}">
        <p14:creationId xmlns:p14="http://schemas.microsoft.com/office/powerpoint/2010/main" val="1680973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285C60-157E-433A-9705-96CD7A5D59B6}" type="datetimeFigureOut">
              <a:rPr lang="en-US" smtClean="0"/>
              <a:t>5/28/2017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8BAA77-C8F4-4E31-B1D6-4DDDBBEA69C9}" type="slidenum">
              <a:rPr lang="en-US" smtClean="0"/>
              <a:t>‹#›</a:t>
            </a:fld>
            <a:endParaRPr lang="en-US"/>
          </a:p>
        </p:txBody>
      </p:sp>
    </p:spTree>
    <p:extLst>
      <p:ext uri="{BB962C8B-B14F-4D97-AF65-F5344CB8AC3E}">
        <p14:creationId xmlns:p14="http://schemas.microsoft.com/office/powerpoint/2010/main" val="1605136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285C60-157E-433A-9705-96CD7A5D59B6}" type="datetimeFigureOut">
              <a:rPr lang="en-US" smtClean="0"/>
              <a:t>5/28/2017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8BAA77-C8F4-4E31-B1D6-4DDDBBEA69C9}" type="slidenum">
              <a:rPr lang="en-US" smtClean="0"/>
              <a:t>‹#›</a:t>
            </a:fld>
            <a:endParaRPr lang="en-US"/>
          </a:p>
        </p:txBody>
      </p:sp>
    </p:spTree>
    <p:extLst>
      <p:ext uri="{BB962C8B-B14F-4D97-AF65-F5344CB8AC3E}">
        <p14:creationId xmlns:p14="http://schemas.microsoft.com/office/powerpoint/2010/main" val="251205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wdUpDiag">
          <a:fgClr>
            <a:srgbClr val="4D4131"/>
          </a:fgClr>
          <a:bgClr>
            <a:srgbClr val="463B29"/>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85C60-157E-433A-9705-96CD7A5D59B6}" type="datetimeFigureOut">
              <a:rPr lang="en-US" smtClean="0"/>
              <a:t>5/28/2017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BAA77-C8F4-4E31-B1D6-4DDDBBEA69C9}" type="slidenum">
              <a:rPr lang="en-US" smtClean="0"/>
              <a:t>‹#›</a:t>
            </a:fld>
            <a:endParaRPr lang="en-US"/>
          </a:p>
        </p:txBody>
      </p:sp>
    </p:spTree>
    <p:extLst>
      <p:ext uri="{BB962C8B-B14F-4D97-AF65-F5344CB8AC3E}">
        <p14:creationId xmlns:p14="http://schemas.microsoft.com/office/powerpoint/2010/main" val="3223409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48364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4128" y="1396163"/>
            <a:ext cx="8188842" cy="3200876"/>
          </a:xfrm>
          <a:prstGeom prst="rect">
            <a:avLst/>
          </a:prstGeom>
          <a:noFill/>
        </p:spPr>
        <p:txBody>
          <a:bodyPr wrap="square" rtlCol="0">
            <a:spAutoFit/>
          </a:bodyPr>
          <a:lstStyle/>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19:24-26</a:t>
            </a:r>
          </a:p>
          <a:p>
            <a:endParaRPr lang="en-US" sz="10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the LORD rained on Sodom and Gomorrah sulfur and fire from the LORD out of heaven. And he overthrew those cities, and all the valley, and all the inhabitants of the cities, and what grew on the ground.</a:t>
            </a:r>
          </a:p>
        </p:txBody>
      </p:sp>
      <p:sp>
        <p:nvSpPr>
          <p:cNvPr id="3" name="TextBox 2"/>
          <p:cNvSpPr txBox="1"/>
          <p:nvPr/>
        </p:nvSpPr>
        <p:spPr>
          <a:xfrm>
            <a:off x="424128" y="4495800"/>
            <a:ext cx="7483139" cy="1354217"/>
          </a:xfrm>
          <a:prstGeom prst="rect">
            <a:avLst/>
          </a:prstGeom>
          <a:noFill/>
        </p:spPr>
        <p:txBody>
          <a:bodyPr wrap="none" rtlCol="0">
            <a:spAutoFit/>
          </a:bodyPr>
          <a:lstStyle/>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Lot's wife, behind him, looked back, </a:t>
            </a:r>
          </a:p>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she became a pillar of salt.</a:t>
            </a:r>
          </a:p>
          <a:p>
            <a:endParaRPr lang="en-US" dirty="0"/>
          </a:p>
        </p:txBody>
      </p:sp>
    </p:spTree>
    <p:extLst>
      <p:ext uri="{BB962C8B-B14F-4D97-AF65-F5344CB8AC3E}">
        <p14:creationId xmlns:p14="http://schemas.microsoft.com/office/powerpoint/2010/main" val="251298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9840" y="519863"/>
            <a:ext cx="8188842" cy="5663089"/>
          </a:xfrm>
          <a:prstGeom prst="rect">
            <a:avLst/>
          </a:prstGeom>
          <a:noFill/>
        </p:spPr>
        <p:txBody>
          <a:bodyPr wrap="square" rtlCol="0">
            <a:spAutoFit/>
          </a:bodyPr>
          <a:lstStyle/>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19:31-36</a:t>
            </a:r>
          </a:p>
          <a:p>
            <a:endParaRPr lang="en-US" sz="10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the firstborn said to the younger, “Our father is old, and there is not a man on earth to come in to us after the manner of all the earth. Come, let us make our father drink wine, and we will lie with him, that we may preserve offspring from our father.” So they made their father drink wine that night. And the firstborn went in and lay with her father. He did not know when she lay down or when she arose.</a:t>
            </a:r>
          </a:p>
        </p:txBody>
      </p:sp>
    </p:spTree>
    <p:extLst>
      <p:ext uri="{BB962C8B-B14F-4D97-AF65-F5344CB8AC3E}">
        <p14:creationId xmlns:p14="http://schemas.microsoft.com/office/powerpoint/2010/main" val="1949419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790" y="300788"/>
            <a:ext cx="8188842" cy="6155531"/>
          </a:xfrm>
          <a:prstGeom prst="rect">
            <a:avLst/>
          </a:prstGeom>
          <a:noFill/>
        </p:spPr>
        <p:txBody>
          <a:bodyPr wrap="square" rtlCol="0">
            <a:spAutoFit/>
          </a:bodyPr>
          <a:lstStyle/>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19:31-36</a:t>
            </a:r>
          </a:p>
          <a:p>
            <a:endParaRPr lang="en-US" sz="10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next day, the firstborn said to the younger, “Behold, I lay last night with my father. Let us make him drink wine tonight also. Then you go in and lie with him, that we may preserve offspring from our father.” So they made their father drink wine that night also. And the younger arose and lay with him, and he did not know when she lay down or when she arose. Thus both the daughters of Lot became pregnant by their father.</a:t>
            </a:r>
          </a:p>
        </p:txBody>
      </p:sp>
    </p:spTree>
    <p:extLst>
      <p:ext uri="{BB962C8B-B14F-4D97-AF65-F5344CB8AC3E}">
        <p14:creationId xmlns:p14="http://schemas.microsoft.com/office/powerpoint/2010/main" val="1684536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6421" y="605586"/>
            <a:ext cx="8188842" cy="7078861"/>
          </a:xfrm>
          <a:prstGeom prst="rect">
            <a:avLst/>
          </a:prstGeom>
          <a:noFill/>
        </p:spPr>
        <p:txBody>
          <a:bodyPr wrap="square" rtlCol="0">
            <a:spAutoFit/>
          </a:bodyPr>
          <a:lstStyle/>
          <a:p>
            <a:r>
              <a:rPr lang="en-US" sz="40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Consequences</a:t>
            </a:r>
          </a:p>
          <a:p>
            <a:endParaRPr lang="en-US" sz="1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sz="10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and his possessions were taken captive</a:t>
            </a:r>
          </a:p>
          <a:p>
            <a:pPr lvl="1"/>
            <a:endParaRPr lang="en-US" sz="8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and his guests were threatened</a:t>
            </a:r>
          </a:p>
          <a:p>
            <a:pPr lvl="1"/>
            <a:endParaRPr lang="en-US" sz="8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Lost his home, possessions, and future sons-in laws, and wife</a:t>
            </a:r>
          </a:p>
          <a:p>
            <a:pPr lvl="1"/>
            <a:endParaRPr lang="en-US" sz="8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Daughters plotted to have incestuous relations with him</a:t>
            </a:r>
          </a:p>
          <a:p>
            <a:pPr marL="1828800" lvl="3" indent="-457200">
              <a:buFont typeface="Arial" panose="020B0604020202020204" pitchFamily="34" charset="0"/>
              <a:buChar char="•"/>
            </a:pPr>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Offspring became enemies of Israel</a:t>
            </a:r>
          </a:p>
          <a:p>
            <a:pPr marL="914400" lvl="1" indent="-457200">
              <a:buFont typeface="Arial" panose="020B0604020202020204" pitchFamily="34" charset="0"/>
              <a:buChar char="•"/>
            </a:pPr>
            <a:endPar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endPar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1"/>
            <a:endParaRPr lang="en-US" sz="8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1"/>
            <a:endParaRPr lang="en-US" sz="8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2782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3650" y="715002"/>
            <a:ext cx="8188842" cy="6401753"/>
          </a:xfrm>
          <a:prstGeom prst="rect">
            <a:avLst/>
          </a:prstGeom>
          <a:noFill/>
        </p:spPr>
        <p:txBody>
          <a:bodyPr wrap="square" rtlCol="0">
            <a:spAutoFit/>
          </a:bodyPr>
          <a:lstStyle/>
          <a:p>
            <a:r>
              <a:rPr lang="en-US" sz="40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Lessons From Lot</a:t>
            </a:r>
          </a:p>
          <a:p>
            <a:endParaRPr lang="en-US" sz="1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sz="10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971550" lvl="1" indent="-514350">
              <a:buFont typeface="+mj-lt"/>
              <a:buAutoNum type="arabicPeriod"/>
            </a:pPr>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Just because it looks good, doesn’t mean that it is (John 8:44)</a:t>
            </a:r>
          </a:p>
          <a:p>
            <a:pPr marL="971550" lvl="1" indent="-514350">
              <a:buFont typeface="+mj-lt"/>
              <a:buAutoNum type="arabicPeriod"/>
            </a:pPr>
            <a:endParaRPr lang="en-US" sz="1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971550" lvl="1" indent="-514350">
              <a:buFont typeface="+mj-lt"/>
              <a:buAutoNum type="arabicPeriod"/>
            </a:pPr>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we’ve made the wrong choice, get out of it! (2 Pet. 2:7)</a:t>
            </a:r>
          </a:p>
          <a:p>
            <a:pPr marL="1885950" lvl="3" indent="-514350">
              <a:buFont typeface="Arial" panose="020B0604020202020204" pitchFamily="34" charset="0"/>
              <a:buChar char="•"/>
            </a:pPr>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Dating</a:t>
            </a:r>
          </a:p>
          <a:p>
            <a:pPr marL="1885950" lvl="3" indent="-514350">
              <a:buFont typeface="Arial" panose="020B0604020202020204" pitchFamily="34" charset="0"/>
              <a:buChar char="•"/>
            </a:pPr>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Friendships</a:t>
            </a:r>
          </a:p>
          <a:p>
            <a:pPr marL="1885950" lvl="3" indent="-514350">
              <a:buFont typeface="Arial" panose="020B0604020202020204" pitchFamily="34" charset="0"/>
              <a:buChar char="•"/>
            </a:pPr>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Careers</a:t>
            </a:r>
          </a:p>
          <a:p>
            <a:pPr marL="1885950" lvl="3" indent="-514350">
              <a:buFont typeface="Arial" panose="020B0604020202020204" pitchFamily="34" charset="0"/>
              <a:buChar char="•"/>
            </a:pPr>
            <a:r>
              <a:rPr lang="en-US" sz="3200" dirty="0" err="1">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Etc</a:t>
            </a:r>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1885950" lvl="3" indent="-514350">
              <a:buFont typeface="Arial" panose="020B0604020202020204" pitchFamily="34" charset="0"/>
              <a:buChar char="•"/>
            </a:pPr>
            <a:endPar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endPar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1"/>
            <a:endParaRPr lang="en-US" sz="8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1"/>
            <a:endParaRPr lang="en-US" sz="8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133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500"/>
                                        <p:tgtEl>
                                          <p:spTgt spid="2">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fade">
                                      <p:cBhvr>
                                        <p:cTn id="25" dur="1500"/>
                                        <p:tgtEl>
                                          <p:spTgt spid="2">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fade">
                                      <p:cBhvr>
                                        <p:cTn id="28" dur="1500"/>
                                        <p:tgtEl>
                                          <p:spTgt spid="2">
                                            <p:txEl>
                                              <p:pRg st="8" end="8"/>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Effect transition="in" filter="fade">
                                      <p:cBhvr>
                                        <p:cTn id="31" dur="1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3650" y="715002"/>
            <a:ext cx="8188842" cy="6647974"/>
          </a:xfrm>
          <a:prstGeom prst="rect">
            <a:avLst/>
          </a:prstGeom>
          <a:noFill/>
        </p:spPr>
        <p:txBody>
          <a:bodyPr wrap="square" rtlCol="0">
            <a:spAutoFit/>
          </a:bodyPr>
          <a:lstStyle/>
          <a:p>
            <a:r>
              <a:rPr lang="en-US" sz="40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How Do We Make Wise Choices?</a:t>
            </a:r>
          </a:p>
          <a:p>
            <a:endParaRPr lang="en-US" sz="1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sz="10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971550" lvl="1" indent="-514350">
              <a:buFont typeface="+mj-lt"/>
              <a:buAutoNum type="arabicPeriod"/>
            </a:pPr>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Have a reverent fear of God            (Ps. 111:10; Job 28:28)</a:t>
            </a:r>
          </a:p>
          <a:p>
            <a:pPr marL="971550" lvl="1" indent="-514350">
              <a:buFont typeface="+mj-lt"/>
              <a:buAutoNum type="arabicPeriod"/>
            </a:pPr>
            <a:endParaRPr lang="en-US" sz="1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971550" lvl="1" indent="-514350">
              <a:buFont typeface="+mj-lt"/>
              <a:buAutoNum type="arabicPeriod"/>
            </a:pPr>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Ask God for wisdom (</a:t>
            </a:r>
            <a:r>
              <a:rPr lang="en-US" sz="3200" dirty="0" err="1">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Js</a:t>
            </a:r>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1:5; Pr. 2:6)</a:t>
            </a:r>
          </a:p>
          <a:p>
            <a:pPr marL="971550" lvl="1" indent="-514350">
              <a:buFont typeface="+mj-lt"/>
              <a:buAutoNum type="arabicPeriod"/>
            </a:pPr>
            <a:endParaRPr lang="en-US" sz="8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971550" lvl="1" indent="-514350">
              <a:buFont typeface="+mj-lt"/>
              <a:buAutoNum type="arabicPeriod"/>
            </a:pPr>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Get advice from others (Pr. 11:14)</a:t>
            </a:r>
          </a:p>
          <a:p>
            <a:pPr marL="1885950" lvl="3" indent="-514350">
              <a:buFont typeface="Arial" panose="020B0604020202020204" pitchFamily="34" charset="0"/>
              <a:buChar char="•"/>
            </a:pPr>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It matter who you get the advice from! (1 Kings 12:8)</a:t>
            </a:r>
          </a:p>
          <a:p>
            <a:pPr marL="1885950" lvl="3" indent="-514350">
              <a:buFont typeface="Arial" panose="020B0604020202020204" pitchFamily="34" charset="0"/>
              <a:buChar char="•"/>
            </a:pPr>
            <a:endParaRPr lang="en-US" sz="8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971550" lvl="1" indent="-514350">
              <a:buFont typeface="+mj-lt"/>
              <a:buAutoNum type="arabicPeriod"/>
            </a:pPr>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Meditate on His Word </a:t>
            </a:r>
          </a:p>
          <a:p>
            <a:pPr lvl="1"/>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(Ps. 119:97, 105)</a:t>
            </a:r>
          </a:p>
          <a:p>
            <a:pPr lvl="3"/>
            <a:endPar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endPar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1"/>
            <a:endParaRPr lang="en-US" sz="8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1"/>
            <a:endParaRPr lang="en-US" sz="8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5817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500"/>
                                        <p:tgtEl>
                                          <p:spTgt spid="2">
                                            <p:txEl>
                                              <p:pRg st="7" end="7"/>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fade">
                                      <p:cBhvr>
                                        <p:cTn id="25" dur="500"/>
                                        <p:tgtEl>
                                          <p:spTgt spid="2">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xEl>
                                              <p:pRg st="10" end="10"/>
                                            </p:txEl>
                                          </p:spTgt>
                                        </p:tgtEl>
                                        <p:attrNameLst>
                                          <p:attrName>style.visibility</p:attrName>
                                        </p:attrNameLst>
                                      </p:cBhvr>
                                      <p:to>
                                        <p:strVal val="visible"/>
                                      </p:to>
                                    </p:set>
                                    <p:animEffect transition="in" filter="fade">
                                      <p:cBhvr>
                                        <p:cTn id="30" dur="500"/>
                                        <p:tgtEl>
                                          <p:spTgt spid="2">
                                            <p:txEl>
                                              <p:pRg st="10" end="1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
                                            <p:txEl>
                                              <p:pRg st="11" end="11"/>
                                            </p:txEl>
                                          </p:spTgt>
                                        </p:tgtEl>
                                        <p:attrNameLst>
                                          <p:attrName>style.visibility</p:attrName>
                                        </p:attrNameLst>
                                      </p:cBhvr>
                                      <p:to>
                                        <p:strVal val="visible"/>
                                      </p:to>
                                    </p:set>
                                    <p:animEffect transition="in" filter="fade">
                                      <p:cBhvr>
                                        <p:cTn id="33"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17073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8192" y="1362824"/>
            <a:ext cx="8216691" cy="3693319"/>
          </a:xfrm>
          <a:prstGeom prst="rect">
            <a:avLst/>
          </a:prstGeom>
          <a:noFill/>
        </p:spPr>
        <p:txBody>
          <a:bodyPr wrap="square" rtlCol="0">
            <a:spAutoFit/>
          </a:bodyPr>
          <a:lstStyle/>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13:10</a:t>
            </a:r>
          </a:p>
          <a:p>
            <a:endParaRPr lang="en-US" sz="10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Lot lifted up his eyes and saw that the Jordan Valley was well watered everywhere like the garden of the Lord, like the land of Egypt, in the direction of </a:t>
            </a:r>
            <a:r>
              <a:rPr lang="en-US" sz="3200" dirty="0" err="1">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Zoar</a:t>
            </a:r>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(This was before the Lord destroyed Sodom and Gomorrah.) </a:t>
            </a:r>
            <a:endParaRPr lang="en-US" sz="2000" dirty="0">
              <a:solidFill>
                <a:srgbClr val="B7B6B4"/>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87898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8192" y="1419975"/>
            <a:ext cx="8216691" cy="3970318"/>
          </a:xfrm>
          <a:prstGeom prst="rect">
            <a:avLst/>
          </a:prstGeom>
          <a:noFill/>
        </p:spPr>
        <p:txBody>
          <a:bodyPr wrap="square" rtlCol="0">
            <a:spAutoFit/>
          </a:bodyPr>
          <a:lstStyle/>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13:11-12</a:t>
            </a:r>
          </a:p>
          <a:p>
            <a:endParaRPr lang="en-US" sz="10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 Lot chose for himself all the Jordan Valley, and Lot journeyed east. Thus they separated from each other. Abram settled in the land of Canaan, while Lot settled among the cities of the valley and moved his tent as far as Sodom.</a:t>
            </a:r>
          </a:p>
          <a:p>
            <a:endParaRPr lang="en-US" dirty="0"/>
          </a:p>
        </p:txBody>
      </p:sp>
    </p:spTree>
    <p:extLst>
      <p:ext uri="{BB962C8B-B14F-4D97-AF65-F5344CB8AC3E}">
        <p14:creationId xmlns:p14="http://schemas.microsoft.com/office/powerpoint/2010/main" val="412395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3454" y="2148637"/>
            <a:ext cx="8216691" cy="1723549"/>
          </a:xfrm>
          <a:prstGeom prst="rect">
            <a:avLst/>
          </a:prstGeom>
          <a:noFill/>
        </p:spPr>
        <p:txBody>
          <a:bodyPr wrap="square" rtlCol="0">
            <a:spAutoFit/>
          </a:bodyPr>
          <a:lstStyle/>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13:13</a:t>
            </a:r>
          </a:p>
          <a:p>
            <a:endParaRPr lang="en-US" sz="10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Now the men of Sodom were wicked, </a:t>
            </a:r>
          </a:p>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great sinners against the Lord</a:t>
            </a:r>
          </a:p>
        </p:txBody>
      </p:sp>
    </p:spTree>
    <p:extLst>
      <p:ext uri="{BB962C8B-B14F-4D97-AF65-F5344CB8AC3E}">
        <p14:creationId xmlns:p14="http://schemas.microsoft.com/office/powerpoint/2010/main" val="2085679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0566" y="1510462"/>
            <a:ext cx="8216691" cy="3693319"/>
          </a:xfrm>
          <a:prstGeom prst="rect">
            <a:avLst/>
          </a:prstGeom>
          <a:noFill/>
        </p:spPr>
        <p:txBody>
          <a:bodyPr wrap="square" rtlCol="0">
            <a:spAutoFit/>
          </a:bodyPr>
          <a:lstStyle/>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18:20</a:t>
            </a:r>
          </a:p>
          <a:p>
            <a:endParaRPr lang="en-US" sz="10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the Lord said, “Because the outcry against Sodom and Gomorrah is great and their sin is very grave, I will go down to see whether they have done altogether according to the outcry that has come to me. And if not, I will know.” </a:t>
            </a:r>
          </a:p>
        </p:txBody>
      </p:sp>
    </p:spTree>
    <p:extLst>
      <p:ext uri="{BB962C8B-B14F-4D97-AF65-F5344CB8AC3E}">
        <p14:creationId xmlns:p14="http://schemas.microsoft.com/office/powerpoint/2010/main" val="1413326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9142" y="1539037"/>
            <a:ext cx="8216691" cy="3693319"/>
          </a:xfrm>
          <a:prstGeom prst="rect">
            <a:avLst/>
          </a:prstGeom>
          <a:noFill/>
        </p:spPr>
        <p:txBody>
          <a:bodyPr wrap="square" rtlCol="0">
            <a:spAutoFit/>
          </a:bodyPr>
          <a:lstStyle/>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19:4-8</a:t>
            </a:r>
          </a:p>
          <a:p>
            <a:endParaRPr lang="en-US" sz="10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before they lay down, the men of the city, the men of Sodom, both young and old, all the people to the last man, surrounded the house. And they called to Lot, “Where are the men who came to you tonight? Bring them out to us, that we may know them.” </a:t>
            </a:r>
          </a:p>
        </p:txBody>
      </p:sp>
    </p:spTree>
    <p:extLst>
      <p:ext uri="{BB962C8B-B14F-4D97-AF65-F5344CB8AC3E}">
        <p14:creationId xmlns:p14="http://schemas.microsoft.com/office/powerpoint/2010/main" val="2585680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415" y="972300"/>
            <a:ext cx="8188842" cy="4678204"/>
          </a:xfrm>
          <a:prstGeom prst="rect">
            <a:avLst/>
          </a:prstGeom>
          <a:noFill/>
        </p:spPr>
        <p:txBody>
          <a:bodyPr wrap="square" rtlCol="0">
            <a:spAutoFit/>
          </a:bodyPr>
          <a:lstStyle/>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19:4-8</a:t>
            </a:r>
          </a:p>
          <a:p>
            <a:endParaRPr lang="en-US" sz="10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Lot went out to the men at the entrance, shut the door after him, and said, “I beg you, my brothers, do not act so wickedly. Behold, I have two daughters who have not known any man. Let me bring them out to you, and do to them as you please. Only do nothing to these men, for they have come under the shelter of my roof.”</a:t>
            </a:r>
          </a:p>
        </p:txBody>
      </p:sp>
    </p:spTree>
    <p:extLst>
      <p:ext uri="{BB962C8B-B14F-4D97-AF65-F5344CB8AC3E}">
        <p14:creationId xmlns:p14="http://schemas.microsoft.com/office/powerpoint/2010/main" val="1846997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4128" y="1396163"/>
            <a:ext cx="8188842" cy="3693319"/>
          </a:xfrm>
          <a:prstGeom prst="rect">
            <a:avLst/>
          </a:prstGeom>
          <a:noFill/>
        </p:spPr>
        <p:txBody>
          <a:bodyPr wrap="square" rtlCol="0">
            <a:spAutoFit/>
          </a:bodyPr>
          <a:lstStyle/>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19:9</a:t>
            </a:r>
          </a:p>
          <a:p>
            <a:endParaRPr lang="en-US" sz="10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they said, “Stand back!” And they said, “This fellow came to sojourn, and he has become the judge! Now we will deal worse with you than with them.” Then they pressed hard against the man Lot, and drew near to break the door down. </a:t>
            </a:r>
          </a:p>
        </p:txBody>
      </p:sp>
    </p:spTree>
    <p:extLst>
      <p:ext uri="{BB962C8B-B14F-4D97-AF65-F5344CB8AC3E}">
        <p14:creationId xmlns:p14="http://schemas.microsoft.com/office/powerpoint/2010/main" val="3407987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4128" y="1396163"/>
            <a:ext cx="8188842" cy="4185761"/>
          </a:xfrm>
          <a:prstGeom prst="rect">
            <a:avLst/>
          </a:prstGeom>
          <a:noFill/>
        </p:spPr>
        <p:txBody>
          <a:bodyPr wrap="square" rtlCol="0">
            <a:spAutoFit/>
          </a:bodyPr>
          <a:lstStyle/>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19:10-11</a:t>
            </a:r>
          </a:p>
          <a:p>
            <a:endParaRPr lang="en-US" sz="10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3200" dirty="0">
                <a:solidFill>
                  <a:srgbClr val="B7B6B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men reached out their hands and brought Lot into the house with them and shut the door. And they struck with blindness the men who were at the entrance of the house, both small and great, so that they wore themselves out groping for the door.</a:t>
            </a:r>
          </a:p>
        </p:txBody>
      </p:sp>
    </p:spTree>
    <p:extLst>
      <p:ext uri="{BB962C8B-B14F-4D97-AF65-F5344CB8AC3E}">
        <p14:creationId xmlns:p14="http://schemas.microsoft.com/office/powerpoint/2010/main" val="17626875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TotalTime>
  <Words>749</Words>
  <Application>Microsoft Office PowerPoint</Application>
  <PresentationFormat>On-screen Show (4:3)</PresentationFormat>
  <Paragraphs>75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10</cp:revision>
  <dcterms:created xsi:type="dcterms:W3CDTF">2017-05-23T19:06:06Z</dcterms:created>
  <dcterms:modified xsi:type="dcterms:W3CDTF">2017-05-28T20:14:52Z</dcterms:modified>
</cp:coreProperties>
</file>