
<file path=[Content_Types].xml><?xml version="1.0" encoding="utf-8"?>
<Types xmlns="http://schemas.openxmlformats.org/package/2006/content-types">
  <Override PartName="/ppt/slideLayouts/slideLayout4.xml" ContentType="application/vnd.openxmlformats-officedocument.presentationml.slideLayout+xml"/>
  <Default Extension="jpeg" ContentType="image/jpeg"/>
  <Override PartName="/ppt/slideLayouts/slideLayout6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Default Extension="rels" ContentType="application/vnd.openxmlformats-package.relationships+xml"/>
  <Override PartName="/ppt/slideLayouts/slideLayout8.xml" ContentType="application/vnd.openxmlformats-officedocument.presentationml.slideLayout+xml"/>
  <Override PartName="/ppt/slides/slide7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3.xml" ContentType="application/vnd.openxmlformats-officedocument.presentationml.slideLayout+xml"/>
  <Default Extension="xml" ContentType="application/xml"/>
  <Override PartName="/ppt/slides/slide2.xml" ContentType="application/vnd.openxmlformats-officedocument.presentationml.slide+xml"/>
  <Override PartName="/docProps/app.xml" ContentType="application/vnd.openxmlformats-officedocument.extended-properties+xml"/>
  <Override PartName="/ppt/slideMasters/slideMaster1.xml" ContentType="application/vnd.openxmlformats-officedocument.presentationml.slideMaster+xml"/>
  <Override PartName="/ppt/slideLayouts/slideLayout5.xml" ContentType="application/vnd.openxmlformats-officedocument.presentationml.slideLayout+xml"/>
  <Override PartName="/ppt/slides/slide4.xml" ContentType="application/vnd.openxmlformats-officedocument.presentationml.slide+xml"/>
  <Override PartName="/ppt/viewProps.xml" ContentType="application/vnd.openxmlformats-officedocument.presentationml.viewProps+xml"/>
  <Override PartName="/ppt/slideLayouts/slideLayout7.xml" ContentType="application/vnd.openxmlformats-officedocument.presentationml.slideLayout+xml"/>
  <Override PartName="/ppt/slides/slide6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8.xml" ContentType="application/vnd.openxmlformats-officedocument.presentationml.slide+xml"/>
  <Override PartName="/ppt/slideLayouts/slideLayout2.xml" ContentType="application/vnd.openxmlformats-officedocument.presentationml.slideLayout+xml"/>
  <Override PartName="/ppt/presentation.xml" ContentType="application/vnd.openxmlformats-officedocument.presentationml.presentation.main+xml"/>
  <Default Extension="bin" ContentType="application/vnd.openxmlformats-officedocument.presentationml.printerSettings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slides/slide3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id="2147483648" r:id="rId1"/>
  </p:sldMasterIdLst>
  <p:sldIdLst>
    <p:sldId id="263" r:id="rId2"/>
    <p:sldId id="271" r:id="rId3"/>
    <p:sldId id="267" r:id="rId4"/>
    <p:sldId id="270" r:id="rId5"/>
    <p:sldId id="275" r:id="rId6"/>
    <p:sldId id="272" r:id="rId7"/>
    <p:sldId id="273" r:id="rId8"/>
    <p:sldId id="274" r:id="rId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:p="http://schemas.openxmlformats.org/presentationml/2006/main" xmlns:r="http://schemas.openxmlformats.org/officeDocument/2006/relationships" xmlns:a="http://schemas.openxmlformats.org/drawingml/2006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>
          <a:srgbClr val="FF0000"/>
        </p14:laserClr>
      </p:ext>
      <p:ext uri="{2FDB2607-1784-4EEB-B798-7EB5836EED8A}">
        <p14:showMediaCtrls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"/>
      </p:ext>
    </p:extLst>
  </p:showPr>
  <p:clrMru>
    <a:srgbClr val="E26C0C"/>
  </p:clrMru>
  <p:extLst>
    <p:ext uri="{E76CE94A-603C-4142-B9EB-6D1370010A27}">
      <p14:discardImageEditData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0"/>
    </p:ext>
    <p:ext uri="{D31A062A-798A-4329-ABDD-BBA856620510}">
      <p14:defaultImageDpi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0"/>
    </p:ext>
    <p:ext uri="{FD5EFAAD-0ECE-453E-9831-46B23BE46B34}">
      <p15:chartTrackingRefBased xmlns:p15="http://schemas.microsoft.com/office/powerpoint/2012/main" xmlns:p="http://schemas.openxmlformats.org/presentationml/2006/main" xmlns:r="http://schemas.openxmlformats.org/officeDocument/2006/relationships" xmlns:a="http://schemas.openxmlformats.org/drawingml/2006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>
    <p:restoredLeft sz="13995" autoAdjust="0"/>
    <p:restoredTop sz="94660"/>
  </p:normalViewPr>
  <p:slideViewPr>
    <p:cSldViewPr snapToGrid="0" snapToObjects="1">
      <p:cViewPr>
        <p:scale>
          <a:sx n="44" d="100"/>
          <a:sy n="44" d="100"/>
        </p:scale>
        <p:origin x="-4416" y="-215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presProps" Target="presProps.xml"/><Relationship Id="rId12" Type="http://schemas.openxmlformats.org/officeDocument/2006/relationships/viewProps" Target="viewProps.xml"/><Relationship Id="rId13" Type="http://schemas.openxmlformats.org/officeDocument/2006/relationships/theme" Target="theme/theme1.xml"/><Relationship Id="rId1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printerSettings" Target="printerSettings/printerSettings1.bin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669851-0527-1D43-BDD0-30226445AC35}" type="datetimeFigureOut">
              <a:rPr lang="en-US" smtClean="0"/>
              <a:pPr/>
              <a:t>4/23/17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DC0066-CBDC-B942-BA7B-72D4A69A62C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6202317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669851-0527-1D43-BDD0-30226445AC35}" type="datetimeFigureOut">
              <a:rPr lang="en-US" smtClean="0"/>
              <a:pPr/>
              <a:t>4/23/17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DC0066-CBDC-B942-BA7B-72D4A69A62C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2085725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669851-0527-1D43-BDD0-30226445AC35}" type="datetimeFigureOut">
              <a:rPr lang="en-US" smtClean="0"/>
              <a:pPr/>
              <a:t>4/23/17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DC0066-CBDC-B942-BA7B-72D4A69A62C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0390105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669851-0527-1D43-BDD0-30226445AC35}" type="datetimeFigureOut">
              <a:rPr lang="en-US" smtClean="0"/>
              <a:pPr/>
              <a:t>4/23/17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DC0066-CBDC-B942-BA7B-72D4A69A62C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9708101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669851-0527-1D43-BDD0-30226445AC35}" type="datetimeFigureOut">
              <a:rPr lang="en-US" smtClean="0"/>
              <a:pPr/>
              <a:t>4/23/17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DC0066-CBDC-B942-BA7B-72D4A69A62C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42459838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669851-0527-1D43-BDD0-30226445AC35}" type="datetimeFigureOut">
              <a:rPr lang="en-US" smtClean="0"/>
              <a:pPr/>
              <a:t>4/23/17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DC0066-CBDC-B942-BA7B-72D4A69A62C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6896590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669851-0527-1D43-BDD0-30226445AC35}" type="datetimeFigureOut">
              <a:rPr lang="en-US" smtClean="0"/>
              <a:pPr/>
              <a:t>4/23/17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DC0066-CBDC-B942-BA7B-72D4A69A62C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4657522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669851-0527-1D43-BDD0-30226445AC35}" type="datetimeFigureOut">
              <a:rPr lang="en-US" smtClean="0"/>
              <a:pPr/>
              <a:t>4/23/17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DC0066-CBDC-B942-BA7B-72D4A69A62C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9315048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669851-0527-1D43-BDD0-30226445AC35}" type="datetimeFigureOut">
              <a:rPr lang="en-US" smtClean="0"/>
              <a:pPr/>
              <a:t>4/23/17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DC0066-CBDC-B942-BA7B-72D4A69A62C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1127093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669851-0527-1D43-BDD0-30226445AC35}" type="datetimeFigureOut">
              <a:rPr lang="en-US" smtClean="0"/>
              <a:pPr/>
              <a:t>4/23/17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DC0066-CBDC-B942-BA7B-72D4A69A62C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3582089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669851-0527-1D43-BDD0-30226445AC35}" type="datetimeFigureOut">
              <a:rPr lang="en-US" smtClean="0"/>
              <a:pPr/>
              <a:t>4/23/17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DC0066-CBDC-B942-BA7B-72D4A69A62C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6370202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669851-0527-1D43-BDD0-30226445AC35}" type="datetimeFigureOut">
              <a:rPr lang="en-US" smtClean="0"/>
              <a:pPr/>
              <a:t>4/23/17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DC0066-CBDC-B942-BA7B-72D4A69A62C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3107867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e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Fall of Man.jp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 l="3026" r="2539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716696" y="5922736"/>
            <a:ext cx="435113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i="1" dirty="0">
                <a:solidFill>
                  <a:srgbClr val="E26C0C"/>
                </a:solidFill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latin typeface="Arial"/>
                <a:cs typeface="Arial"/>
              </a:rPr>
              <a:t>Genesis 3:1-24</a:t>
            </a: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059293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Fall of Man 2.jp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 l="2635" r="2529"/>
          <a:stretch/>
        </p:blipFill>
        <p:spPr>
          <a:xfrm>
            <a:off x="0" y="0"/>
            <a:ext cx="9144000" cy="688702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62609" y="474870"/>
            <a:ext cx="776356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3600" i="1" dirty="0">
                <a:solidFill>
                  <a:schemeClr val="bg1"/>
                </a:solidFill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latin typeface="Arial"/>
                <a:cs typeface="Arial"/>
              </a:rPr>
              <a:t>the beginning of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760870" y="1099115"/>
            <a:ext cx="5665304" cy="9971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80000"/>
              </a:lnSpc>
            </a:pPr>
            <a:r>
              <a:rPr lang="en-US" sz="3600" b="1" i="1" dirty="0">
                <a:solidFill>
                  <a:srgbClr val="FFFFFF"/>
                </a:solidFill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latin typeface="Arial"/>
                <a:cs typeface="Arial"/>
              </a:rPr>
              <a:t>DECEPTION </a:t>
            </a:r>
          </a:p>
          <a:p>
            <a:pPr algn="r">
              <a:lnSpc>
                <a:spcPct val="80000"/>
              </a:lnSpc>
            </a:pPr>
            <a:r>
              <a:rPr lang="en-US" sz="3600" i="1" dirty="0">
                <a:solidFill>
                  <a:srgbClr val="FFFFFF"/>
                </a:solidFill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latin typeface="Arial"/>
                <a:cs typeface="Arial"/>
              </a:rPr>
              <a:t>(vv. 1-5)</a:t>
            </a:r>
          </a:p>
        </p:txBody>
      </p:sp>
      <p:sp>
        <p:nvSpPr>
          <p:cNvPr id="3" name="Rectangle 2"/>
          <p:cNvSpPr/>
          <p:nvPr/>
        </p:nvSpPr>
        <p:spPr>
          <a:xfrm>
            <a:off x="592427" y="2428168"/>
            <a:ext cx="8366975" cy="36625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latin typeface="Arial"/>
                <a:cs typeface="Arial"/>
              </a:rPr>
              <a:t>Introduction of The Serpent</a:t>
            </a:r>
          </a:p>
          <a:p>
            <a:endParaRPr lang="en-US" sz="800" dirty="0">
              <a:solidFill>
                <a:schemeClr val="bg1"/>
              </a:solidFill>
              <a:effectLst>
                <a:outerShdw blurRad="50800" dist="38100" dir="10800000" algn="r" rotWithShape="0">
                  <a:prstClr val="black">
                    <a:alpha val="40000"/>
                  </a:prstClr>
                </a:outerShdw>
              </a:effectLst>
              <a:latin typeface="Arial"/>
              <a:cs typeface="Arial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bg1"/>
                </a:solidFill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latin typeface="Arial"/>
                <a:cs typeface="Arial"/>
              </a:rPr>
              <a:t>Satan (Rev. 12:9, 20:2)</a:t>
            </a:r>
          </a:p>
          <a:p>
            <a:endParaRPr lang="en-US" sz="800" dirty="0">
              <a:solidFill>
                <a:schemeClr val="bg1"/>
              </a:solidFill>
              <a:effectLst>
                <a:outerShdw blurRad="50800" dist="38100" dir="10800000" algn="r" rotWithShape="0">
                  <a:prstClr val="black">
                    <a:alpha val="40000"/>
                  </a:prstClr>
                </a:outerShdw>
              </a:effectLst>
              <a:latin typeface="Arial"/>
              <a:cs typeface="Arial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bg1"/>
                </a:solidFill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latin typeface="Arial"/>
                <a:cs typeface="Arial"/>
              </a:rPr>
              <a:t>cunning (2 Cor. 11:3)</a:t>
            </a:r>
          </a:p>
          <a:p>
            <a:endParaRPr lang="en-US" sz="800" dirty="0">
              <a:solidFill>
                <a:schemeClr val="bg1"/>
              </a:solidFill>
              <a:effectLst>
                <a:outerShdw blurRad="50800" dist="38100" dir="10800000" algn="r" rotWithShape="0">
                  <a:prstClr val="black">
                    <a:alpha val="40000"/>
                  </a:prstClr>
                </a:outerShdw>
              </a:effectLst>
              <a:latin typeface="Arial"/>
              <a:cs typeface="Arial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bg1"/>
                </a:solidFill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latin typeface="Arial"/>
                <a:cs typeface="Arial"/>
              </a:rPr>
              <a:t>hides as an angel of light (2 Cor. 11:4)</a:t>
            </a:r>
          </a:p>
          <a:p>
            <a:endParaRPr lang="en-US" sz="800" dirty="0">
              <a:solidFill>
                <a:schemeClr val="bg1"/>
              </a:solidFill>
              <a:effectLst>
                <a:outerShdw blurRad="50800" dist="38100" dir="10800000" algn="r" rotWithShape="0">
                  <a:prstClr val="black">
                    <a:alpha val="40000"/>
                  </a:prstClr>
                </a:outerShdw>
              </a:effectLst>
              <a:latin typeface="Arial"/>
              <a:cs typeface="Arial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bg1"/>
                </a:solidFill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latin typeface="Arial"/>
                <a:cs typeface="Arial"/>
              </a:rPr>
              <a:t>tempter (Matt. 4:3) </a:t>
            </a:r>
          </a:p>
          <a:p>
            <a:endParaRPr lang="en-US" sz="800" dirty="0">
              <a:solidFill>
                <a:schemeClr val="bg1"/>
              </a:solidFill>
              <a:effectLst>
                <a:outerShdw blurRad="50800" dist="38100" dir="10800000" algn="r" rotWithShape="0">
                  <a:prstClr val="black">
                    <a:alpha val="40000"/>
                  </a:prstClr>
                </a:outerShdw>
              </a:effectLst>
              <a:latin typeface="Arial"/>
              <a:cs typeface="Arial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bg1"/>
                </a:solidFill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latin typeface="Arial"/>
                <a:cs typeface="Arial"/>
              </a:rPr>
              <a:t>father of lies (Jn. 8:44)</a:t>
            </a: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3910338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Fall of Man 2.jp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 l="2635" r="2529"/>
          <a:stretch/>
        </p:blipFill>
        <p:spPr>
          <a:xfrm>
            <a:off x="0" y="-29028"/>
            <a:ext cx="9144000" cy="688702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62609" y="474870"/>
            <a:ext cx="776356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3600" i="1" dirty="0">
                <a:solidFill>
                  <a:schemeClr val="bg1"/>
                </a:solidFill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latin typeface="Arial"/>
                <a:cs typeface="Arial"/>
              </a:rPr>
              <a:t>the beginning of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760870" y="1099115"/>
            <a:ext cx="5665304" cy="9971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80000"/>
              </a:lnSpc>
            </a:pPr>
            <a:r>
              <a:rPr lang="en-US" sz="3600" b="1" i="1" dirty="0">
                <a:solidFill>
                  <a:srgbClr val="FFFFFF"/>
                </a:solidFill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latin typeface="Arial"/>
                <a:cs typeface="Arial"/>
              </a:rPr>
              <a:t>DISOBEDIANCE </a:t>
            </a:r>
          </a:p>
          <a:p>
            <a:pPr algn="r">
              <a:lnSpc>
                <a:spcPct val="80000"/>
              </a:lnSpc>
            </a:pPr>
            <a:r>
              <a:rPr lang="en-US" sz="3600" i="1" dirty="0">
                <a:solidFill>
                  <a:srgbClr val="FFFFFF"/>
                </a:solidFill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latin typeface="Arial"/>
                <a:cs typeface="Arial"/>
              </a:rPr>
              <a:t>(v. 6)</a:t>
            </a:r>
          </a:p>
        </p:txBody>
      </p:sp>
      <p:sp>
        <p:nvSpPr>
          <p:cNvPr id="2" name="Rectangle 1"/>
          <p:cNvSpPr/>
          <p:nvPr/>
        </p:nvSpPr>
        <p:spPr>
          <a:xfrm>
            <a:off x="592429" y="2405477"/>
            <a:ext cx="8641723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latin typeface="Arial"/>
                <a:cs typeface="Arial"/>
              </a:rPr>
              <a:t>“When she saw…”</a:t>
            </a:r>
          </a:p>
          <a:p>
            <a:endParaRPr lang="en-US" sz="800" dirty="0">
              <a:solidFill>
                <a:schemeClr val="bg1"/>
              </a:solidFill>
              <a:effectLst>
                <a:outerShdw blurRad="50800" dist="38100" dir="10800000" algn="r" rotWithShape="0">
                  <a:prstClr val="black">
                    <a:alpha val="40000"/>
                  </a:prstClr>
                </a:outerShdw>
              </a:effectLst>
              <a:latin typeface="Arial"/>
              <a:cs typeface="Arial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bg1"/>
                </a:solidFill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latin typeface="Arial"/>
                <a:cs typeface="Arial"/>
              </a:rPr>
              <a:t>she contemplated</a:t>
            </a:r>
          </a:p>
          <a:p>
            <a:endParaRPr lang="en-US" sz="800" dirty="0">
              <a:solidFill>
                <a:schemeClr val="bg1"/>
              </a:solidFill>
              <a:effectLst>
                <a:outerShdw blurRad="50800" dist="38100" dir="10800000" algn="r" rotWithShape="0">
                  <a:prstClr val="black">
                    <a:alpha val="40000"/>
                  </a:prstClr>
                </a:outerShdw>
              </a:effectLst>
              <a:latin typeface="Arial"/>
              <a:cs typeface="Arial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bg1"/>
                </a:solidFill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latin typeface="Arial"/>
                <a:cs typeface="Arial"/>
              </a:rPr>
              <a:t>she was tempted (1 Jn. 2:16)</a:t>
            </a:r>
          </a:p>
          <a:p>
            <a:endParaRPr lang="en-US" sz="800" dirty="0">
              <a:solidFill>
                <a:schemeClr val="bg1"/>
              </a:solidFill>
              <a:effectLst>
                <a:outerShdw blurRad="50800" dist="38100" dir="10800000" algn="r" rotWithShape="0">
                  <a:prstClr val="black">
                    <a:alpha val="40000"/>
                  </a:prstClr>
                </a:outerShdw>
              </a:effectLst>
              <a:latin typeface="Arial"/>
              <a:cs typeface="Arial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bg1"/>
                </a:solidFill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latin typeface="Arial"/>
                <a:cs typeface="Arial"/>
              </a:rPr>
              <a:t>she gave in </a:t>
            </a:r>
          </a:p>
          <a:p>
            <a:endParaRPr lang="en-US" sz="800" dirty="0">
              <a:solidFill>
                <a:schemeClr val="bg1"/>
              </a:solidFill>
              <a:effectLst>
                <a:outerShdw blurRad="50800" dist="38100" dir="10800000" algn="r" rotWithShape="0">
                  <a:prstClr val="black">
                    <a:alpha val="40000"/>
                  </a:prstClr>
                </a:outerShdw>
              </a:effectLst>
              <a:latin typeface="Arial"/>
              <a:cs typeface="Arial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bg1"/>
                </a:solidFill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latin typeface="Arial"/>
                <a:cs typeface="Arial"/>
              </a:rPr>
              <a:t>she involved her husband</a:t>
            </a: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3154180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5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Fall of Man 2.jp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 l="2635" r="2529"/>
          <a:stretch/>
        </p:blipFill>
        <p:spPr>
          <a:xfrm>
            <a:off x="0" y="-29028"/>
            <a:ext cx="9144000" cy="688702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62609" y="474870"/>
            <a:ext cx="776356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3600" i="1" dirty="0">
                <a:solidFill>
                  <a:schemeClr val="bg1"/>
                </a:solidFill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latin typeface="Arial"/>
                <a:cs typeface="Arial"/>
              </a:rPr>
              <a:t>the beginning of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760870" y="1099115"/>
            <a:ext cx="5665304" cy="9971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80000"/>
              </a:lnSpc>
            </a:pPr>
            <a:r>
              <a:rPr lang="en-US" sz="3600" b="1" i="1" dirty="0">
                <a:solidFill>
                  <a:srgbClr val="FFFFFF"/>
                </a:solidFill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latin typeface="Arial"/>
                <a:cs typeface="Arial"/>
              </a:rPr>
              <a:t>PUNISHMENT </a:t>
            </a:r>
          </a:p>
          <a:p>
            <a:pPr algn="r">
              <a:lnSpc>
                <a:spcPct val="80000"/>
              </a:lnSpc>
            </a:pPr>
            <a:r>
              <a:rPr lang="en-US" sz="3600" i="1" dirty="0">
                <a:solidFill>
                  <a:srgbClr val="FFFFFF"/>
                </a:solidFill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latin typeface="Arial"/>
                <a:cs typeface="Arial"/>
              </a:rPr>
              <a:t>(vv. 16-19, 23-24)</a:t>
            </a:r>
          </a:p>
        </p:txBody>
      </p:sp>
      <p:sp>
        <p:nvSpPr>
          <p:cNvPr id="3" name="Rectangle 2"/>
          <p:cNvSpPr/>
          <p:nvPr/>
        </p:nvSpPr>
        <p:spPr>
          <a:xfrm>
            <a:off x="520940" y="1902463"/>
            <a:ext cx="8512936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3200" dirty="0">
                <a:solidFill>
                  <a:prstClr val="white"/>
                </a:solidFill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latin typeface="Arial"/>
                <a:cs typeface="Arial"/>
              </a:rPr>
              <a:t>For Woman</a:t>
            </a:r>
          </a:p>
          <a:p>
            <a:pPr lvl="0"/>
            <a:endParaRPr lang="en-US" sz="800" dirty="0">
              <a:solidFill>
                <a:prstClr val="white"/>
              </a:solidFill>
              <a:effectLst>
                <a:outerShdw blurRad="50800" dist="38100" dir="10800000" algn="r" rotWithShape="0">
                  <a:prstClr val="black">
                    <a:alpha val="40000"/>
                  </a:prstClr>
                </a:outerShdw>
              </a:effectLst>
              <a:latin typeface="Arial"/>
              <a:cs typeface="Arial"/>
            </a:endParaRPr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prstClr val="white"/>
                </a:solidFill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latin typeface="Arial"/>
                <a:cs typeface="Arial"/>
              </a:rPr>
              <a:t>pain in childbearing</a:t>
            </a:r>
          </a:p>
          <a:p>
            <a:pPr lvl="0"/>
            <a:endParaRPr lang="en-US" sz="800" dirty="0">
              <a:solidFill>
                <a:prstClr val="white"/>
              </a:solidFill>
              <a:effectLst>
                <a:outerShdw blurRad="50800" dist="38100" dir="10800000" algn="r" rotWithShape="0">
                  <a:prstClr val="black">
                    <a:alpha val="40000"/>
                  </a:prstClr>
                </a:outerShdw>
              </a:effectLst>
              <a:latin typeface="Arial"/>
              <a:cs typeface="Arial"/>
            </a:endParaRPr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prstClr val="white"/>
                </a:solidFill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latin typeface="Arial"/>
                <a:cs typeface="Arial"/>
              </a:rPr>
              <a:t>desire to control her husband</a:t>
            </a:r>
          </a:p>
          <a:p>
            <a:pPr lvl="0"/>
            <a:endParaRPr lang="en-US" sz="800" dirty="0">
              <a:solidFill>
                <a:prstClr val="white"/>
              </a:solidFill>
              <a:effectLst>
                <a:outerShdw blurRad="50800" dist="38100" dir="10800000" algn="r" rotWithShape="0">
                  <a:prstClr val="black">
                    <a:alpha val="40000"/>
                  </a:prstClr>
                </a:outerShdw>
              </a:effectLst>
              <a:latin typeface="Arial"/>
              <a:cs typeface="Arial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20940" y="4108117"/>
            <a:ext cx="8308522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3200" dirty="0">
                <a:solidFill>
                  <a:prstClr val="white"/>
                </a:solidFill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latin typeface="Arial"/>
                <a:cs typeface="Arial"/>
              </a:rPr>
              <a:t>For Man</a:t>
            </a:r>
          </a:p>
          <a:p>
            <a:pPr lvl="0"/>
            <a:endParaRPr lang="en-US" sz="800" dirty="0">
              <a:solidFill>
                <a:prstClr val="white"/>
              </a:solidFill>
              <a:effectLst>
                <a:outerShdw blurRad="50800" dist="38100" dir="10800000" algn="r" rotWithShape="0">
                  <a:prstClr val="black">
                    <a:alpha val="40000"/>
                  </a:prstClr>
                </a:outerShdw>
              </a:effectLst>
              <a:latin typeface="Arial"/>
              <a:cs typeface="Arial"/>
            </a:endParaRPr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prstClr val="white"/>
                </a:solidFill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latin typeface="Arial"/>
                <a:cs typeface="Arial"/>
              </a:rPr>
              <a:t>work the cursed ground for food</a:t>
            </a:r>
          </a:p>
          <a:p>
            <a:pPr lvl="0"/>
            <a:endParaRPr lang="en-US" sz="800" dirty="0">
              <a:solidFill>
                <a:prstClr val="white"/>
              </a:solidFill>
              <a:effectLst>
                <a:outerShdw blurRad="50800" dist="38100" dir="10800000" algn="r" rotWithShape="0">
                  <a:prstClr val="black">
                    <a:alpha val="40000"/>
                  </a:prstClr>
                </a:outerShdw>
              </a:effectLst>
              <a:latin typeface="Arial"/>
              <a:cs typeface="Arial"/>
            </a:endParaRPr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prstClr val="white"/>
                </a:solidFill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latin typeface="Arial"/>
                <a:cs typeface="Arial"/>
              </a:rPr>
              <a:t>endure the burden of heavy labor</a:t>
            </a: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40991862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5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Fall of Man 2.jp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 l="2635" r="2529"/>
          <a:stretch/>
        </p:blipFill>
        <p:spPr>
          <a:xfrm>
            <a:off x="0" y="-29028"/>
            <a:ext cx="9144000" cy="688702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62609" y="474870"/>
            <a:ext cx="776356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3600" i="1" dirty="0">
                <a:solidFill>
                  <a:schemeClr val="bg1"/>
                </a:solidFill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latin typeface="Arial"/>
                <a:cs typeface="Arial"/>
              </a:rPr>
              <a:t>the beginning of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760870" y="1099115"/>
            <a:ext cx="5665304" cy="9971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80000"/>
              </a:lnSpc>
            </a:pPr>
            <a:r>
              <a:rPr lang="en-US" sz="3600" b="1" i="1" dirty="0">
                <a:solidFill>
                  <a:srgbClr val="FFFFFF"/>
                </a:solidFill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latin typeface="Arial"/>
                <a:cs typeface="Arial"/>
              </a:rPr>
              <a:t>PUNISHMENT </a:t>
            </a:r>
          </a:p>
          <a:p>
            <a:pPr algn="r">
              <a:lnSpc>
                <a:spcPct val="80000"/>
              </a:lnSpc>
            </a:pPr>
            <a:r>
              <a:rPr lang="en-US" sz="3600" i="1" dirty="0">
                <a:solidFill>
                  <a:srgbClr val="FFFFFF"/>
                </a:solidFill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latin typeface="Arial"/>
                <a:cs typeface="Arial"/>
              </a:rPr>
              <a:t>(vv. 16-19, 23-24)</a:t>
            </a:r>
          </a:p>
        </p:txBody>
      </p:sp>
      <p:sp>
        <p:nvSpPr>
          <p:cNvPr id="3" name="Rectangle 2"/>
          <p:cNvSpPr/>
          <p:nvPr/>
        </p:nvSpPr>
        <p:spPr>
          <a:xfrm>
            <a:off x="568162" y="2264686"/>
            <a:ext cx="8022045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3200" dirty="0">
                <a:solidFill>
                  <a:prstClr val="white"/>
                </a:solidFill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latin typeface="Arial"/>
                <a:cs typeface="Arial"/>
              </a:rPr>
              <a:t>For Both</a:t>
            </a:r>
          </a:p>
          <a:p>
            <a:pPr lvl="0"/>
            <a:endParaRPr lang="en-US" sz="800" dirty="0">
              <a:solidFill>
                <a:prstClr val="white"/>
              </a:solidFill>
              <a:effectLst>
                <a:outerShdw blurRad="50800" dist="38100" dir="10800000" algn="r" rotWithShape="0">
                  <a:prstClr val="black">
                    <a:alpha val="40000"/>
                  </a:prstClr>
                </a:outerShdw>
              </a:effectLst>
              <a:latin typeface="Arial"/>
              <a:cs typeface="Arial"/>
            </a:endParaRPr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prstClr val="white"/>
                </a:solidFill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latin typeface="Arial"/>
                <a:cs typeface="Arial"/>
              </a:rPr>
              <a:t>physical death</a:t>
            </a:r>
          </a:p>
          <a:p>
            <a:pPr lvl="0"/>
            <a:endParaRPr lang="en-US" sz="800" dirty="0">
              <a:solidFill>
                <a:prstClr val="white"/>
              </a:solidFill>
              <a:effectLst>
                <a:outerShdw blurRad="50800" dist="38100" dir="10800000" algn="r" rotWithShape="0">
                  <a:prstClr val="black">
                    <a:alpha val="40000"/>
                  </a:prstClr>
                </a:outerShdw>
              </a:effectLst>
              <a:latin typeface="Arial"/>
              <a:cs typeface="Arial"/>
            </a:endParaRPr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prstClr val="white"/>
                </a:solidFill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latin typeface="Arial"/>
                <a:cs typeface="Arial"/>
              </a:rPr>
              <a:t>spiritual death (Rom. 5:12, 6:23; </a:t>
            </a:r>
            <a:r>
              <a:rPr lang="en-US" sz="3200" dirty="0" err="1">
                <a:solidFill>
                  <a:prstClr val="white"/>
                </a:solidFill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latin typeface="Arial"/>
                <a:cs typeface="Arial"/>
              </a:rPr>
              <a:t>Ezk</a:t>
            </a:r>
            <a:r>
              <a:rPr lang="en-US" sz="3200" dirty="0">
                <a:solidFill>
                  <a:prstClr val="white"/>
                </a:solidFill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latin typeface="Arial"/>
                <a:cs typeface="Arial"/>
              </a:rPr>
              <a:t>. 18:4; James 1:15;  </a:t>
            </a:r>
          </a:p>
          <a:p>
            <a:pPr lvl="0"/>
            <a:endParaRPr lang="en-US" sz="800" dirty="0">
              <a:solidFill>
                <a:prstClr val="white"/>
              </a:solidFill>
              <a:effectLst>
                <a:outerShdw blurRad="50800" dist="38100" dir="10800000" algn="r" rotWithShape="0">
                  <a:prstClr val="black">
                    <a:alpha val="40000"/>
                  </a:prstClr>
                </a:outerShdw>
              </a:effectLst>
              <a:latin typeface="Arial"/>
              <a:cs typeface="Arial"/>
            </a:endParaRPr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prstClr val="white"/>
                </a:solidFill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latin typeface="Arial"/>
                <a:cs typeface="Arial"/>
              </a:rPr>
              <a:t>sent out of the garden </a:t>
            </a:r>
          </a:p>
          <a:p>
            <a:pPr lvl="0"/>
            <a:endParaRPr lang="en-US" sz="800" dirty="0">
              <a:solidFill>
                <a:prstClr val="white"/>
              </a:solidFill>
              <a:effectLst>
                <a:outerShdw blurRad="50800" dist="38100" dir="10800000" algn="r" rotWithShape="0">
                  <a:prstClr val="black">
                    <a:alpha val="40000"/>
                  </a:prstClr>
                </a:outerShdw>
              </a:effectLst>
              <a:latin typeface="Arial"/>
              <a:cs typeface="Arial"/>
            </a:endParaRPr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prstClr val="white"/>
                </a:solidFill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latin typeface="Arial"/>
                <a:cs typeface="Arial"/>
              </a:rPr>
              <a:t>sent out from the presence of God </a:t>
            </a:r>
          </a:p>
          <a:p>
            <a:pPr lvl="0"/>
            <a:endParaRPr lang="en-US" sz="800" dirty="0">
              <a:solidFill>
                <a:prstClr val="white"/>
              </a:solidFill>
              <a:effectLst>
                <a:outerShdw blurRad="50800" dist="38100" dir="10800000" algn="r" rotWithShape="0">
                  <a:prstClr val="black">
                    <a:alpha val="40000"/>
                  </a:prstClr>
                </a:outerShdw>
              </a:effectLst>
              <a:latin typeface="Arial"/>
              <a:cs typeface="Arial"/>
            </a:endParaRPr>
          </a:p>
          <a:p>
            <a:pPr lvl="0"/>
            <a:endParaRPr lang="en-US" sz="800" dirty="0">
              <a:solidFill>
                <a:prstClr val="white"/>
              </a:solidFill>
              <a:effectLst>
                <a:outerShdw blurRad="50800" dist="38100" dir="10800000" algn="r" rotWithShape="0">
                  <a:prstClr val="black">
                    <a:alpha val="40000"/>
                  </a:prstClr>
                </a:outerShdw>
              </a:effectLst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5726937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Fall of Man 2.jp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 l="2635" r="2529"/>
          <a:stretch/>
        </p:blipFill>
        <p:spPr>
          <a:xfrm>
            <a:off x="0" y="-29028"/>
            <a:ext cx="9144000" cy="688702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62609" y="474870"/>
            <a:ext cx="776356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3600" i="1" dirty="0">
                <a:solidFill>
                  <a:schemeClr val="bg1"/>
                </a:solidFill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latin typeface="Arial"/>
                <a:cs typeface="Arial"/>
              </a:rPr>
              <a:t>the beginning of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760870" y="1099115"/>
            <a:ext cx="566530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80000"/>
              </a:lnSpc>
            </a:pPr>
            <a:r>
              <a:rPr lang="en-US" sz="3600" b="1" i="1" dirty="0">
                <a:solidFill>
                  <a:srgbClr val="FFFFFF"/>
                </a:solidFill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latin typeface="Arial"/>
                <a:cs typeface="Arial"/>
              </a:rPr>
              <a:t>GRACE </a:t>
            </a:r>
            <a:r>
              <a:rPr lang="en-US" sz="3600" i="1" dirty="0">
                <a:solidFill>
                  <a:srgbClr val="FFFFFF"/>
                </a:solidFill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latin typeface="Arial"/>
                <a:cs typeface="Arial"/>
              </a:rPr>
              <a:t>(V. 21)</a:t>
            </a:r>
          </a:p>
        </p:txBody>
      </p:sp>
      <p:sp>
        <p:nvSpPr>
          <p:cNvPr id="7" name="Rectangle 6"/>
          <p:cNvSpPr/>
          <p:nvPr/>
        </p:nvSpPr>
        <p:spPr>
          <a:xfrm>
            <a:off x="568163" y="2264686"/>
            <a:ext cx="6991736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3200" dirty="0">
                <a:solidFill>
                  <a:prstClr val="white"/>
                </a:solidFill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latin typeface="Arial"/>
                <a:cs typeface="Arial"/>
              </a:rPr>
              <a:t>They Were Clothed</a:t>
            </a:r>
          </a:p>
          <a:p>
            <a:pPr lvl="0"/>
            <a:endParaRPr lang="en-US" sz="800" dirty="0">
              <a:solidFill>
                <a:prstClr val="white"/>
              </a:solidFill>
              <a:effectLst>
                <a:outerShdw blurRad="50800" dist="38100" dir="10800000" algn="r" rotWithShape="0">
                  <a:prstClr val="black">
                    <a:alpha val="40000"/>
                  </a:prstClr>
                </a:outerShdw>
              </a:effectLst>
              <a:latin typeface="Arial"/>
              <a:cs typeface="Arial"/>
            </a:endParaRPr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prstClr val="white"/>
                </a:solidFill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latin typeface="Arial"/>
                <a:cs typeface="Arial"/>
              </a:rPr>
              <a:t>they didn’t deserve it</a:t>
            </a:r>
          </a:p>
          <a:p>
            <a:pPr lvl="0"/>
            <a:endParaRPr lang="en-US" sz="800" dirty="0">
              <a:solidFill>
                <a:prstClr val="white"/>
              </a:solidFill>
              <a:effectLst>
                <a:outerShdw blurRad="50800" dist="38100" dir="10800000" algn="r" rotWithShape="0">
                  <a:prstClr val="black">
                    <a:alpha val="40000"/>
                  </a:prstClr>
                </a:outerShdw>
              </a:effectLst>
              <a:latin typeface="Arial"/>
              <a:cs typeface="Arial"/>
            </a:endParaRPr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prstClr val="white"/>
                </a:solidFill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latin typeface="Arial"/>
                <a:cs typeface="Arial"/>
              </a:rPr>
              <a:t>reflects God’s gracious character</a:t>
            </a:r>
          </a:p>
          <a:p>
            <a:pPr lvl="0"/>
            <a:endParaRPr lang="en-US" sz="800" dirty="0">
              <a:solidFill>
                <a:prstClr val="white"/>
              </a:solidFill>
              <a:effectLst>
                <a:outerShdw blurRad="50800" dist="38100" dir="10800000" algn="r" rotWithShape="0">
                  <a:prstClr val="black">
                    <a:alpha val="40000"/>
                  </a:prstClr>
                </a:outerShdw>
              </a:effectLst>
              <a:latin typeface="Arial"/>
              <a:cs typeface="Arial"/>
            </a:endParaRPr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prstClr val="white"/>
                </a:solidFill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latin typeface="Arial"/>
                <a:cs typeface="Arial"/>
              </a:rPr>
              <a:t>a sacrificial, prophetic act</a:t>
            </a:r>
          </a:p>
          <a:p>
            <a:pPr lvl="0"/>
            <a:endParaRPr lang="en-US" sz="800" dirty="0">
              <a:solidFill>
                <a:prstClr val="white"/>
              </a:solidFill>
              <a:effectLst>
                <a:outerShdw blurRad="50800" dist="38100" dir="10800000" algn="r" rotWithShape="0">
                  <a:prstClr val="black">
                    <a:alpha val="40000"/>
                  </a:prstClr>
                </a:outerShdw>
              </a:effectLst>
              <a:latin typeface="Arial"/>
              <a:cs typeface="Arial"/>
            </a:endParaRPr>
          </a:p>
          <a:p>
            <a:pPr lvl="0"/>
            <a:endParaRPr lang="en-US" sz="800" dirty="0">
              <a:solidFill>
                <a:prstClr val="white"/>
              </a:solidFill>
              <a:effectLst>
                <a:outerShdw blurRad="50800" dist="38100" dir="10800000" algn="r" rotWithShape="0">
                  <a:prstClr val="black">
                    <a:alpha val="40000"/>
                  </a:prstClr>
                </a:outerShdw>
              </a:effectLst>
              <a:latin typeface="Arial"/>
              <a:cs typeface="Arial"/>
            </a:endParaRPr>
          </a:p>
          <a:p>
            <a:pPr lvl="0"/>
            <a:endParaRPr lang="en-US" sz="800" dirty="0">
              <a:solidFill>
                <a:prstClr val="white"/>
              </a:solidFill>
              <a:effectLst>
                <a:outerShdw blurRad="50800" dist="38100" dir="10800000" algn="r" rotWithShape="0">
                  <a:prstClr val="black">
                    <a:alpha val="40000"/>
                  </a:prstClr>
                </a:outerShdw>
              </a:effectLst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3487738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5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Fall of Man 2.jp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 l="2635" r="2529"/>
          <a:stretch/>
        </p:blipFill>
        <p:spPr>
          <a:xfrm>
            <a:off x="0" y="-29028"/>
            <a:ext cx="9144000" cy="688702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62609" y="474870"/>
            <a:ext cx="776356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3600" i="1" dirty="0">
                <a:solidFill>
                  <a:schemeClr val="bg1"/>
                </a:solidFill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latin typeface="Arial"/>
                <a:cs typeface="Arial"/>
              </a:rPr>
              <a:t>the beginning of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760870" y="1099115"/>
            <a:ext cx="566530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80000"/>
              </a:lnSpc>
            </a:pPr>
            <a:r>
              <a:rPr lang="en-US" sz="3600" b="1" i="1" dirty="0">
                <a:solidFill>
                  <a:srgbClr val="FFFFFF"/>
                </a:solidFill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latin typeface="Arial"/>
                <a:cs typeface="Arial"/>
              </a:rPr>
              <a:t>HOPE </a:t>
            </a:r>
            <a:r>
              <a:rPr lang="en-US" sz="3600" i="1" dirty="0">
                <a:solidFill>
                  <a:srgbClr val="FFFFFF"/>
                </a:solidFill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latin typeface="Arial"/>
                <a:cs typeface="Arial"/>
              </a:rPr>
              <a:t>(V. 15)</a:t>
            </a:r>
          </a:p>
        </p:txBody>
      </p:sp>
      <p:sp>
        <p:nvSpPr>
          <p:cNvPr id="7" name="Rectangle 6"/>
          <p:cNvSpPr/>
          <p:nvPr/>
        </p:nvSpPr>
        <p:spPr>
          <a:xfrm>
            <a:off x="568163" y="2264686"/>
            <a:ext cx="6991736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3200" dirty="0">
                <a:solidFill>
                  <a:prstClr val="white"/>
                </a:solidFill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latin typeface="Arial"/>
                <a:cs typeface="Arial"/>
              </a:rPr>
              <a:t>God’s Plan to Redeem</a:t>
            </a:r>
          </a:p>
          <a:p>
            <a:pPr lvl="0"/>
            <a:endParaRPr lang="en-US" sz="800" dirty="0">
              <a:solidFill>
                <a:prstClr val="white"/>
              </a:solidFill>
              <a:effectLst>
                <a:outerShdw blurRad="50800" dist="38100" dir="10800000" algn="r" rotWithShape="0">
                  <a:prstClr val="black">
                    <a:alpha val="40000"/>
                  </a:prstClr>
                </a:outerShdw>
              </a:effectLst>
              <a:latin typeface="Arial"/>
              <a:cs typeface="Arial"/>
            </a:endParaRPr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prstClr val="white"/>
                </a:solidFill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latin typeface="Arial"/>
                <a:cs typeface="Arial"/>
              </a:rPr>
              <a:t>The seed of woman (Jesus) will defeat Satan (Heb. 2:14)</a:t>
            </a:r>
          </a:p>
          <a:p>
            <a:pPr lvl="0"/>
            <a:endParaRPr lang="en-US" sz="800" dirty="0">
              <a:solidFill>
                <a:prstClr val="white"/>
              </a:solidFill>
              <a:effectLst>
                <a:outerShdw blurRad="50800" dist="38100" dir="10800000" algn="r" rotWithShape="0">
                  <a:prstClr val="black">
                    <a:alpha val="40000"/>
                  </a:prstClr>
                </a:outerShdw>
              </a:effectLst>
              <a:latin typeface="Arial"/>
              <a:cs typeface="Arial"/>
            </a:endParaRPr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prstClr val="white"/>
                </a:solidFill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latin typeface="Arial"/>
                <a:cs typeface="Arial"/>
              </a:rPr>
              <a:t>Jesus would be bruised (Is. 53)</a:t>
            </a:r>
          </a:p>
          <a:p>
            <a:pPr lvl="0"/>
            <a:endParaRPr lang="en-US" sz="800" dirty="0">
              <a:solidFill>
                <a:prstClr val="white"/>
              </a:solidFill>
              <a:effectLst>
                <a:outerShdw blurRad="50800" dist="38100" dir="10800000" algn="r" rotWithShape="0">
                  <a:prstClr val="black">
                    <a:alpha val="40000"/>
                  </a:prstClr>
                </a:outerShdw>
              </a:effectLst>
              <a:latin typeface="Arial"/>
              <a:cs typeface="Arial"/>
            </a:endParaRPr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prstClr val="white"/>
                </a:solidFill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latin typeface="Arial"/>
                <a:cs typeface="Arial"/>
              </a:rPr>
              <a:t>Jesus would be victorious over death (Jn. 20)</a:t>
            </a:r>
          </a:p>
          <a:p>
            <a:pPr lvl="0"/>
            <a:endParaRPr lang="en-US" sz="800" dirty="0">
              <a:solidFill>
                <a:prstClr val="white"/>
              </a:solidFill>
              <a:effectLst>
                <a:outerShdw blurRad="50800" dist="38100" dir="10800000" algn="r" rotWithShape="0">
                  <a:prstClr val="black">
                    <a:alpha val="40000"/>
                  </a:prstClr>
                </a:outerShdw>
              </a:effectLst>
              <a:latin typeface="Arial"/>
              <a:cs typeface="Arial"/>
            </a:endParaRPr>
          </a:p>
          <a:p>
            <a:pPr lvl="0"/>
            <a:endParaRPr lang="en-US" sz="800" dirty="0">
              <a:solidFill>
                <a:prstClr val="white"/>
              </a:solidFill>
              <a:effectLst>
                <a:outerShdw blurRad="50800" dist="38100" dir="10800000" algn="r" rotWithShape="0">
                  <a:prstClr val="black">
                    <a:alpha val="40000"/>
                  </a:prstClr>
                </a:outerShdw>
              </a:effectLst>
              <a:latin typeface="Arial"/>
              <a:cs typeface="Arial"/>
            </a:endParaRPr>
          </a:p>
          <a:p>
            <a:pPr lvl="0"/>
            <a:endParaRPr lang="en-US" sz="800" dirty="0">
              <a:solidFill>
                <a:prstClr val="white"/>
              </a:solidFill>
              <a:effectLst>
                <a:outerShdw blurRad="50800" dist="38100" dir="10800000" algn="r" rotWithShape="0">
                  <a:prstClr val="black">
                    <a:alpha val="40000"/>
                  </a:prstClr>
                </a:outerShdw>
              </a:effectLst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294596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Fall of Man.jp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 l="3026" r="2539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716696" y="5922736"/>
            <a:ext cx="435113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i="1" dirty="0">
                <a:solidFill>
                  <a:schemeClr val="accent6">
                    <a:lumMod val="75000"/>
                  </a:schemeClr>
                </a:solidFill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latin typeface="Arial"/>
                <a:cs typeface="Arial"/>
              </a:rPr>
              <a:t>Genesis 3:1-24</a:t>
            </a: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8882823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200</TotalTime>
  <Words>284</Words>
  <Application>Microsoft Macintosh PowerPoint</Application>
  <PresentationFormat>On-screen Show (4:3)</PresentationFormat>
  <Paragraphs>73</Paragraphs>
  <Slides>8</Slides>
  <Notes>0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</vt:vector>
  </TitlesOfParts>
  <Company>Collins Dental Co.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Scott  Collins</dc:creator>
  <cp:lastModifiedBy>Landon  Rutter</cp:lastModifiedBy>
  <cp:revision>16</cp:revision>
  <dcterms:created xsi:type="dcterms:W3CDTF">2017-04-23T20:24:33Z</dcterms:created>
  <dcterms:modified xsi:type="dcterms:W3CDTF">2017-04-23T20:34:06Z</dcterms:modified>
</cp:coreProperties>
</file>