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A69DA-930D-6542-87D7-573A2C74BCE6}" type="datetimeFigureOut">
              <a:rPr lang="en-US" smtClean="0"/>
              <a:pPr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1697" y="2473245"/>
            <a:ext cx="4800600" cy="2092881"/>
          </a:xfrm>
          <a:prstGeom prst="rect">
            <a:avLst/>
          </a:prstGeom>
          <a:noFill/>
          <a:effectLst>
            <a:glow rad="14605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800" spc="600" dirty="0" smtClean="0">
                <a:solidFill>
                  <a:schemeClr val="bg1"/>
                </a:solidFill>
                <a:effectLst>
                  <a:glow rad="50800">
                    <a:schemeClr val="bg1">
                      <a:alpha val="25000"/>
                    </a:schemeClr>
                  </a:glow>
                </a:effectLst>
                <a:latin typeface="Trebuchet MS" charset="0"/>
                <a:ea typeface="Trebuchet MS" charset="0"/>
                <a:cs typeface="Trebuchet MS" charset="0"/>
              </a:rPr>
              <a:t>SAVE</a:t>
            </a:r>
            <a:endParaRPr lang="en-US" sz="12800" spc="600" dirty="0">
              <a:solidFill>
                <a:schemeClr val="bg1"/>
              </a:solidFill>
              <a:effectLst>
                <a:glow rad="50800">
                  <a:schemeClr val="bg1">
                    <a:alpha val="25000"/>
                  </a:schemeClr>
                </a:glow>
              </a:effectLst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2317" y="2084190"/>
            <a:ext cx="6339361" cy="1097280"/>
          </a:xfrm>
          <a:prstGeom prst="rect">
            <a:avLst/>
          </a:prstGeom>
          <a:noFill/>
        </p:spPr>
        <p:txBody>
          <a:bodyPr wrap="square" rtlCol="0">
            <a:prstTxWarp prst="textButton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0000"/>
                    </a:schemeClr>
                  </a:glow>
                </a:effectLst>
                <a:latin typeface="Trebuchet MS" charset="0"/>
                <a:ea typeface="Trebuchet MS" charset="0"/>
                <a:cs typeface="Trebuchet MS" charset="0"/>
              </a:rPr>
              <a:t>Jesus came to</a:t>
            </a:r>
            <a:endParaRPr lang="en-US" sz="4000" dirty="0">
              <a:solidFill>
                <a:schemeClr val="bg1"/>
              </a:solidFill>
              <a:effectLst>
                <a:glow rad="25400">
                  <a:schemeClr val="bg1">
                    <a:alpha val="20000"/>
                  </a:schemeClr>
                </a:glow>
              </a:effectLst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3245" y="4755377"/>
            <a:ext cx="3504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0000"/>
                    </a:schemeClr>
                  </a:glow>
                </a:effectLst>
                <a:latin typeface="Trebuchet MS" charset="0"/>
                <a:ea typeface="Trebuchet MS" charset="0"/>
                <a:cs typeface="Trebuchet MS" charset="0"/>
              </a:rPr>
              <a:t>1 Timothy 1:12-17</a:t>
            </a:r>
            <a:endParaRPr lang="en-US" sz="3200" dirty="0">
              <a:solidFill>
                <a:schemeClr val="bg1"/>
              </a:solidFill>
              <a:effectLst>
                <a:glow rad="25400">
                  <a:schemeClr val="bg1">
                    <a:alpha val="20000"/>
                  </a:schemeClr>
                </a:glow>
              </a:effectLst>
              <a:latin typeface="Trebuchet MS" charset="0"/>
              <a:ea typeface="Trebuchet MS" charset="0"/>
              <a:cs typeface="Trebuchet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9667" y="1859340"/>
            <a:ext cx="8084666" cy="1754326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The saying is trustworthy and deserving of full </a:t>
            </a:r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acceptance,</a:t>
            </a:r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037" y="2995213"/>
            <a:ext cx="7567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that </a:t>
            </a:r>
            <a:r>
              <a:rPr lang="en-US" sz="36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Christ Jesus came into the world to save </a:t>
            </a:r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sinners…</a:t>
            </a:r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Jesus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(vv. 12-13)</a:t>
            </a:r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348882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Before Jesus</a:t>
            </a:r>
          </a:p>
          <a:p>
            <a:endParaRPr lang="en-US" sz="800" b="1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blasphemer, persecutor, and 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insolent opponent 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4178" y="4287874"/>
            <a:ext cx="5875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1 Tim. 1:12-13; Acts 8:1, 3, 9:1-2, 22:4, 26:9-11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Jesus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(vv. 12-13)</a:t>
            </a:r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348882"/>
            <a:ext cx="86868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Transforming aspects of Christ</a:t>
            </a:r>
          </a:p>
          <a:p>
            <a:endParaRPr lang="en-US" sz="800" b="1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Holiness (Acts 9:3, 26:13)</a:t>
            </a:r>
          </a:p>
          <a:p>
            <a:pPr lvl="1"/>
            <a:endParaRPr lang="en-US" sz="8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Power (Acts 9:8)</a:t>
            </a:r>
          </a:p>
          <a:p>
            <a:pPr lvl="1"/>
            <a:endParaRPr lang="en-US" sz="8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Words (Acts 9:5-6)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Jesus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(vv. 12-13)</a:t>
            </a:r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982598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Before Jesus</a:t>
            </a:r>
          </a:p>
          <a:p>
            <a:endParaRPr lang="en-US" sz="800" b="1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blasphemer, persecutor, and 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insolent opponent of the church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782469"/>
            <a:ext cx="77205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After Jesus</a:t>
            </a:r>
          </a:p>
          <a:p>
            <a:endParaRPr lang="en-US" sz="800" b="1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preacher, apostle, gospel advocate,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inspired writer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5" y="372902"/>
            <a:ext cx="6410907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Jesus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Gives Grace 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and Mercy </a:t>
            </a:r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(vv. 13b-14)</a:t>
            </a:r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028278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Grace</a:t>
            </a:r>
          </a:p>
          <a:p>
            <a:r>
              <a:rPr lang="en-US" sz="3000" dirty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g</a:t>
            </a: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etting what we don’t deserve </a:t>
            </a:r>
          </a:p>
          <a:p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(salvation)</a:t>
            </a:r>
          </a:p>
          <a:p>
            <a:endParaRPr lang="en-US" sz="30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Mercy</a:t>
            </a:r>
          </a:p>
          <a:p>
            <a:r>
              <a:rPr lang="en-US" sz="3000" i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not</a:t>
            </a: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getting what we do deserve </a:t>
            </a:r>
          </a:p>
          <a:p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(judgment) </a:t>
            </a:r>
          </a:p>
          <a:p>
            <a:pPr algn="ctr"/>
            <a:endParaRPr lang="en-US" sz="3000" b="1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endParaRPr lang="en-US" sz="30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815" y="372902"/>
            <a:ext cx="6410907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Jesus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is Patient 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v</a:t>
            </a:r>
            <a:r>
              <a:rPr lang="en-US" sz="36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. 16)</a:t>
            </a:r>
            <a:endParaRPr lang="en-US" sz="3600" dirty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028278"/>
            <a:ext cx="8686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slow to anger, abounding in love </a:t>
            </a:r>
          </a:p>
          <a:p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(Psalm 86:15)</a:t>
            </a:r>
          </a:p>
          <a:p>
            <a:endParaRPr lang="en-US" sz="14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endParaRPr lang="en-US" sz="8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pPr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patient to bring about repentance</a:t>
            </a:r>
          </a:p>
          <a:p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(Romans 2:4)</a:t>
            </a:r>
          </a:p>
          <a:p>
            <a:endParaRPr lang="en-US" sz="14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endParaRPr lang="en-US" sz="8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pPr>
              <a:buFont typeface="Arial"/>
              <a:buChar char="•"/>
            </a:pPr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does not wish that any perish</a:t>
            </a:r>
          </a:p>
          <a:p>
            <a:r>
              <a:rPr lang="en-US" sz="3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Verdana" charset="0"/>
                <a:ea typeface="Verdana" charset="0"/>
                <a:cs typeface="Verdana" charset="0"/>
              </a:rPr>
              <a:t>  (2 Peter 3:9)</a:t>
            </a:r>
          </a:p>
          <a:p>
            <a:pPr algn="ctr"/>
            <a:endParaRPr lang="en-US" sz="3000" b="1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  <a:p>
            <a:endParaRPr lang="en-US" sz="3000" dirty="0" smtClean="0">
              <a:solidFill>
                <a:schemeClr val="bg1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1697" y="2473245"/>
            <a:ext cx="4800600" cy="2092881"/>
          </a:xfrm>
          <a:prstGeom prst="rect">
            <a:avLst/>
          </a:prstGeom>
          <a:noFill/>
          <a:effectLst>
            <a:glow rad="14605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800" spc="600" dirty="0" smtClean="0">
                <a:solidFill>
                  <a:schemeClr val="bg1"/>
                </a:solidFill>
                <a:effectLst>
                  <a:glow rad="50800">
                    <a:schemeClr val="bg1">
                      <a:alpha val="25000"/>
                    </a:schemeClr>
                  </a:glow>
                </a:effectLst>
                <a:latin typeface="Trebuchet MS" charset="0"/>
                <a:ea typeface="Trebuchet MS" charset="0"/>
                <a:cs typeface="Trebuchet MS" charset="0"/>
              </a:rPr>
              <a:t>SAVE</a:t>
            </a:r>
            <a:endParaRPr lang="en-US" sz="12800" spc="600" dirty="0">
              <a:solidFill>
                <a:schemeClr val="bg1"/>
              </a:solidFill>
              <a:effectLst>
                <a:glow rad="50800">
                  <a:schemeClr val="bg1">
                    <a:alpha val="25000"/>
                  </a:schemeClr>
                </a:glow>
              </a:effectLst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2317" y="2084190"/>
            <a:ext cx="6339361" cy="1097280"/>
          </a:xfrm>
          <a:prstGeom prst="rect">
            <a:avLst/>
          </a:prstGeom>
          <a:noFill/>
        </p:spPr>
        <p:txBody>
          <a:bodyPr wrap="square" rtlCol="0">
            <a:prstTxWarp prst="textButton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0000"/>
                    </a:schemeClr>
                  </a:glow>
                </a:effectLst>
                <a:latin typeface="Trebuchet MS" charset="0"/>
                <a:ea typeface="Trebuchet MS" charset="0"/>
                <a:cs typeface="Trebuchet MS" charset="0"/>
              </a:rPr>
              <a:t>Jesus came to</a:t>
            </a:r>
            <a:endParaRPr lang="en-US" sz="4000" dirty="0">
              <a:solidFill>
                <a:schemeClr val="bg1"/>
              </a:solidFill>
              <a:effectLst>
                <a:glow rad="25400">
                  <a:schemeClr val="bg1">
                    <a:alpha val="20000"/>
                  </a:schemeClr>
                </a:glow>
              </a:effectLst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3245" y="4755377"/>
            <a:ext cx="3504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glow rad="25400">
                    <a:schemeClr val="bg1">
                      <a:alpha val="20000"/>
                    </a:schemeClr>
                  </a:glow>
                </a:effectLst>
                <a:latin typeface="Trebuchet MS" charset="0"/>
                <a:ea typeface="Trebuchet MS" charset="0"/>
                <a:cs typeface="Trebuchet MS" charset="0"/>
              </a:rPr>
              <a:t>1 Timothy 1:12-17</a:t>
            </a:r>
            <a:endParaRPr lang="en-US" sz="3200" dirty="0">
              <a:solidFill>
                <a:schemeClr val="bg1"/>
              </a:solidFill>
              <a:effectLst>
                <a:glow rad="25400">
                  <a:schemeClr val="bg1">
                    <a:alpha val="20000"/>
                  </a:schemeClr>
                </a:glow>
              </a:effectLst>
              <a:latin typeface="Trebuchet MS" charset="0"/>
              <a:ea typeface="Trebuchet MS" charset="0"/>
              <a:cs typeface="Trebuchet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1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258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Landon  Rutter</dc:creator>
  <cp:lastModifiedBy>Landon  Rutter</cp:lastModifiedBy>
  <cp:revision>4</cp:revision>
  <dcterms:created xsi:type="dcterms:W3CDTF">2017-02-26T00:29:07Z</dcterms:created>
  <dcterms:modified xsi:type="dcterms:W3CDTF">2017-02-26T12:54:59Z</dcterms:modified>
</cp:coreProperties>
</file>