
<file path=[Content_Types].xml><?xml version="1.0" encoding="utf-8"?>
<Types xmlns="http://schemas.openxmlformats.org/package/2006/content-types">
  <Override PartName="/ppt/slideLayouts/slideLayout4.xml" ContentType="application/vnd.openxmlformats-officedocument.presentationml.slideLayout+xml"/>
  <Default Extension="jpeg" ContentType="image/jpeg"/>
  <Override PartName="/ppt/slideLayouts/slideLayout6.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Default Extension="rels" ContentType="application/vnd.openxmlformats-package.relationship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s/slide9.xml" ContentType="application/vnd.openxmlformats-officedocument.presentationml.slide+xml"/>
  <Default Extension="xml" ContentType="application/xml"/>
  <Override PartName="/ppt/slideLayouts/slideLayout3.xml" ContentType="application/vnd.openxmlformats-officedocument.presentationml.slideLayout+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s/slide4.xml" ContentType="application/vnd.openxmlformats-officedocument.presentationml.slide+xml"/>
  <Override PartName="/ppt/viewProps.xml" ContentType="application/vnd.openxmlformats-officedocument.presentationml.viewProps+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ppt/theme/theme1.xml" ContentType="application/vnd.openxmlformats-officedocument.theme+xml"/>
  <Override PartName="/ppt/slides/slide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39" d="100"/>
          <a:sy n="139" d="100"/>
        </p:scale>
        <p:origin x="-1576"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CF984A-F4D3-5741-AB4E-30CE9D626275}" type="datetimeFigureOut">
              <a:rPr lang="en-US" smtClean="0"/>
              <a:t>1/21/17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31FD46-EC9D-DB43-94D4-8EAF4A22CC9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CF984A-F4D3-5741-AB4E-30CE9D626275}" type="datetimeFigureOut">
              <a:rPr lang="en-US" smtClean="0"/>
              <a:t>1/21/17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31FD46-EC9D-DB43-94D4-8EAF4A22CC9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CF984A-F4D3-5741-AB4E-30CE9D626275}" type="datetimeFigureOut">
              <a:rPr lang="en-US" smtClean="0"/>
              <a:t>1/21/17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31FD46-EC9D-DB43-94D4-8EAF4A22CC9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CF984A-F4D3-5741-AB4E-30CE9D626275}" type="datetimeFigureOut">
              <a:rPr lang="en-US" smtClean="0"/>
              <a:t>1/21/17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31FD46-EC9D-DB43-94D4-8EAF4A22CC9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CF984A-F4D3-5741-AB4E-30CE9D626275}" type="datetimeFigureOut">
              <a:rPr lang="en-US" smtClean="0"/>
              <a:t>1/21/17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31FD46-EC9D-DB43-94D4-8EAF4A22CC9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CF984A-F4D3-5741-AB4E-30CE9D626275}" type="datetimeFigureOut">
              <a:rPr lang="en-US" smtClean="0"/>
              <a:t>1/21/17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31FD46-EC9D-DB43-94D4-8EAF4A22CC9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CF984A-F4D3-5741-AB4E-30CE9D626275}" type="datetimeFigureOut">
              <a:rPr lang="en-US" smtClean="0"/>
              <a:t>1/21/17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31FD46-EC9D-DB43-94D4-8EAF4A22CC9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CF984A-F4D3-5741-AB4E-30CE9D626275}" type="datetimeFigureOut">
              <a:rPr lang="en-US" smtClean="0"/>
              <a:t>1/21/17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31FD46-EC9D-DB43-94D4-8EAF4A22CC9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CF984A-F4D3-5741-AB4E-30CE9D626275}" type="datetimeFigureOut">
              <a:rPr lang="en-US" smtClean="0"/>
              <a:t>1/21/17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31FD46-EC9D-DB43-94D4-8EAF4A22CC9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F984A-F4D3-5741-AB4E-30CE9D626275}" type="datetimeFigureOut">
              <a:rPr lang="en-US" smtClean="0"/>
              <a:t>1/21/17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31FD46-EC9D-DB43-94D4-8EAF4A22CC9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F984A-F4D3-5741-AB4E-30CE9D626275}" type="datetimeFigureOut">
              <a:rPr lang="en-US" smtClean="0"/>
              <a:t>1/21/17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31FD46-EC9D-DB43-94D4-8EAF4A22CC9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CF984A-F4D3-5741-AB4E-30CE9D626275}" type="datetimeFigureOut">
              <a:rPr lang="en-US" smtClean="0"/>
              <a:t>1/21/17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31FD46-EC9D-DB43-94D4-8EAF4A22CC9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5" name="TextBox 4"/>
          <p:cNvSpPr txBox="1"/>
          <p:nvPr/>
        </p:nvSpPr>
        <p:spPr>
          <a:xfrm>
            <a:off x="2604052" y="5300870"/>
            <a:ext cx="3935896" cy="553998"/>
          </a:xfrm>
          <a:prstGeom prst="rect">
            <a:avLst/>
          </a:prstGeom>
          <a:noFill/>
        </p:spPr>
        <p:txBody>
          <a:bodyPr wrap="square" rtlCol="0">
            <a:spAutoFit/>
          </a:bodyPr>
          <a:lstStyle/>
          <a:p>
            <a:pPr algn="ctr"/>
            <a:r>
              <a:rPr lang="en-US" sz="3000" spc="300" dirty="0" smtClean="0">
                <a:solidFill>
                  <a:schemeClr val="bg1"/>
                </a:solidFill>
                <a:effectLst>
                  <a:outerShdw blurRad="63500" sx="102000" sy="102000" algn="ctr" rotWithShape="0">
                    <a:prstClr val="black">
                      <a:alpha val="40000"/>
                    </a:prstClr>
                  </a:outerShdw>
                </a:effectLst>
                <a:latin typeface="Arial Narrow" charset="0"/>
                <a:ea typeface="Arial Narrow" charset="0"/>
                <a:cs typeface="Arial Narrow" charset="0"/>
              </a:rPr>
              <a:t>PHILIPPIANS 4:6-9</a:t>
            </a:r>
            <a:endParaRPr lang="en-US" sz="3000" spc="300" dirty="0">
              <a:solidFill>
                <a:schemeClr val="bg1"/>
              </a:solidFill>
              <a:effectLst>
                <a:outerShdw blurRad="63500" sx="102000" sy="102000" algn="ctr" rotWithShape="0">
                  <a:prstClr val="black">
                    <a:alpha val="40000"/>
                  </a:prstClr>
                </a:outerShdw>
              </a:effectLst>
              <a:latin typeface="Arial Narrow" charset="0"/>
              <a:ea typeface="Arial Narrow" charset="0"/>
              <a:cs typeface="Arial Narrow"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5" name="TextBox 4"/>
          <p:cNvSpPr txBox="1"/>
          <p:nvPr/>
        </p:nvSpPr>
        <p:spPr>
          <a:xfrm>
            <a:off x="342900" y="740047"/>
            <a:ext cx="8458200" cy="4031873"/>
          </a:xfrm>
          <a:prstGeom prst="rect">
            <a:avLst/>
          </a:prstGeom>
          <a:noFill/>
        </p:spPr>
        <p:txBody>
          <a:bodyPr wrap="square" rtlCol="0">
            <a:spAutoFit/>
          </a:bodyPr>
          <a:lstStyle/>
          <a:p>
            <a:pPr algn="ctr"/>
            <a:r>
              <a:rPr lang="en-US" sz="3200" spc="300" dirty="0" smtClean="0">
                <a:solidFill>
                  <a:schemeClr val="bg1"/>
                </a:solidFill>
                <a:effectLst>
                  <a:outerShdw blurRad="63500" sx="102000" sy="102000" algn="ctr" rotWithShape="0">
                    <a:prstClr val="black">
                      <a:alpha val="40000"/>
                    </a:prstClr>
                  </a:outerShdw>
                </a:effectLst>
                <a:latin typeface="Arial Narrow" charset="0"/>
                <a:ea typeface="Arial Narrow" charset="0"/>
                <a:cs typeface="Arial Narrow" charset="0"/>
              </a:rPr>
              <a:t>Generalized Anxiety Disorder (GAD)</a:t>
            </a:r>
          </a:p>
          <a:p>
            <a:pPr algn="ctr"/>
            <a:endParaRPr lang="en-US" sz="1600" spc="300" dirty="0">
              <a:solidFill>
                <a:schemeClr val="bg1"/>
              </a:solidFill>
              <a:effectLst>
                <a:outerShdw blurRad="63500" sx="102000" sy="102000" algn="ctr" rotWithShape="0">
                  <a:prstClr val="black">
                    <a:alpha val="40000"/>
                  </a:prstClr>
                </a:outerShdw>
              </a:effectLst>
              <a:latin typeface="Arial Narrow" charset="0"/>
              <a:ea typeface="Arial Narrow" charset="0"/>
              <a:cs typeface="Arial Narrow" charset="0"/>
            </a:endParaRPr>
          </a:p>
          <a:p>
            <a:pPr algn="ctr"/>
            <a:r>
              <a:rPr lang="en-US" sz="3200" spc="300" dirty="0" smtClean="0">
                <a:solidFill>
                  <a:schemeClr val="bg1"/>
                </a:solidFill>
                <a:effectLst>
                  <a:outerShdw blurRad="63500" sx="102000" sy="102000" algn="ctr" rotWithShape="0">
                    <a:prstClr val="black">
                      <a:alpha val="40000"/>
                    </a:prstClr>
                  </a:outerShdw>
                </a:effectLst>
                <a:latin typeface="Arial Narrow" charset="0"/>
                <a:ea typeface="Arial Narrow" charset="0"/>
                <a:cs typeface="Arial Narrow" charset="0"/>
              </a:rPr>
              <a:t>Social Anxiety Disorder</a:t>
            </a:r>
          </a:p>
          <a:p>
            <a:pPr algn="ctr"/>
            <a:endParaRPr lang="en-US" sz="1600" spc="300" dirty="0">
              <a:solidFill>
                <a:schemeClr val="bg1"/>
              </a:solidFill>
              <a:effectLst>
                <a:outerShdw blurRad="63500" sx="102000" sy="102000" algn="ctr" rotWithShape="0">
                  <a:prstClr val="black">
                    <a:alpha val="40000"/>
                  </a:prstClr>
                </a:outerShdw>
              </a:effectLst>
              <a:latin typeface="Arial Narrow" charset="0"/>
              <a:ea typeface="Arial Narrow" charset="0"/>
              <a:cs typeface="Arial Narrow" charset="0"/>
            </a:endParaRPr>
          </a:p>
          <a:p>
            <a:pPr algn="ctr"/>
            <a:r>
              <a:rPr lang="en-US" sz="3200" spc="300" dirty="0" smtClean="0">
                <a:solidFill>
                  <a:schemeClr val="bg1"/>
                </a:solidFill>
                <a:effectLst>
                  <a:outerShdw blurRad="63500" sx="102000" sy="102000" algn="ctr" rotWithShape="0">
                    <a:prstClr val="black">
                      <a:alpha val="40000"/>
                    </a:prstClr>
                  </a:outerShdw>
                </a:effectLst>
                <a:latin typeface="Arial Narrow" charset="0"/>
                <a:ea typeface="Arial Narrow" charset="0"/>
                <a:cs typeface="Arial Narrow" charset="0"/>
              </a:rPr>
              <a:t>Panic Disorder</a:t>
            </a:r>
          </a:p>
          <a:p>
            <a:pPr algn="ctr"/>
            <a:endParaRPr lang="en-US" sz="1600" spc="300" dirty="0">
              <a:solidFill>
                <a:schemeClr val="bg1"/>
              </a:solidFill>
              <a:effectLst>
                <a:outerShdw blurRad="63500" sx="102000" sy="102000" algn="ctr" rotWithShape="0">
                  <a:prstClr val="black">
                    <a:alpha val="40000"/>
                  </a:prstClr>
                </a:outerShdw>
              </a:effectLst>
              <a:latin typeface="Arial Narrow" charset="0"/>
              <a:ea typeface="Arial Narrow" charset="0"/>
              <a:cs typeface="Arial Narrow" charset="0"/>
            </a:endParaRPr>
          </a:p>
          <a:p>
            <a:pPr algn="ctr"/>
            <a:r>
              <a:rPr lang="en-US" sz="3200" spc="300" dirty="0" smtClean="0">
                <a:solidFill>
                  <a:schemeClr val="bg1"/>
                </a:solidFill>
                <a:effectLst>
                  <a:outerShdw blurRad="63500" sx="102000" sy="102000" algn="ctr" rotWithShape="0">
                    <a:prstClr val="black">
                      <a:alpha val="40000"/>
                    </a:prstClr>
                  </a:outerShdw>
                </a:effectLst>
                <a:latin typeface="Arial Narrow" charset="0"/>
                <a:ea typeface="Arial Narrow" charset="0"/>
                <a:cs typeface="Arial Narrow" charset="0"/>
              </a:rPr>
              <a:t>Post-Traumatic Stress Disorder (PTSD)</a:t>
            </a:r>
          </a:p>
          <a:p>
            <a:pPr algn="ctr"/>
            <a:endParaRPr lang="en-US" sz="1600" spc="300" dirty="0">
              <a:solidFill>
                <a:schemeClr val="bg1"/>
              </a:solidFill>
              <a:effectLst>
                <a:outerShdw blurRad="63500" sx="102000" sy="102000" algn="ctr" rotWithShape="0">
                  <a:prstClr val="black">
                    <a:alpha val="40000"/>
                  </a:prstClr>
                </a:outerShdw>
              </a:effectLst>
              <a:latin typeface="Arial Narrow" charset="0"/>
              <a:ea typeface="Arial Narrow" charset="0"/>
              <a:cs typeface="Arial Narrow" charset="0"/>
            </a:endParaRPr>
          </a:p>
          <a:p>
            <a:pPr algn="ctr"/>
            <a:r>
              <a:rPr lang="en-US" sz="3200" spc="300" dirty="0" smtClean="0">
                <a:solidFill>
                  <a:schemeClr val="bg1"/>
                </a:solidFill>
                <a:effectLst>
                  <a:outerShdw blurRad="63500" sx="102000" sy="102000" algn="ctr" rotWithShape="0">
                    <a:prstClr val="black">
                      <a:alpha val="40000"/>
                    </a:prstClr>
                  </a:outerShdw>
                </a:effectLst>
                <a:latin typeface="Arial Narrow" charset="0"/>
                <a:ea typeface="Arial Narrow" charset="0"/>
                <a:cs typeface="Arial Narrow" charset="0"/>
              </a:rPr>
              <a:t>Obsessive Compulsive Disorder (OCD)</a:t>
            </a:r>
          </a:p>
          <a:p>
            <a:endParaRPr lang="en-US" sz="3200" dirty="0"/>
          </a:p>
        </p:txBody>
      </p:sp>
      <p:sp>
        <p:nvSpPr>
          <p:cNvPr id="6" name="TextBox 5"/>
          <p:cNvSpPr txBox="1"/>
          <p:nvPr/>
        </p:nvSpPr>
        <p:spPr>
          <a:xfrm>
            <a:off x="1143000" y="5088967"/>
            <a:ext cx="6858000" cy="754053"/>
          </a:xfrm>
          <a:prstGeom prst="rect">
            <a:avLst/>
          </a:prstGeom>
          <a:noFill/>
        </p:spPr>
        <p:txBody>
          <a:bodyPr wrap="square" rtlCol="0">
            <a:spAutoFit/>
          </a:bodyPr>
          <a:lstStyle/>
          <a:p>
            <a:pPr algn="ctr"/>
            <a:r>
              <a:rPr lang="en-US" sz="4300" b="1" spc="300" dirty="0" smtClean="0">
                <a:solidFill>
                  <a:schemeClr val="bg1"/>
                </a:solidFill>
                <a:effectLst>
                  <a:outerShdw blurRad="63500" sx="102000" sy="102000" algn="ctr" rotWithShape="0">
                    <a:prstClr val="black">
                      <a:alpha val="40000"/>
                    </a:prstClr>
                  </a:outerShdw>
                </a:effectLst>
                <a:latin typeface="Arial Narrow" charset="0"/>
                <a:ea typeface="Arial Narrow" charset="0"/>
                <a:cs typeface="Arial Narrow" charset="0"/>
              </a:rPr>
              <a:t>40 Million Adults in the US</a:t>
            </a:r>
            <a:endParaRPr lang="en-US" sz="43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5"/>
      <p:bldP spid="6"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5" name="Rectangle 4"/>
          <p:cNvSpPr/>
          <p:nvPr/>
        </p:nvSpPr>
        <p:spPr>
          <a:xfrm>
            <a:off x="296333" y="1659285"/>
            <a:ext cx="8551333" cy="3662541"/>
          </a:xfrm>
          <a:prstGeom prst="rect">
            <a:avLst/>
          </a:prstGeom>
        </p:spPr>
        <p:txBody>
          <a:bodyPr wrap="square">
            <a:spAutoFit/>
          </a:bodyPr>
          <a:lstStyle/>
          <a:p>
            <a:r>
              <a:rPr lang="en-US" sz="3200" b="1" spc="300" dirty="0" smtClean="0">
                <a:solidFill>
                  <a:schemeClr val="bg1"/>
                </a:solidFill>
                <a:effectLst>
                  <a:outerShdw blurRad="50800" algn="ctr">
                    <a:srgbClr val="000000">
                      <a:alpha val="43000"/>
                    </a:srgbClr>
                  </a:outerShdw>
                </a:effectLst>
                <a:latin typeface="Arial Narrow" charset="0"/>
                <a:ea typeface="Arial Narrow" charset="0"/>
                <a:cs typeface="Arial Narrow" charset="0"/>
              </a:rPr>
              <a:t>Philippians 4:6-</a:t>
            </a:r>
            <a:r>
              <a:rPr lang="en-US" sz="3200" b="1" spc="300" dirty="0" smtClean="0">
                <a:solidFill>
                  <a:schemeClr val="bg1"/>
                </a:solidFill>
                <a:effectLst>
                  <a:outerShdw blurRad="50800" algn="ctr">
                    <a:srgbClr val="000000">
                      <a:alpha val="43000"/>
                    </a:srgbClr>
                  </a:outerShdw>
                </a:effectLst>
                <a:latin typeface="Arial Narrow" charset="0"/>
                <a:ea typeface="Arial Narrow" charset="0"/>
                <a:cs typeface="Arial Narrow" charset="0"/>
              </a:rPr>
              <a:t>9</a:t>
            </a:r>
          </a:p>
          <a:p>
            <a:endParaRPr lang="en-US" sz="800" b="1" spc="300" dirty="0" smtClean="0">
              <a:solidFill>
                <a:schemeClr val="bg1"/>
              </a:solidFill>
              <a:effectLst>
                <a:outerShdw blurRad="50800" algn="ctr">
                  <a:srgbClr val="000000">
                    <a:alpha val="43000"/>
                  </a:srgbClr>
                </a:outerShdw>
              </a:effectLst>
              <a:latin typeface="Arial Narrow" charset="0"/>
              <a:ea typeface="Arial Narrow" charset="0"/>
              <a:cs typeface="Arial Narrow" charset="0"/>
            </a:endParaRPr>
          </a:p>
          <a:p>
            <a:r>
              <a:rPr lang="en-US" sz="3200" spc="300" dirty="0" smtClean="0">
                <a:solidFill>
                  <a:schemeClr val="bg1"/>
                </a:solidFill>
                <a:effectLst>
                  <a:outerShdw blurRad="50800" algn="ctr">
                    <a:srgbClr val="000000">
                      <a:alpha val="43000"/>
                    </a:srgbClr>
                  </a:outerShdw>
                </a:effectLst>
                <a:latin typeface="Arial Narrow" charset="0"/>
                <a:ea typeface="Arial Narrow" charset="0"/>
                <a:cs typeface="Arial Narrow" charset="0"/>
              </a:rPr>
              <a:t>do not be anxious about anything, but in everything by prayer and supplication with thanksgiving let your requests be made known to God. And the peace of God, which surpasses all understanding, will guard your hearts and your minds in Christ Jesus.</a:t>
            </a:r>
            <a:endParaRPr lang="en-US" sz="3200" spc="300" dirty="0">
              <a:solidFill>
                <a:schemeClr val="bg1"/>
              </a:solidFill>
              <a:effectLst>
                <a:outerShdw blurRad="50800" algn="ctr">
                  <a:srgbClr val="000000">
                    <a:alpha val="43000"/>
                  </a:srgbClr>
                </a:outerShdw>
              </a:effectLst>
              <a:latin typeface="Arial Narrow" charset="0"/>
              <a:ea typeface="Arial Narrow" charset="0"/>
              <a:cs typeface="Arial Narrow"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5" name="Rectangle 4"/>
          <p:cNvSpPr/>
          <p:nvPr/>
        </p:nvSpPr>
        <p:spPr>
          <a:xfrm>
            <a:off x="296333" y="749182"/>
            <a:ext cx="8551333" cy="6217086"/>
          </a:xfrm>
          <a:prstGeom prst="rect">
            <a:avLst/>
          </a:prstGeom>
        </p:spPr>
        <p:txBody>
          <a:bodyPr wrap="square">
            <a:spAutoFit/>
          </a:bodyPr>
          <a:lstStyle/>
          <a:p>
            <a:r>
              <a:rPr lang="en-US" sz="3200" b="1" spc="300" dirty="0" smtClean="0">
                <a:solidFill>
                  <a:schemeClr val="bg1"/>
                </a:solidFill>
                <a:effectLst>
                  <a:outerShdw blurRad="50800" algn="ctr">
                    <a:srgbClr val="000000">
                      <a:alpha val="43000"/>
                    </a:srgbClr>
                  </a:outerShdw>
                </a:effectLst>
                <a:latin typeface="Arial Narrow" charset="0"/>
                <a:ea typeface="Arial Narrow" charset="0"/>
                <a:cs typeface="Arial Narrow" charset="0"/>
              </a:rPr>
              <a:t>Philippians 4:6-</a:t>
            </a:r>
            <a:r>
              <a:rPr lang="en-US" sz="3200" b="1" spc="300" dirty="0" smtClean="0">
                <a:solidFill>
                  <a:schemeClr val="bg1"/>
                </a:solidFill>
                <a:effectLst>
                  <a:outerShdw blurRad="50800" algn="ctr">
                    <a:srgbClr val="000000">
                      <a:alpha val="43000"/>
                    </a:srgbClr>
                  </a:outerShdw>
                </a:effectLst>
                <a:latin typeface="Arial Narrow" charset="0"/>
                <a:ea typeface="Arial Narrow" charset="0"/>
                <a:cs typeface="Arial Narrow" charset="0"/>
              </a:rPr>
              <a:t>9</a:t>
            </a:r>
          </a:p>
          <a:p>
            <a:endParaRPr lang="en-US" sz="800" b="1" spc="300" dirty="0" smtClean="0">
              <a:solidFill>
                <a:schemeClr val="bg1"/>
              </a:solidFill>
              <a:effectLst>
                <a:outerShdw blurRad="50800" algn="ctr">
                  <a:srgbClr val="000000">
                    <a:alpha val="43000"/>
                  </a:srgbClr>
                </a:outerShdw>
              </a:effectLst>
              <a:latin typeface="Arial Narrow" charset="0"/>
              <a:ea typeface="Arial Narrow" charset="0"/>
              <a:cs typeface="Arial Narrow" charset="0"/>
            </a:endParaRPr>
          </a:p>
          <a:p>
            <a:r>
              <a:rPr lang="en-US" sz="3200" spc="300" dirty="0">
                <a:solidFill>
                  <a:schemeClr val="bg1"/>
                </a:solidFill>
                <a:effectLst>
                  <a:outerShdw blurRad="50800" algn="ctr">
                    <a:srgbClr val="000000">
                      <a:alpha val="43000"/>
                    </a:srgbClr>
                  </a:outerShdw>
                </a:effectLst>
                <a:latin typeface="Arial Narrow"/>
                <a:cs typeface="Arial Narrow"/>
              </a:rPr>
              <a:t>Finally, brothers, whatever is true, whatever is honorable, whatever is just, whatever is pure, whatever is lovely, whatever is commendable, if there is any excellence, if there is anything worthy of praise, think about these things. What you have learned and received and heard and seen in me—practice these things, and the God of peace will be with you. </a:t>
            </a:r>
          </a:p>
          <a:p>
            <a:r>
              <a:rPr lang="en-US" sz="3200" i="1" dirty="0"/>
              <a:t> </a:t>
            </a:r>
            <a:endParaRPr lang="en-US" sz="3200" dirty="0"/>
          </a:p>
          <a:p>
            <a:endParaRPr lang="en-US" sz="3200" b="1" spc="300" dirty="0" smtClean="0">
              <a:solidFill>
                <a:schemeClr val="bg1"/>
              </a:solidFill>
              <a:latin typeface="Arial Narrow" charset="0"/>
              <a:ea typeface="Arial Narrow" charset="0"/>
              <a:cs typeface="Arial Narrow"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7" name="TextBox 6"/>
          <p:cNvSpPr txBox="1"/>
          <p:nvPr/>
        </p:nvSpPr>
        <p:spPr>
          <a:xfrm>
            <a:off x="5299290" y="317871"/>
            <a:ext cx="3033533" cy="1107996"/>
          </a:xfrm>
          <a:prstGeom prst="rect">
            <a:avLst/>
          </a:prstGeom>
          <a:noFill/>
        </p:spPr>
        <p:txBody>
          <a:bodyPr wrap="square" rtlCol="0">
            <a:spAutoFit/>
          </a:bodyPr>
          <a:lstStyle/>
          <a:p>
            <a:pPr algn="ctr"/>
            <a:r>
              <a:rPr lang="en-US" sz="3600" b="1" spc="300" dirty="0" smtClean="0">
                <a:solidFill>
                  <a:srgbClr val="FFFFFF"/>
                </a:solidFill>
                <a:effectLst>
                  <a:outerShdw blurRad="50800" algn="ctr">
                    <a:srgbClr val="000000">
                      <a:alpha val="43000"/>
                    </a:srgbClr>
                  </a:outerShdw>
                </a:effectLst>
                <a:latin typeface="Arial Narrow"/>
                <a:cs typeface="Arial Narrow"/>
              </a:rPr>
              <a:t>ANXIETY</a:t>
            </a:r>
          </a:p>
          <a:p>
            <a:pPr algn="ctr"/>
            <a:r>
              <a:rPr lang="en-US" sz="3000" spc="300" dirty="0" smtClean="0">
                <a:solidFill>
                  <a:srgbClr val="FFFFFF"/>
                </a:solidFill>
                <a:effectLst>
                  <a:outerShdw blurRad="50800" algn="ctr">
                    <a:srgbClr val="000000">
                      <a:alpha val="43000"/>
                    </a:srgbClr>
                  </a:outerShdw>
                </a:effectLst>
                <a:latin typeface="Arial Narrow"/>
                <a:cs typeface="Arial Narrow"/>
              </a:rPr>
              <a:t>(destructive)</a:t>
            </a:r>
            <a:endParaRPr lang="en-US" sz="3000" spc="300" dirty="0">
              <a:solidFill>
                <a:srgbClr val="FFFFFF"/>
              </a:solidFill>
              <a:effectLst>
                <a:outerShdw blurRad="50800" algn="ctr">
                  <a:srgbClr val="000000">
                    <a:alpha val="43000"/>
                  </a:srgbClr>
                </a:outerShdw>
              </a:effectLst>
              <a:latin typeface="Arial Narrow"/>
              <a:cs typeface="Arial Narrow"/>
            </a:endParaRPr>
          </a:p>
        </p:txBody>
      </p:sp>
      <p:sp>
        <p:nvSpPr>
          <p:cNvPr id="8" name="TextBox 7"/>
          <p:cNvSpPr txBox="1"/>
          <p:nvPr/>
        </p:nvSpPr>
        <p:spPr>
          <a:xfrm>
            <a:off x="898853" y="317871"/>
            <a:ext cx="2777693" cy="1384995"/>
          </a:xfrm>
          <a:prstGeom prst="rect">
            <a:avLst/>
          </a:prstGeom>
          <a:noFill/>
        </p:spPr>
        <p:txBody>
          <a:bodyPr wrap="square" rtlCol="0">
            <a:spAutoFit/>
          </a:bodyPr>
          <a:lstStyle/>
          <a:p>
            <a:pPr algn="ctr"/>
            <a:r>
              <a:rPr lang="en-US" sz="3600" b="1" spc="300" dirty="0" smtClean="0">
                <a:solidFill>
                  <a:srgbClr val="FFFFFF"/>
                </a:solidFill>
                <a:effectLst>
                  <a:outerShdw blurRad="50800" algn="ctr">
                    <a:srgbClr val="000000">
                      <a:alpha val="43000"/>
                    </a:srgbClr>
                  </a:outerShdw>
                </a:effectLst>
                <a:latin typeface="Arial Narrow"/>
                <a:cs typeface="Arial Narrow"/>
              </a:rPr>
              <a:t>CONCERN</a:t>
            </a:r>
          </a:p>
          <a:p>
            <a:pPr algn="ctr"/>
            <a:r>
              <a:rPr lang="en-US" sz="3000" spc="300" dirty="0" smtClean="0">
                <a:solidFill>
                  <a:srgbClr val="FFFFFF"/>
                </a:solidFill>
                <a:effectLst>
                  <a:outerShdw blurRad="50800" algn="ctr">
                    <a:srgbClr val="000000">
                      <a:alpha val="43000"/>
                    </a:srgbClr>
                  </a:outerShdw>
                </a:effectLst>
                <a:latin typeface="Arial Narrow"/>
                <a:cs typeface="Arial Narrow"/>
              </a:rPr>
              <a:t>(</a:t>
            </a:r>
            <a:r>
              <a:rPr lang="en-US" sz="3000" spc="300" dirty="0" smtClean="0">
                <a:solidFill>
                  <a:srgbClr val="FFFFFF"/>
                </a:solidFill>
                <a:effectLst>
                  <a:outerShdw blurRad="50800" algn="ctr">
                    <a:srgbClr val="000000">
                      <a:alpha val="43000"/>
                    </a:srgbClr>
                  </a:outerShdw>
                </a:effectLst>
                <a:latin typeface="Arial Narrow"/>
                <a:cs typeface="Arial Narrow"/>
              </a:rPr>
              <a:t>constructive</a:t>
            </a:r>
            <a:r>
              <a:rPr lang="en-US" sz="3000" spc="300" dirty="0" smtClean="0">
                <a:solidFill>
                  <a:srgbClr val="FFFFFF"/>
                </a:solidFill>
                <a:effectLst>
                  <a:outerShdw blurRad="50800" algn="ctr">
                    <a:srgbClr val="000000">
                      <a:alpha val="43000"/>
                    </a:srgbClr>
                  </a:outerShdw>
                </a:effectLst>
                <a:latin typeface="Arial Narrow"/>
                <a:cs typeface="Arial Narrow"/>
              </a:rPr>
              <a:t>)</a:t>
            </a:r>
          </a:p>
          <a:p>
            <a:endParaRPr lang="en-US" dirty="0"/>
          </a:p>
        </p:txBody>
      </p:sp>
      <p:sp>
        <p:nvSpPr>
          <p:cNvPr id="9" name="TextBox 8"/>
          <p:cNvSpPr txBox="1"/>
          <p:nvPr/>
        </p:nvSpPr>
        <p:spPr>
          <a:xfrm>
            <a:off x="4805888" y="1779687"/>
            <a:ext cx="4075166" cy="4801314"/>
          </a:xfrm>
          <a:prstGeom prst="rect">
            <a:avLst/>
          </a:prstGeom>
          <a:noFill/>
        </p:spPr>
        <p:txBody>
          <a:bodyPr wrap="square" rtlCol="0">
            <a:spAutoFit/>
          </a:bodyPr>
          <a:lstStyle/>
          <a:p>
            <a:pPr algn="ctr"/>
            <a:r>
              <a:rPr lang="en-US" sz="3000" spc="300" dirty="0" smtClean="0">
                <a:solidFill>
                  <a:schemeClr val="bg1"/>
                </a:solidFill>
                <a:effectLst>
                  <a:outerShdw blurRad="50800" algn="ctr">
                    <a:srgbClr val="000000">
                      <a:alpha val="43000"/>
                    </a:srgbClr>
                  </a:outerShdw>
                </a:effectLst>
                <a:latin typeface="Arial Narrow"/>
                <a:cs typeface="Arial Narrow"/>
              </a:rPr>
              <a:t>paralyzes</a:t>
            </a:r>
          </a:p>
          <a:p>
            <a:pPr algn="ctr"/>
            <a:endParaRPr lang="en-US" sz="800" spc="300" dirty="0" smtClean="0">
              <a:solidFill>
                <a:schemeClr val="bg1"/>
              </a:solidFill>
              <a:effectLst>
                <a:outerShdw blurRad="50800" algn="ctr">
                  <a:srgbClr val="000000">
                    <a:alpha val="43000"/>
                  </a:srgbClr>
                </a:outerShdw>
              </a:effectLst>
              <a:latin typeface="Arial Narrow"/>
              <a:cs typeface="Arial Narrow"/>
            </a:endParaRPr>
          </a:p>
          <a:p>
            <a:pPr algn="ctr"/>
            <a:r>
              <a:rPr lang="en-US" sz="3000" spc="300" dirty="0">
                <a:solidFill>
                  <a:schemeClr val="bg1"/>
                </a:solidFill>
                <a:effectLst>
                  <a:outerShdw blurRad="50800" algn="ctr">
                    <a:srgbClr val="000000">
                      <a:alpha val="43000"/>
                    </a:srgbClr>
                  </a:outerShdw>
                </a:effectLst>
                <a:latin typeface="Arial Narrow"/>
                <a:cs typeface="Arial Narrow"/>
              </a:rPr>
              <a:t>d</a:t>
            </a:r>
            <a:r>
              <a:rPr lang="en-US" sz="3000" spc="300" dirty="0" smtClean="0">
                <a:solidFill>
                  <a:schemeClr val="bg1"/>
                </a:solidFill>
                <a:effectLst>
                  <a:outerShdw blurRad="50800" algn="ctr">
                    <a:srgbClr val="000000">
                      <a:alpha val="43000"/>
                    </a:srgbClr>
                  </a:outerShdw>
                </a:effectLst>
                <a:latin typeface="Arial Narrow"/>
                <a:cs typeface="Arial Narrow"/>
              </a:rPr>
              <a:t>ecreases creativity</a:t>
            </a:r>
          </a:p>
          <a:p>
            <a:pPr algn="ctr"/>
            <a:endParaRPr lang="en-US" sz="800" spc="300" dirty="0" smtClean="0">
              <a:solidFill>
                <a:schemeClr val="bg1"/>
              </a:solidFill>
              <a:effectLst>
                <a:outerShdw blurRad="50800" algn="ctr">
                  <a:srgbClr val="000000">
                    <a:alpha val="43000"/>
                  </a:srgbClr>
                </a:outerShdw>
              </a:effectLst>
              <a:latin typeface="Arial Narrow"/>
              <a:cs typeface="Arial Narrow"/>
            </a:endParaRPr>
          </a:p>
          <a:p>
            <a:pPr algn="ctr"/>
            <a:r>
              <a:rPr lang="en-US" sz="3000" spc="300" dirty="0">
                <a:solidFill>
                  <a:schemeClr val="bg1"/>
                </a:solidFill>
                <a:effectLst>
                  <a:outerShdw blurRad="50800" algn="ctr">
                    <a:srgbClr val="000000">
                      <a:alpha val="43000"/>
                    </a:srgbClr>
                  </a:outerShdw>
                </a:effectLst>
                <a:latin typeface="Arial Narrow"/>
                <a:cs typeface="Arial Narrow"/>
              </a:rPr>
              <a:t>p</a:t>
            </a:r>
            <a:r>
              <a:rPr lang="en-US" sz="3000" spc="300" dirty="0" smtClean="0">
                <a:solidFill>
                  <a:schemeClr val="bg1"/>
                </a:solidFill>
                <a:effectLst>
                  <a:outerShdw blurRad="50800" algn="ctr">
                    <a:srgbClr val="000000">
                      <a:alpha val="43000"/>
                    </a:srgbClr>
                  </a:outerShdw>
                </a:effectLst>
                <a:latin typeface="Arial Narrow"/>
                <a:cs typeface="Arial Narrow"/>
              </a:rPr>
              <a:t>revents initiative</a:t>
            </a:r>
          </a:p>
          <a:p>
            <a:pPr algn="ctr"/>
            <a:endParaRPr lang="en-US" sz="800" spc="300" dirty="0" smtClean="0">
              <a:solidFill>
                <a:schemeClr val="bg1"/>
              </a:solidFill>
              <a:effectLst>
                <a:outerShdw blurRad="50800" algn="ctr">
                  <a:srgbClr val="000000">
                    <a:alpha val="43000"/>
                  </a:srgbClr>
                </a:outerShdw>
              </a:effectLst>
              <a:latin typeface="Arial Narrow"/>
              <a:cs typeface="Arial Narrow"/>
            </a:endParaRPr>
          </a:p>
          <a:p>
            <a:pPr algn="ctr"/>
            <a:r>
              <a:rPr lang="en-US" sz="3000" spc="300" dirty="0">
                <a:solidFill>
                  <a:schemeClr val="bg1"/>
                </a:solidFill>
                <a:effectLst>
                  <a:outerShdw blurRad="50800" algn="ctr">
                    <a:srgbClr val="000000">
                      <a:alpha val="43000"/>
                    </a:srgbClr>
                  </a:outerShdw>
                </a:effectLst>
                <a:latin typeface="Arial Narrow"/>
                <a:cs typeface="Arial Narrow"/>
              </a:rPr>
              <a:t>a</a:t>
            </a:r>
            <a:r>
              <a:rPr lang="en-US" sz="3000" spc="300" dirty="0" smtClean="0">
                <a:solidFill>
                  <a:schemeClr val="bg1"/>
                </a:solidFill>
                <a:effectLst>
                  <a:outerShdw blurRad="50800" algn="ctr">
                    <a:srgbClr val="000000">
                      <a:alpha val="43000"/>
                    </a:srgbClr>
                  </a:outerShdw>
                </a:effectLst>
                <a:latin typeface="Arial Narrow"/>
                <a:cs typeface="Arial Narrow"/>
              </a:rPr>
              <a:t>ttempts to control the future</a:t>
            </a:r>
          </a:p>
          <a:p>
            <a:pPr algn="ctr"/>
            <a:endParaRPr lang="en-US" sz="800" spc="300" dirty="0" smtClean="0">
              <a:solidFill>
                <a:schemeClr val="bg1"/>
              </a:solidFill>
              <a:effectLst>
                <a:outerShdw blurRad="50800" algn="ctr">
                  <a:srgbClr val="000000">
                    <a:alpha val="43000"/>
                  </a:srgbClr>
                </a:outerShdw>
              </a:effectLst>
              <a:latin typeface="Arial Narrow"/>
              <a:cs typeface="Arial Narrow"/>
            </a:endParaRPr>
          </a:p>
          <a:p>
            <a:pPr algn="ctr"/>
            <a:r>
              <a:rPr lang="en-US" sz="3000" spc="300" dirty="0">
                <a:solidFill>
                  <a:schemeClr val="bg1"/>
                </a:solidFill>
                <a:effectLst>
                  <a:outerShdw blurRad="50800" algn="ctr">
                    <a:srgbClr val="000000">
                      <a:alpha val="43000"/>
                    </a:srgbClr>
                  </a:outerShdw>
                </a:effectLst>
                <a:latin typeface="Arial Narrow"/>
                <a:cs typeface="Arial Narrow"/>
              </a:rPr>
              <a:t>f</a:t>
            </a:r>
            <a:r>
              <a:rPr lang="en-US" sz="3000" spc="300" dirty="0" smtClean="0">
                <a:solidFill>
                  <a:schemeClr val="bg1"/>
                </a:solidFill>
                <a:effectLst>
                  <a:outerShdw blurRad="50800" algn="ctr">
                    <a:srgbClr val="000000">
                      <a:alpha val="43000"/>
                    </a:srgbClr>
                  </a:outerShdw>
                </a:effectLst>
                <a:latin typeface="Arial Narrow"/>
                <a:cs typeface="Arial Narrow"/>
              </a:rPr>
              <a:t>ears the worst</a:t>
            </a:r>
          </a:p>
          <a:p>
            <a:pPr algn="ctr"/>
            <a:endParaRPr lang="en-US" sz="800" spc="300" dirty="0" smtClean="0">
              <a:solidFill>
                <a:schemeClr val="bg1"/>
              </a:solidFill>
              <a:effectLst>
                <a:outerShdw blurRad="50800" algn="ctr">
                  <a:srgbClr val="000000">
                    <a:alpha val="43000"/>
                  </a:srgbClr>
                </a:outerShdw>
              </a:effectLst>
              <a:latin typeface="Arial Narrow"/>
              <a:cs typeface="Arial Narrow"/>
            </a:endParaRPr>
          </a:p>
          <a:p>
            <a:pPr algn="ctr"/>
            <a:r>
              <a:rPr lang="en-US" sz="3000" spc="300" dirty="0">
                <a:solidFill>
                  <a:schemeClr val="bg1"/>
                </a:solidFill>
                <a:effectLst>
                  <a:outerShdw blurRad="50800" algn="ctr">
                    <a:srgbClr val="000000">
                      <a:alpha val="43000"/>
                    </a:srgbClr>
                  </a:outerShdw>
                </a:effectLst>
                <a:latin typeface="Arial Narrow"/>
                <a:cs typeface="Arial Narrow"/>
              </a:rPr>
              <a:t>d</a:t>
            </a:r>
            <a:r>
              <a:rPr lang="en-US" sz="3000" spc="300" dirty="0" smtClean="0">
                <a:solidFill>
                  <a:schemeClr val="bg1"/>
                </a:solidFill>
                <a:effectLst>
                  <a:outerShdw blurRad="50800" algn="ctr">
                    <a:srgbClr val="000000">
                      <a:alpha val="43000"/>
                    </a:srgbClr>
                  </a:outerShdw>
                </a:effectLst>
                <a:latin typeface="Arial Narrow"/>
                <a:cs typeface="Arial Narrow"/>
              </a:rPr>
              <a:t>istracts the mind from what is important</a:t>
            </a:r>
          </a:p>
          <a:p>
            <a:endParaRPr lang="en-US" dirty="0">
              <a:effectLst>
                <a:outerShdw blurRad="50800" algn="ctr">
                  <a:srgbClr val="000000">
                    <a:alpha val="43000"/>
                  </a:srgbClr>
                </a:outerShdw>
              </a:effectLst>
            </a:endParaRPr>
          </a:p>
        </p:txBody>
      </p:sp>
      <p:sp>
        <p:nvSpPr>
          <p:cNvPr id="10" name="TextBox 9"/>
          <p:cNvSpPr txBox="1"/>
          <p:nvPr/>
        </p:nvSpPr>
        <p:spPr>
          <a:xfrm>
            <a:off x="186155" y="1779687"/>
            <a:ext cx="4248773" cy="5078313"/>
          </a:xfrm>
          <a:prstGeom prst="rect">
            <a:avLst/>
          </a:prstGeom>
          <a:noFill/>
        </p:spPr>
        <p:txBody>
          <a:bodyPr wrap="square" rtlCol="0">
            <a:spAutoFit/>
          </a:bodyPr>
          <a:lstStyle/>
          <a:p>
            <a:pPr algn="ctr"/>
            <a:r>
              <a:rPr lang="en-US" sz="3000" spc="300" dirty="0" smtClean="0">
                <a:solidFill>
                  <a:schemeClr val="bg1"/>
                </a:solidFill>
                <a:effectLst>
                  <a:outerShdw blurRad="50800" algn="ctr">
                    <a:srgbClr val="000000">
                      <a:alpha val="43000"/>
                    </a:srgbClr>
                  </a:outerShdw>
                </a:effectLst>
                <a:latin typeface="Arial Narrow"/>
                <a:cs typeface="Arial Narrow"/>
              </a:rPr>
              <a:t>motivates</a:t>
            </a:r>
          </a:p>
          <a:p>
            <a:pPr algn="ctr"/>
            <a:endParaRPr lang="en-US" sz="800" spc="300" dirty="0" smtClean="0">
              <a:solidFill>
                <a:schemeClr val="bg1"/>
              </a:solidFill>
              <a:effectLst>
                <a:outerShdw blurRad="50800" algn="ctr">
                  <a:srgbClr val="000000">
                    <a:alpha val="43000"/>
                  </a:srgbClr>
                </a:outerShdw>
              </a:effectLst>
              <a:latin typeface="Arial Narrow"/>
              <a:cs typeface="Arial Narrow"/>
            </a:endParaRPr>
          </a:p>
          <a:p>
            <a:pPr algn="ctr"/>
            <a:r>
              <a:rPr lang="en-US" sz="3000" spc="300" dirty="0" smtClean="0">
                <a:solidFill>
                  <a:schemeClr val="bg1"/>
                </a:solidFill>
                <a:effectLst>
                  <a:outerShdw blurRad="50800" algn="ctr">
                    <a:srgbClr val="000000">
                      <a:alpha val="43000"/>
                    </a:srgbClr>
                  </a:outerShdw>
                </a:effectLst>
                <a:latin typeface="Arial Narrow"/>
                <a:cs typeface="Arial Narrow"/>
              </a:rPr>
              <a:t>increases creativity</a:t>
            </a:r>
          </a:p>
          <a:p>
            <a:pPr algn="ctr"/>
            <a:endParaRPr lang="en-US" sz="800" spc="300" dirty="0" smtClean="0">
              <a:solidFill>
                <a:schemeClr val="bg1"/>
              </a:solidFill>
              <a:effectLst>
                <a:outerShdw blurRad="50800" algn="ctr">
                  <a:srgbClr val="000000">
                    <a:alpha val="43000"/>
                  </a:srgbClr>
                </a:outerShdw>
              </a:effectLst>
              <a:latin typeface="Arial Narrow"/>
              <a:cs typeface="Arial Narrow"/>
            </a:endParaRPr>
          </a:p>
          <a:p>
            <a:pPr algn="ctr"/>
            <a:r>
              <a:rPr lang="en-US" sz="3000" spc="300" dirty="0" smtClean="0">
                <a:solidFill>
                  <a:schemeClr val="bg1"/>
                </a:solidFill>
                <a:effectLst>
                  <a:outerShdw blurRad="50800" algn="ctr">
                    <a:srgbClr val="000000">
                      <a:alpha val="43000"/>
                    </a:srgbClr>
                  </a:outerShdw>
                </a:effectLst>
                <a:latin typeface="Arial Narrow"/>
                <a:cs typeface="Arial Narrow"/>
              </a:rPr>
              <a:t>promotes initiative</a:t>
            </a:r>
          </a:p>
          <a:p>
            <a:pPr algn="ctr"/>
            <a:endParaRPr lang="en-US" sz="800" spc="300" dirty="0" smtClean="0">
              <a:solidFill>
                <a:schemeClr val="bg1"/>
              </a:solidFill>
              <a:effectLst>
                <a:outerShdw blurRad="50800" algn="ctr">
                  <a:srgbClr val="000000">
                    <a:alpha val="43000"/>
                  </a:srgbClr>
                </a:outerShdw>
              </a:effectLst>
              <a:latin typeface="Arial Narrow"/>
              <a:cs typeface="Arial Narrow"/>
            </a:endParaRPr>
          </a:p>
          <a:p>
            <a:pPr algn="ctr"/>
            <a:r>
              <a:rPr lang="en-US" sz="3000" spc="300" dirty="0" smtClean="0">
                <a:solidFill>
                  <a:schemeClr val="bg1"/>
                </a:solidFill>
                <a:effectLst>
                  <a:outerShdw blurRad="50800" algn="ctr">
                    <a:srgbClr val="000000">
                      <a:alpha val="43000"/>
                    </a:srgbClr>
                  </a:outerShdw>
                </a:effectLst>
                <a:latin typeface="Arial Narrow"/>
                <a:cs typeface="Arial Narrow"/>
              </a:rPr>
              <a:t>attempts to improve the future</a:t>
            </a:r>
          </a:p>
          <a:p>
            <a:pPr algn="ctr"/>
            <a:endParaRPr lang="en-US" sz="800" spc="300" dirty="0" smtClean="0">
              <a:solidFill>
                <a:schemeClr val="bg1"/>
              </a:solidFill>
              <a:effectLst>
                <a:outerShdw blurRad="50800" algn="ctr">
                  <a:srgbClr val="000000">
                    <a:alpha val="43000"/>
                  </a:srgbClr>
                </a:outerShdw>
              </a:effectLst>
              <a:latin typeface="Arial Narrow"/>
              <a:cs typeface="Arial Narrow"/>
            </a:endParaRPr>
          </a:p>
          <a:p>
            <a:pPr algn="ctr"/>
            <a:r>
              <a:rPr lang="en-US" sz="3000" spc="300" dirty="0">
                <a:solidFill>
                  <a:schemeClr val="bg1"/>
                </a:solidFill>
                <a:effectLst>
                  <a:outerShdw blurRad="50800" algn="ctr">
                    <a:srgbClr val="000000">
                      <a:alpha val="43000"/>
                    </a:srgbClr>
                  </a:outerShdw>
                </a:effectLst>
                <a:latin typeface="Arial Narrow"/>
                <a:cs typeface="Arial Narrow"/>
              </a:rPr>
              <a:t>h</a:t>
            </a:r>
            <a:r>
              <a:rPr lang="en-US" sz="3000" spc="300" dirty="0" smtClean="0">
                <a:solidFill>
                  <a:schemeClr val="bg1"/>
                </a:solidFill>
                <a:effectLst>
                  <a:outerShdw blurRad="50800" algn="ctr">
                    <a:srgbClr val="000000">
                      <a:alpha val="43000"/>
                    </a:srgbClr>
                  </a:outerShdw>
                </a:effectLst>
                <a:latin typeface="Arial Narrow"/>
                <a:cs typeface="Arial Narrow"/>
              </a:rPr>
              <a:t>opes for the best</a:t>
            </a:r>
          </a:p>
          <a:p>
            <a:pPr algn="ctr"/>
            <a:endParaRPr lang="en-US" sz="800" spc="300" dirty="0" smtClean="0">
              <a:solidFill>
                <a:schemeClr val="bg1"/>
              </a:solidFill>
              <a:effectLst>
                <a:outerShdw blurRad="50800" algn="ctr">
                  <a:srgbClr val="000000">
                    <a:alpha val="43000"/>
                  </a:srgbClr>
                </a:outerShdw>
              </a:effectLst>
              <a:latin typeface="Arial Narrow"/>
              <a:cs typeface="Arial Narrow"/>
            </a:endParaRPr>
          </a:p>
          <a:p>
            <a:pPr algn="ctr"/>
            <a:r>
              <a:rPr lang="en-US" sz="3000" spc="300" dirty="0" smtClean="0">
                <a:solidFill>
                  <a:schemeClr val="bg1"/>
                </a:solidFill>
                <a:effectLst>
                  <a:outerShdw blurRad="50800" algn="ctr">
                    <a:srgbClr val="000000">
                      <a:alpha val="43000"/>
                    </a:srgbClr>
                  </a:outerShdw>
                </a:effectLst>
                <a:latin typeface="Arial Narrow"/>
                <a:cs typeface="Arial Narrow"/>
              </a:rPr>
              <a:t>directs the mind </a:t>
            </a:r>
            <a:r>
              <a:rPr lang="en-US" sz="3000" spc="300" dirty="0" smtClean="0">
                <a:solidFill>
                  <a:schemeClr val="bg1"/>
                </a:solidFill>
                <a:effectLst>
                  <a:outerShdw blurRad="50800" algn="ctr">
                    <a:srgbClr val="000000">
                      <a:alpha val="43000"/>
                    </a:srgbClr>
                  </a:outerShdw>
                </a:effectLst>
                <a:latin typeface="Arial Narrow"/>
                <a:cs typeface="Arial Narrow"/>
              </a:rPr>
              <a:t>to</a:t>
            </a:r>
            <a:r>
              <a:rPr lang="en-US" sz="3000" spc="300" dirty="0" smtClean="0">
                <a:solidFill>
                  <a:schemeClr val="bg1"/>
                </a:solidFill>
                <a:effectLst>
                  <a:outerShdw blurRad="50800" algn="ctr">
                    <a:srgbClr val="000000">
                      <a:alpha val="43000"/>
                    </a:srgbClr>
                  </a:outerShdw>
                </a:effectLst>
                <a:latin typeface="Arial Narrow"/>
                <a:cs typeface="Arial Narrow"/>
              </a:rPr>
              <a:t> what is important</a:t>
            </a:r>
          </a:p>
          <a:p>
            <a:endParaRPr lang="en-US" dirty="0" smtClean="0">
              <a:effectLst>
                <a:outerShdw blurRad="50800" algn="ctr">
                  <a:srgbClr val="000000">
                    <a:alpha val="43000"/>
                  </a:srgbClr>
                </a:outerShdw>
              </a:effectLst>
            </a:endParaRPr>
          </a:p>
          <a:p>
            <a:endParaRPr lang="en-US" dirty="0"/>
          </a:p>
        </p:txBody>
      </p:sp>
      <p:cxnSp>
        <p:nvCxnSpPr>
          <p:cNvPr id="12" name="Straight Connector 11"/>
          <p:cNvCxnSpPr/>
          <p:nvPr/>
        </p:nvCxnSpPr>
        <p:spPr>
          <a:xfrm rot="10800000">
            <a:off x="1" y="1498372"/>
            <a:ext cx="9144005" cy="3"/>
          </a:xfrm>
          <a:prstGeom prst="line">
            <a:avLst/>
          </a:prstGeom>
          <a:ln w="6350">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4" idx="0"/>
            <a:endCxn id="4" idx="2"/>
          </p:cNvCxnSpPr>
          <p:nvPr/>
        </p:nvCxnSpPr>
        <p:spPr>
          <a:xfrm rot="16200000" flipH="1">
            <a:off x="1143000" y="3429000"/>
            <a:ext cx="6858000" cy="1588"/>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7" name="Rectangle 6"/>
          <p:cNvSpPr/>
          <p:nvPr/>
        </p:nvSpPr>
        <p:spPr>
          <a:xfrm>
            <a:off x="347301" y="1891227"/>
            <a:ext cx="3149871" cy="646331"/>
          </a:xfrm>
          <a:prstGeom prst="rect">
            <a:avLst/>
          </a:prstGeom>
        </p:spPr>
        <p:txBody>
          <a:bodyPr wrap="none">
            <a:spAutoFit/>
          </a:bodyPr>
          <a:lstStyle/>
          <a:p>
            <a:r>
              <a:rPr lang="en-US" sz="3600" b="1" spc="300" dirty="0" smtClean="0">
                <a:solidFill>
                  <a:srgbClr val="FFFFFF"/>
                </a:solidFill>
                <a:effectLst>
                  <a:outerShdw blurRad="50800" algn="ctr">
                    <a:srgbClr val="000000">
                      <a:alpha val="43000"/>
                    </a:srgbClr>
                  </a:outerShdw>
                </a:effectLst>
                <a:latin typeface="Arial Narrow"/>
                <a:cs typeface="Arial Narrow"/>
              </a:rPr>
              <a:t>PRAYER (</a:t>
            </a:r>
            <a:r>
              <a:rPr lang="en-US" sz="3600" b="1" spc="300" dirty="0" err="1" smtClean="0">
                <a:solidFill>
                  <a:srgbClr val="FFFFFF"/>
                </a:solidFill>
                <a:effectLst>
                  <a:outerShdw blurRad="50800" algn="ctr">
                    <a:srgbClr val="000000">
                      <a:alpha val="43000"/>
                    </a:srgbClr>
                  </a:outerShdw>
                </a:effectLst>
                <a:latin typeface="Arial Narrow"/>
                <a:cs typeface="Arial Narrow"/>
              </a:rPr>
              <a:t>v</a:t>
            </a:r>
            <a:r>
              <a:rPr lang="en-US" sz="3600" b="1" spc="300" dirty="0" smtClean="0">
                <a:solidFill>
                  <a:srgbClr val="FFFFFF"/>
                </a:solidFill>
                <a:effectLst>
                  <a:outerShdw blurRad="50800" algn="ctr">
                    <a:srgbClr val="000000">
                      <a:alpha val="43000"/>
                    </a:srgbClr>
                  </a:outerShdw>
                </a:effectLst>
                <a:latin typeface="Arial Narrow"/>
                <a:cs typeface="Arial Narrow"/>
              </a:rPr>
              <a:t>. 6)</a:t>
            </a:r>
            <a:endParaRPr lang="en-US" sz="3600" b="1" spc="300" dirty="0" smtClean="0">
              <a:solidFill>
                <a:srgbClr val="FFFFFF"/>
              </a:solidFill>
              <a:effectLst>
                <a:outerShdw blurRad="50800" algn="ctr">
                  <a:srgbClr val="000000">
                    <a:alpha val="43000"/>
                  </a:srgbClr>
                </a:outerShdw>
              </a:effectLst>
              <a:latin typeface="Arial Narrow"/>
              <a:cs typeface="Arial Narrow"/>
            </a:endParaRPr>
          </a:p>
        </p:txBody>
      </p:sp>
      <p:sp>
        <p:nvSpPr>
          <p:cNvPr id="8" name="Rectangle 7"/>
          <p:cNvSpPr/>
          <p:nvPr/>
        </p:nvSpPr>
        <p:spPr>
          <a:xfrm>
            <a:off x="347301" y="2537558"/>
            <a:ext cx="5813385" cy="1015663"/>
          </a:xfrm>
          <a:prstGeom prst="rect">
            <a:avLst/>
          </a:prstGeom>
        </p:spPr>
        <p:txBody>
          <a:bodyPr wrap="none">
            <a:spAutoFit/>
          </a:bodyPr>
          <a:lstStyle/>
          <a:p>
            <a:r>
              <a:rPr lang="en-US" sz="3000" spc="300" dirty="0" smtClean="0">
                <a:solidFill>
                  <a:srgbClr val="FFFFFF"/>
                </a:solidFill>
                <a:effectLst>
                  <a:outerShdw blurRad="50800" algn="ctr">
                    <a:srgbClr val="000000">
                      <a:alpha val="43000"/>
                    </a:srgbClr>
                  </a:outerShdw>
                </a:effectLst>
                <a:latin typeface="Arial Narrow"/>
                <a:cs typeface="Arial Narrow"/>
              </a:rPr>
              <a:t>1 </a:t>
            </a:r>
            <a:r>
              <a:rPr lang="en-US" sz="3000" spc="300" dirty="0" smtClean="0">
                <a:solidFill>
                  <a:srgbClr val="FFFFFF"/>
                </a:solidFill>
                <a:effectLst>
                  <a:outerShdw blurRad="50800" algn="ctr">
                    <a:srgbClr val="000000">
                      <a:alpha val="43000"/>
                    </a:srgbClr>
                  </a:outerShdw>
                </a:effectLst>
                <a:latin typeface="Arial Narrow"/>
                <a:cs typeface="Arial Narrow"/>
              </a:rPr>
              <a:t>Pet. 5:7; Heb. 4:16; Ps. 34:4; </a:t>
            </a:r>
          </a:p>
          <a:p>
            <a:r>
              <a:rPr lang="en-US" sz="3000" spc="300" dirty="0" smtClean="0">
                <a:solidFill>
                  <a:srgbClr val="FFFFFF"/>
                </a:solidFill>
                <a:effectLst>
                  <a:outerShdw blurRad="50800" algn="ctr">
                    <a:srgbClr val="000000">
                      <a:alpha val="43000"/>
                    </a:srgbClr>
                  </a:outerShdw>
                </a:effectLst>
                <a:latin typeface="Arial Narrow"/>
                <a:cs typeface="Arial Narrow"/>
              </a:rPr>
              <a:t>Is. 41:13; Matt. 11:28; Jas. 5:15   </a:t>
            </a:r>
            <a:endParaRPr lang="en-US" sz="3000" spc="300" dirty="0" smtClean="0">
              <a:solidFill>
                <a:srgbClr val="FFFFFF"/>
              </a:solidFill>
              <a:effectLst>
                <a:outerShdw blurRad="50800" algn="ctr">
                  <a:srgbClr val="000000">
                    <a:alpha val="43000"/>
                  </a:srgbClr>
                </a:outerShdw>
              </a:effectLst>
              <a:latin typeface="Arial Narrow"/>
              <a:cs typeface="Arial Narrow"/>
            </a:endParaRPr>
          </a:p>
        </p:txBody>
      </p:sp>
      <p:sp>
        <p:nvSpPr>
          <p:cNvPr id="9" name="Rectangle 8"/>
          <p:cNvSpPr/>
          <p:nvPr/>
        </p:nvSpPr>
        <p:spPr>
          <a:xfrm>
            <a:off x="347301" y="4183021"/>
            <a:ext cx="4740450" cy="646331"/>
          </a:xfrm>
          <a:prstGeom prst="rect">
            <a:avLst/>
          </a:prstGeom>
        </p:spPr>
        <p:txBody>
          <a:bodyPr wrap="none">
            <a:spAutoFit/>
          </a:bodyPr>
          <a:lstStyle/>
          <a:p>
            <a:r>
              <a:rPr lang="en-US" sz="3600" b="1" spc="300" dirty="0" smtClean="0">
                <a:solidFill>
                  <a:srgbClr val="FFFFFF"/>
                </a:solidFill>
                <a:effectLst>
                  <a:outerShdw blurRad="50800" algn="ctr">
                    <a:srgbClr val="000000">
                      <a:alpha val="43000"/>
                    </a:srgbClr>
                  </a:outerShdw>
                </a:effectLst>
                <a:latin typeface="Arial Narrow"/>
                <a:cs typeface="Arial Narrow"/>
              </a:rPr>
              <a:t>THANKSGIVING (</a:t>
            </a:r>
            <a:r>
              <a:rPr lang="en-US" sz="3600" b="1" spc="300" dirty="0" err="1" smtClean="0">
                <a:solidFill>
                  <a:srgbClr val="FFFFFF"/>
                </a:solidFill>
                <a:effectLst>
                  <a:outerShdw blurRad="50800" algn="ctr">
                    <a:srgbClr val="000000">
                      <a:alpha val="43000"/>
                    </a:srgbClr>
                  </a:outerShdw>
                </a:effectLst>
                <a:latin typeface="Arial Narrow"/>
                <a:cs typeface="Arial Narrow"/>
              </a:rPr>
              <a:t>v</a:t>
            </a:r>
            <a:r>
              <a:rPr lang="en-US" sz="3600" b="1" spc="300" dirty="0" smtClean="0">
                <a:solidFill>
                  <a:srgbClr val="FFFFFF"/>
                </a:solidFill>
                <a:effectLst>
                  <a:outerShdw blurRad="50800" algn="ctr">
                    <a:srgbClr val="000000">
                      <a:alpha val="43000"/>
                    </a:srgbClr>
                  </a:outerShdw>
                </a:effectLst>
                <a:latin typeface="Arial Narrow"/>
                <a:cs typeface="Arial Narrow"/>
              </a:rPr>
              <a:t>. 6)</a:t>
            </a:r>
            <a:endParaRPr lang="en-US" sz="3600" b="1" spc="300" dirty="0" smtClean="0">
              <a:solidFill>
                <a:srgbClr val="FFFFFF"/>
              </a:solidFill>
              <a:effectLst>
                <a:outerShdw blurRad="50800" algn="ctr">
                  <a:srgbClr val="000000">
                    <a:alpha val="43000"/>
                  </a:srgbClr>
                </a:outerShdw>
              </a:effectLst>
              <a:latin typeface="Arial Narrow"/>
              <a:cs typeface="Arial Narrow"/>
            </a:endParaRPr>
          </a:p>
        </p:txBody>
      </p:sp>
      <p:sp>
        <p:nvSpPr>
          <p:cNvPr id="10" name="Rectangle 9"/>
          <p:cNvSpPr/>
          <p:nvPr/>
        </p:nvSpPr>
        <p:spPr>
          <a:xfrm>
            <a:off x="347301" y="4829352"/>
            <a:ext cx="5434977" cy="553998"/>
          </a:xfrm>
          <a:prstGeom prst="rect">
            <a:avLst/>
          </a:prstGeom>
        </p:spPr>
        <p:txBody>
          <a:bodyPr wrap="none">
            <a:spAutoFit/>
          </a:bodyPr>
          <a:lstStyle/>
          <a:p>
            <a:r>
              <a:rPr lang="en-US" sz="3000" spc="300" dirty="0" smtClean="0">
                <a:solidFill>
                  <a:srgbClr val="FFFFFF"/>
                </a:solidFill>
                <a:effectLst>
                  <a:outerShdw blurRad="50800" algn="ctr">
                    <a:srgbClr val="000000">
                      <a:alpha val="43000"/>
                    </a:srgbClr>
                  </a:outerShdw>
                </a:effectLst>
                <a:latin typeface="Arial Narrow"/>
                <a:cs typeface="Arial Narrow"/>
              </a:rPr>
              <a:t>Ps. 9:1, 28:7, 107:8-9, 118:24  </a:t>
            </a:r>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7" name="Rectangle 6"/>
          <p:cNvSpPr/>
          <p:nvPr/>
        </p:nvSpPr>
        <p:spPr>
          <a:xfrm>
            <a:off x="347301" y="1891227"/>
            <a:ext cx="6896389" cy="646331"/>
          </a:xfrm>
          <a:prstGeom prst="rect">
            <a:avLst/>
          </a:prstGeom>
        </p:spPr>
        <p:txBody>
          <a:bodyPr wrap="none">
            <a:spAutoFit/>
          </a:bodyPr>
          <a:lstStyle/>
          <a:p>
            <a:r>
              <a:rPr lang="en-US" sz="3600" b="1" spc="300" dirty="0" smtClean="0">
                <a:solidFill>
                  <a:srgbClr val="FFFFFF"/>
                </a:solidFill>
                <a:effectLst>
                  <a:outerShdw blurRad="50800" algn="ctr">
                    <a:srgbClr val="000000">
                      <a:alpha val="43000"/>
                    </a:srgbClr>
                  </a:outerShdw>
                </a:effectLst>
                <a:latin typeface="Arial Narrow"/>
                <a:cs typeface="Arial Narrow"/>
              </a:rPr>
              <a:t>FOCUS ON THE POSITIVE (</a:t>
            </a:r>
            <a:r>
              <a:rPr lang="en-US" sz="3600" b="1" spc="300" dirty="0" err="1" smtClean="0">
                <a:solidFill>
                  <a:srgbClr val="FFFFFF"/>
                </a:solidFill>
                <a:effectLst>
                  <a:outerShdw blurRad="50800" algn="ctr">
                    <a:srgbClr val="000000">
                      <a:alpha val="43000"/>
                    </a:srgbClr>
                  </a:outerShdw>
                </a:effectLst>
                <a:latin typeface="Arial Narrow"/>
                <a:cs typeface="Arial Narrow"/>
              </a:rPr>
              <a:t>v</a:t>
            </a:r>
            <a:r>
              <a:rPr lang="en-US" sz="3600" b="1" spc="300" dirty="0" smtClean="0">
                <a:solidFill>
                  <a:srgbClr val="FFFFFF"/>
                </a:solidFill>
                <a:effectLst>
                  <a:outerShdw blurRad="50800" algn="ctr">
                    <a:srgbClr val="000000">
                      <a:alpha val="43000"/>
                    </a:srgbClr>
                  </a:outerShdw>
                </a:effectLst>
                <a:latin typeface="Arial Narrow"/>
                <a:cs typeface="Arial Narrow"/>
              </a:rPr>
              <a:t>. 8)</a:t>
            </a:r>
            <a:endParaRPr lang="en-US" sz="3600" b="1" spc="300" dirty="0" smtClean="0">
              <a:solidFill>
                <a:srgbClr val="FFFFFF"/>
              </a:solidFill>
              <a:effectLst>
                <a:outerShdw blurRad="50800" algn="ctr">
                  <a:srgbClr val="000000">
                    <a:alpha val="43000"/>
                  </a:srgbClr>
                </a:outerShdw>
              </a:effectLst>
              <a:latin typeface="Arial Narrow"/>
              <a:cs typeface="Arial Narrow"/>
            </a:endParaRPr>
          </a:p>
        </p:txBody>
      </p:sp>
      <p:sp>
        <p:nvSpPr>
          <p:cNvPr id="8" name="Rectangle 7"/>
          <p:cNvSpPr/>
          <p:nvPr/>
        </p:nvSpPr>
        <p:spPr>
          <a:xfrm>
            <a:off x="347301" y="2537558"/>
            <a:ext cx="5164545" cy="1015663"/>
          </a:xfrm>
          <a:prstGeom prst="rect">
            <a:avLst/>
          </a:prstGeom>
        </p:spPr>
        <p:txBody>
          <a:bodyPr wrap="none">
            <a:spAutoFit/>
          </a:bodyPr>
          <a:lstStyle/>
          <a:p>
            <a:r>
              <a:rPr lang="en-US" sz="3000" spc="300" dirty="0" smtClean="0">
                <a:solidFill>
                  <a:srgbClr val="FFFFFF"/>
                </a:solidFill>
                <a:effectLst>
                  <a:outerShdw blurRad="50800" algn="ctr">
                    <a:srgbClr val="000000">
                      <a:alpha val="43000"/>
                    </a:srgbClr>
                  </a:outerShdw>
                </a:effectLst>
                <a:latin typeface="Arial Narrow"/>
                <a:cs typeface="Arial Narrow"/>
              </a:rPr>
              <a:t>Rom. 12:2; Col. 3:2; </a:t>
            </a:r>
          </a:p>
          <a:p>
            <a:r>
              <a:rPr lang="en-US" sz="3000" spc="300" dirty="0" smtClean="0">
                <a:solidFill>
                  <a:srgbClr val="FFFFFF"/>
                </a:solidFill>
                <a:effectLst>
                  <a:outerShdw blurRad="50800" algn="ctr">
                    <a:srgbClr val="000000">
                      <a:alpha val="43000"/>
                    </a:srgbClr>
                  </a:outerShdw>
                </a:effectLst>
                <a:latin typeface="Arial Narrow"/>
                <a:cs typeface="Arial Narrow"/>
              </a:rPr>
              <a:t>Matt. 6:33; 1 Thess</a:t>
            </a:r>
            <a:r>
              <a:rPr lang="en-US" sz="3000" spc="300" dirty="0" smtClean="0">
                <a:solidFill>
                  <a:srgbClr val="FFFFFF"/>
                </a:solidFill>
                <a:effectLst>
                  <a:outerShdw blurRad="50800" algn="ctr">
                    <a:srgbClr val="000000">
                      <a:alpha val="43000"/>
                    </a:srgbClr>
                  </a:outerShdw>
                </a:effectLst>
                <a:latin typeface="Arial Narrow"/>
                <a:cs typeface="Arial Narrow"/>
              </a:rPr>
              <a:t>. 5:16-18</a:t>
            </a:r>
            <a:endParaRPr lang="en-US" sz="3000" spc="300" dirty="0" smtClean="0">
              <a:solidFill>
                <a:srgbClr val="FFFFFF"/>
              </a:solidFill>
              <a:effectLst>
                <a:outerShdw blurRad="50800" algn="ctr">
                  <a:srgbClr val="000000">
                    <a:alpha val="43000"/>
                  </a:srgbClr>
                </a:outerShdw>
              </a:effectLst>
              <a:latin typeface="Arial Narrow"/>
              <a:cs typeface="Arial Narrow"/>
            </a:endParaRPr>
          </a:p>
        </p:txBody>
      </p:sp>
      <p:sp>
        <p:nvSpPr>
          <p:cNvPr id="9" name="Rectangle 8"/>
          <p:cNvSpPr/>
          <p:nvPr/>
        </p:nvSpPr>
        <p:spPr>
          <a:xfrm>
            <a:off x="347301" y="4183021"/>
            <a:ext cx="7432593" cy="646331"/>
          </a:xfrm>
          <a:prstGeom prst="rect">
            <a:avLst/>
          </a:prstGeom>
        </p:spPr>
        <p:txBody>
          <a:bodyPr wrap="none">
            <a:spAutoFit/>
          </a:bodyPr>
          <a:lstStyle/>
          <a:p>
            <a:r>
              <a:rPr lang="en-US" sz="3600" b="1" spc="300" dirty="0" smtClean="0">
                <a:solidFill>
                  <a:srgbClr val="FFFFFF"/>
                </a:solidFill>
                <a:effectLst>
                  <a:outerShdw blurRad="50800" algn="ctr">
                    <a:srgbClr val="000000">
                      <a:alpha val="43000"/>
                    </a:srgbClr>
                  </a:outerShdw>
                </a:effectLst>
                <a:latin typeface="Arial Narrow"/>
                <a:cs typeface="Arial Narrow"/>
              </a:rPr>
              <a:t>OBEDIENT TO GOD’S WORD (</a:t>
            </a:r>
            <a:r>
              <a:rPr lang="en-US" sz="3600" b="1" spc="300" dirty="0" err="1" smtClean="0">
                <a:solidFill>
                  <a:srgbClr val="FFFFFF"/>
                </a:solidFill>
                <a:effectLst>
                  <a:outerShdw blurRad="50800" algn="ctr">
                    <a:srgbClr val="000000">
                      <a:alpha val="43000"/>
                    </a:srgbClr>
                  </a:outerShdw>
                </a:effectLst>
                <a:latin typeface="Arial Narrow"/>
                <a:cs typeface="Arial Narrow"/>
              </a:rPr>
              <a:t>v</a:t>
            </a:r>
            <a:r>
              <a:rPr lang="en-US" sz="3600" b="1" spc="300" dirty="0" smtClean="0">
                <a:solidFill>
                  <a:srgbClr val="FFFFFF"/>
                </a:solidFill>
                <a:effectLst>
                  <a:outerShdw blurRad="50800" algn="ctr">
                    <a:srgbClr val="000000">
                      <a:alpha val="43000"/>
                    </a:srgbClr>
                  </a:outerShdw>
                </a:effectLst>
                <a:latin typeface="Arial Narrow"/>
                <a:cs typeface="Arial Narrow"/>
              </a:rPr>
              <a:t>. 9)</a:t>
            </a:r>
            <a:endParaRPr lang="en-US" sz="3600" b="1" spc="300" dirty="0" smtClean="0">
              <a:solidFill>
                <a:srgbClr val="FFFFFF"/>
              </a:solidFill>
              <a:effectLst>
                <a:outerShdw blurRad="50800" algn="ctr">
                  <a:srgbClr val="000000">
                    <a:alpha val="43000"/>
                  </a:srgbClr>
                </a:outerShdw>
              </a:effectLst>
              <a:latin typeface="Arial Narrow"/>
              <a:cs typeface="Arial Narrow"/>
            </a:endParaRPr>
          </a:p>
        </p:txBody>
      </p:sp>
      <p:sp>
        <p:nvSpPr>
          <p:cNvPr id="10" name="Rectangle 9"/>
          <p:cNvSpPr/>
          <p:nvPr/>
        </p:nvSpPr>
        <p:spPr>
          <a:xfrm>
            <a:off x="347301" y="4829352"/>
            <a:ext cx="7361548" cy="1015663"/>
          </a:xfrm>
          <a:prstGeom prst="rect">
            <a:avLst/>
          </a:prstGeom>
        </p:spPr>
        <p:txBody>
          <a:bodyPr wrap="none">
            <a:spAutoFit/>
          </a:bodyPr>
          <a:lstStyle/>
          <a:p>
            <a:r>
              <a:rPr lang="en-US" sz="3000" spc="300" dirty="0" smtClean="0">
                <a:solidFill>
                  <a:srgbClr val="FFFFFF"/>
                </a:solidFill>
                <a:effectLst>
                  <a:outerShdw blurRad="50800" algn="ctr">
                    <a:srgbClr val="000000">
                      <a:alpha val="43000"/>
                    </a:srgbClr>
                  </a:outerShdw>
                </a:effectLst>
                <a:latin typeface="Arial Narrow"/>
                <a:cs typeface="Arial Narrow"/>
              </a:rPr>
              <a:t>Ps. 119:105; </a:t>
            </a:r>
            <a:r>
              <a:rPr lang="en-US" sz="3000" spc="300" dirty="0" err="1" smtClean="0">
                <a:solidFill>
                  <a:srgbClr val="FFFFFF"/>
                </a:solidFill>
                <a:effectLst>
                  <a:outerShdw blurRad="50800" algn="ctr">
                    <a:srgbClr val="000000">
                      <a:alpha val="43000"/>
                    </a:srgbClr>
                  </a:outerShdw>
                </a:effectLst>
                <a:latin typeface="Arial Narrow"/>
                <a:cs typeface="Arial Narrow"/>
              </a:rPr>
              <a:t>Lk</a:t>
            </a:r>
            <a:r>
              <a:rPr lang="en-US" sz="3000" spc="300" dirty="0" smtClean="0">
                <a:solidFill>
                  <a:srgbClr val="FFFFFF"/>
                </a:solidFill>
                <a:effectLst>
                  <a:outerShdw blurRad="50800" algn="ctr">
                    <a:srgbClr val="000000">
                      <a:alpha val="43000"/>
                    </a:srgbClr>
                  </a:outerShdw>
                </a:effectLst>
                <a:latin typeface="Arial Narrow"/>
                <a:cs typeface="Arial Narrow"/>
              </a:rPr>
              <a:t>. 11:28; Jn. 14:15; 15:14; </a:t>
            </a:r>
          </a:p>
          <a:p>
            <a:r>
              <a:rPr lang="en-US" sz="3000" spc="300" dirty="0" smtClean="0">
                <a:solidFill>
                  <a:srgbClr val="FFFFFF"/>
                </a:solidFill>
                <a:effectLst>
                  <a:outerShdw blurRad="50800" algn="ctr">
                    <a:srgbClr val="000000">
                      <a:alpha val="43000"/>
                    </a:srgbClr>
                  </a:outerShdw>
                </a:effectLst>
                <a:latin typeface="Arial Narrow"/>
                <a:cs typeface="Arial Narrow"/>
              </a:rPr>
              <a:t>Jas. 1:25; 1 Pet. 1:14</a:t>
            </a:r>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11" name="Rectangle 10"/>
          <p:cNvSpPr/>
          <p:nvPr/>
        </p:nvSpPr>
        <p:spPr>
          <a:xfrm>
            <a:off x="1673711" y="2722223"/>
            <a:ext cx="5613511" cy="646331"/>
          </a:xfrm>
          <a:prstGeom prst="rect">
            <a:avLst/>
          </a:prstGeom>
        </p:spPr>
        <p:txBody>
          <a:bodyPr wrap="none">
            <a:spAutoFit/>
          </a:bodyPr>
          <a:lstStyle/>
          <a:p>
            <a:pPr algn="ctr"/>
            <a:r>
              <a:rPr lang="en-US" sz="3600" b="1" spc="300" dirty="0" smtClean="0">
                <a:solidFill>
                  <a:srgbClr val="FFFFFF"/>
                </a:solidFill>
                <a:effectLst>
                  <a:outerShdw blurRad="50800" algn="ctr">
                    <a:srgbClr val="000000">
                      <a:alpha val="43000"/>
                    </a:srgbClr>
                  </a:outerShdw>
                </a:effectLst>
                <a:latin typeface="Arial Narrow"/>
                <a:cs typeface="Arial Narrow"/>
              </a:rPr>
              <a:t>THE PEACE OF GOD (v.9)</a:t>
            </a:r>
            <a:endParaRPr lang="en-US" sz="3600" b="1" spc="300" dirty="0" smtClean="0">
              <a:solidFill>
                <a:srgbClr val="FFFFFF"/>
              </a:solidFill>
              <a:effectLst>
                <a:outerShdw blurRad="50800" algn="ctr">
                  <a:srgbClr val="000000">
                    <a:alpha val="43000"/>
                  </a:srgbClr>
                </a:outerShdw>
              </a:effectLst>
              <a:latin typeface="Arial Narrow"/>
              <a:cs typeface="Arial Narrow"/>
            </a:endParaRPr>
          </a:p>
        </p:txBody>
      </p:sp>
      <p:sp>
        <p:nvSpPr>
          <p:cNvPr id="12" name="Rectangle 11"/>
          <p:cNvSpPr/>
          <p:nvPr/>
        </p:nvSpPr>
        <p:spPr>
          <a:xfrm>
            <a:off x="1673711" y="2306725"/>
            <a:ext cx="2117242" cy="553998"/>
          </a:xfrm>
          <a:prstGeom prst="rect">
            <a:avLst/>
          </a:prstGeom>
        </p:spPr>
        <p:txBody>
          <a:bodyPr wrap="none">
            <a:spAutoFit/>
          </a:bodyPr>
          <a:lstStyle/>
          <a:p>
            <a:pPr algn="ctr"/>
            <a:r>
              <a:rPr lang="en-US" sz="3000" i="1" spc="300" dirty="0">
                <a:solidFill>
                  <a:srgbClr val="FFFFFF"/>
                </a:solidFill>
                <a:effectLst>
                  <a:outerShdw blurRad="50800" algn="ctr">
                    <a:srgbClr val="000000">
                      <a:alpha val="43000"/>
                    </a:srgbClr>
                  </a:outerShdw>
                </a:effectLst>
                <a:latin typeface="Arial Narrow"/>
                <a:cs typeface="Arial Narrow"/>
              </a:rPr>
              <a:t>t</a:t>
            </a:r>
            <a:r>
              <a:rPr lang="en-US" sz="3000" i="1" spc="300" dirty="0" smtClean="0">
                <a:solidFill>
                  <a:srgbClr val="FFFFFF"/>
                </a:solidFill>
                <a:effectLst>
                  <a:outerShdw blurRad="50800" algn="ctr">
                    <a:srgbClr val="000000">
                      <a:alpha val="43000"/>
                    </a:srgbClr>
                  </a:outerShdw>
                </a:effectLst>
                <a:latin typeface="Arial Narrow"/>
                <a:cs typeface="Arial Narrow"/>
              </a:rPr>
              <a:t>he result?</a:t>
            </a:r>
            <a:endParaRPr lang="en-US" sz="3000" i="1" spc="300" dirty="0" smtClean="0">
              <a:solidFill>
                <a:srgbClr val="FFFFFF"/>
              </a:solidFill>
              <a:effectLst>
                <a:outerShdw blurRad="50800" algn="ctr">
                  <a:srgbClr val="000000">
                    <a:alpha val="43000"/>
                  </a:srgbClr>
                </a:outerShdw>
              </a:effectLst>
              <a:latin typeface="Arial Narrow"/>
              <a:cs typeface="Arial Narrow"/>
            </a:endParaRPr>
          </a:p>
        </p:txBody>
      </p:sp>
      <p:sp>
        <p:nvSpPr>
          <p:cNvPr id="13" name="Rectangle 12"/>
          <p:cNvSpPr/>
          <p:nvPr/>
        </p:nvSpPr>
        <p:spPr>
          <a:xfrm>
            <a:off x="1482914" y="3660713"/>
            <a:ext cx="6001162" cy="1015663"/>
          </a:xfrm>
          <a:prstGeom prst="rect">
            <a:avLst/>
          </a:prstGeom>
        </p:spPr>
        <p:txBody>
          <a:bodyPr wrap="none">
            <a:spAutoFit/>
          </a:bodyPr>
          <a:lstStyle/>
          <a:p>
            <a:pPr algn="ctr"/>
            <a:r>
              <a:rPr lang="en-US" sz="3000" spc="300" dirty="0" smtClean="0">
                <a:solidFill>
                  <a:srgbClr val="FFFFFF"/>
                </a:solidFill>
                <a:effectLst>
                  <a:outerShdw blurRad="50800" algn="ctr">
                    <a:srgbClr val="000000">
                      <a:alpha val="43000"/>
                    </a:srgbClr>
                  </a:outerShdw>
                </a:effectLst>
                <a:latin typeface="Arial Narrow"/>
                <a:cs typeface="Arial Narrow"/>
              </a:rPr>
              <a:t>Phil. 4:7, 9; </a:t>
            </a:r>
            <a:r>
              <a:rPr lang="en-US" sz="3000" spc="300" dirty="0">
                <a:solidFill>
                  <a:srgbClr val="FFFFFF"/>
                </a:solidFill>
                <a:effectLst>
                  <a:outerShdw blurRad="50800" algn="ctr">
                    <a:srgbClr val="000000">
                      <a:alpha val="43000"/>
                    </a:srgbClr>
                  </a:outerShdw>
                </a:effectLst>
                <a:latin typeface="Arial Narrow"/>
                <a:cs typeface="Arial Narrow"/>
              </a:rPr>
              <a:t>J</a:t>
            </a:r>
            <a:r>
              <a:rPr lang="en-US" sz="3000" spc="300" dirty="0" smtClean="0">
                <a:solidFill>
                  <a:srgbClr val="FFFFFF"/>
                </a:solidFill>
                <a:effectLst>
                  <a:outerShdw blurRad="50800" algn="ctr">
                    <a:srgbClr val="000000">
                      <a:alpha val="43000"/>
                    </a:srgbClr>
                  </a:outerShdw>
                </a:effectLst>
                <a:latin typeface="Arial Narrow"/>
                <a:cs typeface="Arial Narrow"/>
              </a:rPr>
              <a:t>n. 14:27; Gal. 5:22; </a:t>
            </a:r>
          </a:p>
          <a:p>
            <a:pPr algn="ctr"/>
            <a:r>
              <a:rPr lang="en-US" sz="3000" spc="300" dirty="0" smtClean="0">
                <a:solidFill>
                  <a:srgbClr val="FFFFFF"/>
                </a:solidFill>
                <a:effectLst>
                  <a:outerShdw blurRad="50800" algn="ctr">
                    <a:srgbClr val="000000">
                      <a:alpha val="43000"/>
                    </a:srgbClr>
                  </a:outerShdw>
                </a:effectLst>
                <a:latin typeface="Arial Narrow"/>
                <a:cs typeface="Arial Narrow"/>
              </a:rPr>
              <a:t>Ps. 29:11, 119:165  </a:t>
            </a:r>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5" name="TextBox 4"/>
          <p:cNvSpPr txBox="1"/>
          <p:nvPr/>
        </p:nvSpPr>
        <p:spPr>
          <a:xfrm>
            <a:off x="2604052" y="5300870"/>
            <a:ext cx="3935896" cy="553998"/>
          </a:xfrm>
          <a:prstGeom prst="rect">
            <a:avLst/>
          </a:prstGeom>
          <a:noFill/>
        </p:spPr>
        <p:txBody>
          <a:bodyPr wrap="square" rtlCol="0">
            <a:spAutoFit/>
          </a:bodyPr>
          <a:lstStyle/>
          <a:p>
            <a:pPr algn="ctr"/>
            <a:r>
              <a:rPr lang="en-US" sz="3000" spc="300" dirty="0" smtClean="0">
                <a:solidFill>
                  <a:schemeClr val="bg1"/>
                </a:solidFill>
                <a:effectLst>
                  <a:outerShdw blurRad="63500" sx="102000" sy="102000" algn="ctr" rotWithShape="0">
                    <a:prstClr val="black">
                      <a:alpha val="40000"/>
                    </a:prstClr>
                  </a:outerShdw>
                </a:effectLst>
                <a:latin typeface="Arial Narrow" charset="0"/>
                <a:ea typeface="Arial Narrow" charset="0"/>
                <a:cs typeface="Arial Narrow" charset="0"/>
              </a:rPr>
              <a:t>PHILIPPIANS 4:6-9</a:t>
            </a:r>
            <a:endParaRPr lang="en-US" sz="3000" spc="300" dirty="0">
              <a:solidFill>
                <a:schemeClr val="bg1"/>
              </a:solidFill>
              <a:effectLst>
                <a:outerShdw blurRad="63500" sx="102000" sy="102000" algn="ctr" rotWithShape="0">
                  <a:prstClr val="black">
                    <a:alpha val="40000"/>
                  </a:prstClr>
                </a:outerShdw>
              </a:effectLst>
              <a:latin typeface="Arial Narrow" charset="0"/>
              <a:ea typeface="Arial Narrow" charset="0"/>
              <a:cs typeface="Arial Narrow"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521</TotalTime>
  <Words>414</Words>
  <Application>Microsoft Macintosh PowerPoint</Application>
  <PresentationFormat>On-screen Show (4:3)</PresentationFormat>
  <Paragraphs>60</Paragraphs>
  <Slides>9</Slides>
  <Notes>0</Notes>
  <HiddenSlides>0</HiddenSlides>
  <MMClips>0</MMClips>
  <ScaleCrop>false</ScaleCrop>
  <HeadingPairs>
    <vt:vector size="4" baseType="variant">
      <vt:variant>
        <vt:lpstr>Design Template</vt:lpstr>
      </vt:variant>
      <vt:variant>
        <vt:i4>1</vt:i4>
      </vt:variant>
      <vt:variant>
        <vt:lpstr>Slide Titles</vt:lpstr>
      </vt:variant>
      <vt:variant>
        <vt:i4>9</vt:i4>
      </vt:variant>
    </vt:vector>
  </HeadingPairs>
  <TitlesOfParts>
    <vt:vector size="10" baseType="lpstr">
      <vt:lpstr>Office Theme</vt:lpstr>
      <vt:lpstr>Slide 1</vt:lpstr>
      <vt:lpstr>Slide 2</vt:lpstr>
      <vt:lpstr>Slide 3</vt:lpstr>
      <vt:lpstr>Slide 4</vt:lpstr>
      <vt:lpstr>Slide 5</vt:lpstr>
      <vt:lpstr>Slide 6</vt:lpstr>
      <vt:lpstr>Slide 7</vt:lpstr>
      <vt:lpstr>Slide 8</vt:lpstr>
      <vt:lpstr>Slide 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Landon  Rutter</dc:creator>
  <cp:lastModifiedBy>Landon  Rutter</cp:lastModifiedBy>
  <cp:revision>2</cp:revision>
  <dcterms:created xsi:type="dcterms:W3CDTF">2017-01-21T18:54:48Z</dcterms:created>
  <dcterms:modified xsi:type="dcterms:W3CDTF">2017-01-22T03:36:32Z</dcterms:modified>
</cp:coreProperties>
</file>