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eorgi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F2F2"/>
          </a:solidFill>
        </a:fill>
      </a:tcStyle>
    </a:wholeTbl>
    <a:band2H>
      <a:tcTxStyle b="def" i="def"/>
      <a:tcStyle>
        <a:tcBdr/>
        <a:fill>
          <a:solidFill>
            <a:srgbClr val="F9F9F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DCDC"/>
          </a:solidFill>
        </a:fill>
      </a:tcStyle>
    </a:wholeTbl>
    <a:band2H>
      <a:tcTxStyle b="def" i="def"/>
      <a:tcStyle>
        <a:tcBdr/>
        <a:fill>
          <a:solidFill>
            <a:schemeClr val="accent6">
              <a:lumOff val="63215"/>
            </a:schemeClr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FCF"/>
          </a:solidFill>
        </a:fill>
      </a:tcStyle>
    </a:wholeTbl>
    <a:band2H>
      <a:tcTxStyle b="def" i="def"/>
      <a:tcStyle>
        <a:tcBdr/>
        <a:fill>
          <a:solidFill>
            <a:srgbClr val="E8E8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>
              <a:lumOff val="16690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06" name="Shape 10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notesStyle>
    <a:lvl1pPr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1pPr>
    <a:lvl2pPr indent="228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2pPr>
    <a:lvl3pPr indent="457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3pPr>
    <a:lvl4pPr indent="685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4pPr>
    <a:lvl5pPr indent="9144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5pPr>
    <a:lvl6pPr indent="11430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6pPr>
    <a:lvl7pPr indent="13716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7pPr>
    <a:lvl8pPr indent="16002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8pPr>
    <a:lvl9pPr indent="1828800" latinLnBrk="0">
      <a:defRPr sz="1200">
        <a:solidFill>
          <a:srgbClr val="FFFFFF"/>
        </a:solidFill>
        <a:latin typeface="+mn-lt"/>
        <a:ea typeface="+mn-ea"/>
        <a:cs typeface="+mn-cs"/>
        <a:sym typeface="Georgia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3.xml.rels><?xml version="1.0" encoding="UTF-8" standalone="yes"?>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4.xml.rels><?xml version="1.0" encoding="UTF-8" standalone="yes"?>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_rels/notesSlide5.xml.rels><?xml version="1.0" encoding="UTF-8" standalone="yes"?>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6.xml.rels><?xml version="1.0" encoding="UTF-8" standalone="yes"?>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7.xml.rels><?xml version="1.0" encoding="UTF-8" standalone="yes"?>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8.xml.rels><?xml version="1.0" encoding="UTF-8" standalone="yes"?>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
</file>

<file path=ppt/notesSlides/_rels/notesSlide9.xml.rels><?xml version="1.0" encoding="UTF-8" standalone="yes"?>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1" name="Shape 15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The Answer To Eternal Life Is Written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Deuteronomy 11:26-28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2 Timothy 3:16-17; 2 Peter 1:2-4</a:t>
            </a:r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</a:defRPr>
            </a:pPr>
            <a:r>
              <a:t>That Word Can Be Read, Understood &amp; Applied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John 20:30-31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Ephesians 3:1-4 —&gt; 5:17  —&gt;  4:17 – 5:14</a:t>
            </a:r>
          </a:p>
          <a:p>
            <a:pPr>
              <a:defRPr>
                <a:solidFill>
                  <a:srgbClr val="000000"/>
                </a:solidFill>
              </a:defRPr>
            </a:pPr>
          </a:p>
          <a:p>
            <a:pPr>
              <a:defRPr>
                <a:solidFill>
                  <a:srgbClr val="000000"/>
                </a:solidFill>
              </a:defRPr>
            </a:pPr>
            <a:r>
              <a:t>The Lawyer’s Problem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Not that reading &amp; understanding were impossible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He did not want to obey what was written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Tried to escape need for obedience by abuse of word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Brought back to principle &amp; application of Scripture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Tried to use hypothetical to negate truth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Jesus went to real source of problem: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“You are mistaken, not knowing the Scriptures nor the power of God”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Used the tense of one word as significant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Used Scripture as being verbally inspired of God – every word has purpose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Tried to use hypothetical to negate truth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Jesus went to real source of problem: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“You are mistaken, not knowing the Scriptures nor the power of God”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Used the tense of one word as significant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Used Scripture as being verbally inspired of God – every word has purpose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If Jesus had little respect for commands of law, this was opportunity to show it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Instead, He affirmed the need to adhere to the law from the foundation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“On these two commandments hang all the Law and the Prophets…”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Necessary to put all in context of purpose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Appeal was to authority of Scripture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1" name="Shape 17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If Jesus had little respect for commands of law, this was opportunity to show it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Instead, He affirmed the need to adhere to the law from the foundation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“On these two commandments hang all the Law and the Prophets…”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Necessary to put all in context of purpose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Appeal was to authority of Scripture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5" name="Shape 17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If Jesus had little respect for commands of law, this was opportunity to show it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Instead, He affirmed the need to adhere to the law from the foundation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“On these two commandments hang all the Law and the Prophets…”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Necessary to put all in context of purpose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Appeal was to authority of Scripture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0" name="Shape 18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Jews accepted the prophecy of the Messiah as being the “son of David”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Jesus noted another prophecy about the Messiah given by David “in the Spirit”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Messiah both “son of David” &amp; “Lord”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Appealed to harmony of Scripture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6" name="Shape 18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Jews accepted the prophecy of the Messiah as being the “son of David”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Jesus noted another prophecy about the Messiah given by David “in the Spirit”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Messiah both “son of David” &amp; “Lord”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Appealed to harmony of Scripture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1" name="Shape 19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Put focus on what is written in word of God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Seek to understand it as written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No additions or subtractions are allowed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Remember proper use will be to make it clear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God gave it to be understood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Just understanding is not enough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It is given with sufficient clarity that we can understand so we can put it into practice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90" name="Shape 90"/>
          <p:cNvSpPr/>
          <p:nvPr>
            <p:ph type="sldNum" sz="quarter" idx="2"/>
          </p:nvPr>
        </p:nvSpPr>
        <p:spPr>
          <a:xfrm>
            <a:off x="8423637" y="6404294"/>
            <a:ext cx="26316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" name="Shape 98"/>
          <p:cNvSpPr/>
          <p:nvPr>
            <p:ph type="title"/>
          </p:nvPr>
        </p:nvSpPr>
        <p:spPr>
          <a:xfrm>
            <a:off x="457200" y="274639"/>
            <a:ext cx="8229600" cy="1143001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99" name="Shape 99"/>
          <p:cNvSpPr/>
          <p:nvPr>
            <p:ph type="sldNum" sz="quarter" idx="2"/>
          </p:nvPr>
        </p:nvSpPr>
        <p:spPr>
          <a:xfrm>
            <a:off x="7488418" y="6404294"/>
            <a:ext cx="263164" cy="269241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body" sz="quarter" idx="1"/>
          </p:nvPr>
        </p:nvSpPr>
        <p:spPr>
          <a:xfrm>
            <a:off x="2713253" y="4434073"/>
            <a:ext cx="3733129" cy="33714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hape 1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body" sz="quarter" idx="1"/>
          </p:nvPr>
        </p:nvSpPr>
        <p:spPr>
          <a:xfrm>
            <a:off x="2694009" y="4434073"/>
            <a:ext cx="3733131" cy="337144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300"/>
              </a:spcBef>
              <a:defRPr sz="1600"/>
            </a:lvl1pPr>
            <a:lvl2pPr marL="701040" indent="-243840">
              <a:spcBef>
                <a:spcPts val="300"/>
              </a:spcBef>
              <a:defRPr sz="1600"/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" name="Shape 27"/>
          <p:cNvSpPr/>
          <p:nvPr>
            <p:ph type="title"/>
          </p:nvPr>
        </p:nvSpPr>
        <p:spPr>
          <a:xfrm>
            <a:off x="1688353" y="2779059"/>
            <a:ext cx="5804648" cy="126502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8" name="Shape 2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1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/>
          <p:nvPr>
            <p:ph type="body" idx="1"/>
          </p:nvPr>
        </p:nvSpPr>
        <p:spPr>
          <a:xfrm>
            <a:off x="4252688" y="258980"/>
            <a:ext cx="4592490" cy="6305178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6" name="Shape 3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2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body" idx="1"/>
          </p:nvPr>
        </p:nvSpPr>
        <p:spPr>
          <a:xfrm>
            <a:off x="4252688" y="258980"/>
            <a:ext cx="4592490" cy="6305178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hape 4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3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xfrm>
            <a:off x="432966" y="4883834"/>
            <a:ext cx="3521455" cy="95694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pPr/>
            <a:r>
              <a:t>Title Text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4252688" y="258980"/>
            <a:ext cx="4592490" cy="6305178"/>
          </a:xfrm>
          <a:prstGeom prst="rect">
            <a:avLst/>
          </a:prstGeom>
        </p:spPr>
        <p:txBody>
          <a:bodyPr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" name="Shape 5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Scriptu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body" idx="1"/>
          </p:nvPr>
        </p:nvSpPr>
        <p:spPr>
          <a:xfrm>
            <a:off x="526736" y="561829"/>
            <a:ext cx="8160065" cy="4486814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" name="Shape 61"/>
          <p:cNvSpPr/>
          <p:nvPr>
            <p:ph type="body" sz="quarter" idx="13"/>
          </p:nvPr>
        </p:nvSpPr>
        <p:spPr>
          <a:xfrm>
            <a:off x="527050" y="5361518"/>
            <a:ext cx="8159750" cy="990254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300"/>
              </a:spcBef>
              <a:defRPr sz="1400"/>
            </a:pPr>
          </a:p>
        </p:txBody>
      </p:sp>
      <p:sp>
        <p:nvSpPr>
          <p:cNvPr id="62" name="Shape 6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ackground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body" idx="1"/>
          </p:nvPr>
        </p:nvSpPr>
        <p:spPr>
          <a:xfrm>
            <a:off x="526736" y="561828"/>
            <a:ext cx="8160065" cy="5805549"/>
          </a:xfrm>
          <a:prstGeom prst="rect">
            <a:avLst/>
          </a:prstGeom>
        </p:spPr>
        <p:txBody>
          <a:bodyPr anchor="ctr"/>
          <a:lstStyle>
            <a:lvl2pPr marL="0" indent="457200">
              <a:buSzTx/>
              <a:buNone/>
            </a:lvl2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" name="Shape 7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Slid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body" sz="quarter" idx="1"/>
          </p:nvPr>
        </p:nvSpPr>
        <p:spPr>
          <a:xfrm>
            <a:off x="457200" y="3699804"/>
            <a:ext cx="8305800" cy="1143001"/>
          </a:xfrm>
          <a:prstGeom prst="rect">
            <a:avLst/>
          </a:prstGeom>
        </p:spPr>
        <p:txBody>
          <a:bodyPr/>
          <a:lstStyle>
            <a:lvl1pPr>
              <a:spcBef>
                <a:spcPts val="500"/>
              </a:spcBef>
              <a:defRPr spc="100" sz="2200">
                <a:solidFill>
                  <a:srgbClr val="F8F8F8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pc="100" sz="2200">
                <a:solidFill>
                  <a:srgbClr val="F8F8F8"/>
                </a:solidFill>
              </a:defRPr>
            </a:lvl2pPr>
            <a:lvl3pPr>
              <a:spcBef>
                <a:spcPts val="500"/>
              </a:spcBef>
              <a:defRPr spc="100" sz="2200">
                <a:solidFill>
                  <a:srgbClr val="F8F8F8"/>
                </a:solidFill>
              </a:defRPr>
            </a:lvl3pPr>
            <a:lvl4pPr>
              <a:spcBef>
                <a:spcPts val="500"/>
              </a:spcBef>
              <a:defRPr spc="100" sz="2200">
                <a:solidFill>
                  <a:srgbClr val="F8F8F8"/>
                </a:solidFill>
              </a:defRPr>
            </a:lvl4pPr>
            <a:lvl5pPr>
              <a:spcBef>
                <a:spcPts val="500"/>
              </a:spcBef>
              <a:defRPr spc="100" sz="2200">
                <a:solidFill>
                  <a:srgbClr val="F8F8F8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" name="Shape 78"/>
          <p:cNvSpPr/>
          <p:nvPr>
            <p:ph type="title"/>
          </p:nvPr>
        </p:nvSpPr>
        <p:spPr>
          <a:xfrm>
            <a:off x="457200" y="1433731"/>
            <a:ext cx="8305800" cy="1981201"/>
          </a:xfrm>
          <a:prstGeom prst="rect">
            <a:avLst/>
          </a:prstGeom>
        </p:spPr>
        <p:txBody>
          <a:bodyPr anchor="b"/>
          <a:lstStyle>
            <a:lvl1pPr>
              <a:defRPr sz="4800">
                <a:ln w="31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F9F9F9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79" name="Shape 79"/>
          <p:cNvSpPr/>
          <p:nvPr/>
        </p:nvSpPr>
        <p:spPr>
          <a:xfrm>
            <a:off x="1463625" y="3550126"/>
            <a:ext cx="2971801" cy="1588"/>
          </a:xfrm>
          <a:prstGeom prst="line">
            <a:avLst/>
          </a:prstGeom>
          <a:ln>
            <a:solidFill>
              <a:srgbClr val="E6E6E6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0" name="Shape 80"/>
          <p:cNvSpPr/>
          <p:nvPr/>
        </p:nvSpPr>
        <p:spPr>
          <a:xfrm>
            <a:off x="4708573" y="3550126"/>
            <a:ext cx="2971801" cy="1588"/>
          </a:xfrm>
          <a:prstGeom prst="line">
            <a:avLst/>
          </a:prstGeom>
          <a:ln>
            <a:solidFill>
              <a:srgbClr val="E6E6E6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1" name="Shape 81"/>
          <p:cNvSpPr/>
          <p:nvPr/>
        </p:nvSpPr>
        <p:spPr>
          <a:xfrm>
            <a:off x="4540348" y="3526301"/>
            <a:ext cx="45721" cy="45721"/>
          </a:xfrm>
          <a:prstGeom prst="ellipse">
            <a:avLst/>
          </a:prstGeom>
          <a:solidFill>
            <a:schemeClr val="accent2"/>
          </a:solidFill>
          <a:ln w="25400">
            <a:solidFill>
              <a:schemeClr val="accent2"/>
            </a:solidFill>
          </a:ln>
          <a:effectLst>
            <a:outerShdw sx="100000" sy="100000" kx="0" ky="0" algn="b" rotWithShape="0" blurRad="38100" dist="0" dir="2700000">
              <a:srgbClr val="000000">
                <a:alpha val="5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2" name="Shape 82"/>
          <p:cNvSpPr/>
          <p:nvPr>
            <p:ph type="sldNum" sz="quarter" idx="2"/>
          </p:nvPr>
        </p:nvSpPr>
        <p:spPr>
          <a:xfrm>
            <a:off x="8423637" y="6404294"/>
            <a:ext cx="263163" cy="2692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9pPr>
    </p:titleStyle>
    <p:bodyStyle>
      <a:lvl1pPr marL="0" marR="0" indent="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1pPr>
      <a:lvl2pPr marL="914400" marR="0" indent="-4572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5pPr>
      <a:lvl6pPr marL="26289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6pPr>
      <a:lvl7pPr marL="30861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7pPr>
      <a:lvl8pPr marL="35433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8pPr>
      <a:lvl9pPr marL="4000500" marR="0" indent="-342900" algn="ctr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30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Georgi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Georgi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tif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tif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tif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Luke 10:25-37</a:t>
            </a:r>
          </a:p>
        </p:txBody>
      </p:sp>
      <p:sp>
        <p:nvSpPr>
          <p:cNvPr id="109" name="Shape 109"/>
          <p:cNvSpPr/>
          <p:nvPr>
            <p:ph type="title"/>
          </p:nvPr>
        </p:nvSpPr>
        <p:spPr>
          <a:xfrm>
            <a:off x="1688353" y="2779059"/>
            <a:ext cx="5804648" cy="1265021"/>
          </a:xfrm>
          <a:prstGeom prst="rect">
            <a:avLst/>
          </a:prstGeom>
        </p:spPr>
        <p:txBody>
          <a:bodyPr/>
          <a:lstStyle>
            <a:lvl1pPr defTabSz="621791">
              <a:defRPr sz="3264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At the feet of the Master Teacher… Jesus and the Law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8792" y="-1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-1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Matthew 22:41-46</a:t>
            </a:r>
          </a:p>
        </p:txBody>
      </p:sp>
      <p:sp>
        <p:nvSpPr>
          <p:cNvPr id="178" name="Shape 17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>
                <a:ln w="2599">
                  <a:solidFill>
                    <a:srgbClr val="000000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The Nature of the Messiah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3" name="Shape 18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84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9" name="Shape 18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>
                <a:ln w="2599">
                  <a:solidFill>
                    <a:srgbClr val="000000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How to Teach Like Christ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88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r>
              <a:t>Luke 10:25-37</a:t>
            </a:r>
          </a:p>
        </p:txBody>
      </p:sp>
      <p:sp>
        <p:nvSpPr>
          <p:cNvPr id="194" name="Shape 194"/>
          <p:cNvSpPr/>
          <p:nvPr>
            <p:ph type="title"/>
          </p:nvPr>
        </p:nvSpPr>
        <p:spPr>
          <a:xfrm>
            <a:off x="1688353" y="2779059"/>
            <a:ext cx="5804648" cy="1265021"/>
          </a:xfrm>
          <a:prstGeom prst="rect">
            <a:avLst/>
          </a:prstGeom>
        </p:spPr>
        <p:txBody>
          <a:bodyPr/>
          <a:lstStyle>
            <a:lvl1pPr defTabSz="621791">
              <a:defRPr sz="3264">
                <a:latin typeface="American Typewriter"/>
                <a:ea typeface="American Typewriter"/>
                <a:cs typeface="American Typewriter"/>
                <a:sym typeface="American Typewriter"/>
              </a:defRPr>
            </a:lvl1pPr>
          </a:lstStyle>
          <a:p>
            <a:pPr/>
            <a:r>
              <a:t>At the feet of the Master Teacher… Jesus and the Law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2" name="Shape 112"/>
          <p:cNvSpPr/>
          <p:nvPr/>
        </p:nvSpPr>
        <p:spPr>
          <a:xfrm>
            <a:off x="4956256" y="1440180"/>
            <a:ext cx="2784486" cy="3977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 defTabSz="457200">
              <a:defRPr sz="3700">
                <a:solidFill>
                  <a:schemeClr val="accent2">
                    <a:lumOff val="16690"/>
                  </a:schemeClr>
                </a:solidFill>
                <a:latin typeface="Avenir Heavy"/>
                <a:ea typeface="Avenir Heavy"/>
                <a:cs typeface="Avenir Heavy"/>
                <a:sym typeface="Avenir Heavy"/>
              </a:defRPr>
            </a:lvl1pPr>
          </a:lstStyle>
          <a:p>
            <a:pPr/>
            <a:r>
              <a:t>“Teacher, what shall I do to inherit eternal life?”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15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8" name="Group 118"/>
          <p:cNvGrpSpPr/>
          <p:nvPr/>
        </p:nvGrpSpPr>
        <p:grpSpPr>
          <a:xfrm>
            <a:off x="3810000" y="1371600"/>
            <a:ext cx="3581400" cy="381000"/>
            <a:chOff x="0" y="0"/>
            <a:chExt cx="3581400" cy="381000"/>
          </a:xfrm>
        </p:grpSpPr>
        <p:sp>
          <p:nvSpPr>
            <p:cNvPr id="116" name="Shape 116"/>
            <p:cNvSpPr/>
            <p:nvPr/>
          </p:nvSpPr>
          <p:spPr>
            <a:xfrm>
              <a:off x="0" y="381000"/>
              <a:ext cx="3581400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17" name="Shape 117"/>
            <p:cNvSpPr/>
            <p:nvPr/>
          </p:nvSpPr>
          <p:spPr>
            <a:xfrm>
              <a:off x="2438400" y="0"/>
              <a:ext cx="1143000" cy="381000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22" name="Group 122"/>
          <p:cNvGrpSpPr/>
          <p:nvPr/>
        </p:nvGrpSpPr>
        <p:grpSpPr>
          <a:xfrm>
            <a:off x="609599" y="1752600"/>
            <a:ext cx="7620002" cy="381000"/>
            <a:chOff x="0" y="0"/>
            <a:chExt cx="7620000" cy="381000"/>
          </a:xfrm>
        </p:grpSpPr>
        <p:sp>
          <p:nvSpPr>
            <p:cNvPr id="119" name="Shape 119"/>
            <p:cNvSpPr/>
            <p:nvPr/>
          </p:nvSpPr>
          <p:spPr>
            <a:xfrm>
              <a:off x="685800" y="0"/>
              <a:ext cx="381001" cy="381000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0" name="Shape 120"/>
            <p:cNvSpPr/>
            <p:nvPr/>
          </p:nvSpPr>
          <p:spPr>
            <a:xfrm>
              <a:off x="6969220" y="0"/>
              <a:ext cx="650781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1" name="Shape 121"/>
            <p:cNvSpPr/>
            <p:nvPr/>
          </p:nvSpPr>
          <p:spPr>
            <a:xfrm>
              <a:off x="0" y="381000"/>
              <a:ext cx="2514600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sp>
        <p:nvSpPr>
          <p:cNvPr id="123" name="Shape 123"/>
          <p:cNvSpPr/>
          <p:nvPr/>
        </p:nvSpPr>
        <p:spPr>
          <a:xfrm flipH="1">
            <a:off x="1699051" y="1558831"/>
            <a:ext cx="4524049" cy="495336"/>
          </a:xfrm>
          <a:prstGeom prst="line">
            <a:avLst/>
          </a:prstGeom>
          <a:ln w="25400">
            <a:solidFill>
              <a:srgbClr val="FF9300"/>
            </a:solidFill>
            <a:tailEnd type="triangle"/>
          </a:ln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2" grpId="2"/>
      <p:bldP build="whole" bldLvl="1" animBg="1" rev="0" advAuto="0" spid="118" grpId="1"/>
      <p:bldP build="whole" bldLvl="1" animBg="1" rev="0" advAuto="0" spid="123" grpId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26" name="image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9" name="Group 129"/>
          <p:cNvGrpSpPr/>
          <p:nvPr/>
        </p:nvGrpSpPr>
        <p:grpSpPr>
          <a:xfrm>
            <a:off x="3810000" y="1371600"/>
            <a:ext cx="3581400" cy="381000"/>
            <a:chOff x="0" y="0"/>
            <a:chExt cx="3581400" cy="381000"/>
          </a:xfrm>
        </p:grpSpPr>
        <p:sp>
          <p:nvSpPr>
            <p:cNvPr id="127" name="Shape 127"/>
            <p:cNvSpPr/>
            <p:nvPr/>
          </p:nvSpPr>
          <p:spPr>
            <a:xfrm>
              <a:off x="0" y="381000"/>
              <a:ext cx="3581400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28" name="Shape 128"/>
            <p:cNvSpPr/>
            <p:nvPr/>
          </p:nvSpPr>
          <p:spPr>
            <a:xfrm>
              <a:off x="2438400" y="0"/>
              <a:ext cx="1143000" cy="381000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3" name="Group 133"/>
          <p:cNvGrpSpPr/>
          <p:nvPr/>
        </p:nvGrpSpPr>
        <p:grpSpPr>
          <a:xfrm>
            <a:off x="609599" y="1752600"/>
            <a:ext cx="7620002" cy="381000"/>
            <a:chOff x="0" y="0"/>
            <a:chExt cx="7620000" cy="381000"/>
          </a:xfrm>
        </p:grpSpPr>
        <p:sp>
          <p:nvSpPr>
            <p:cNvPr id="130" name="Shape 130"/>
            <p:cNvSpPr/>
            <p:nvPr/>
          </p:nvSpPr>
          <p:spPr>
            <a:xfrm>
              <a:off x="685800" y="0"/>
              <a:ext cx="381001" cy="381000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1" name="Shape 131"/>
            <p:cNvSpPr/>
            <p:nvPr/>
          </p:nvSpPr>
          <p:spPr>
            <a:xfrm>
              <a:off x="6969220" y="0"/>
              <a:ext cx="650781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2" name="Shape 132"/>
            <p:cNvSpPr/>
            <p:nvPr/>
          </p:nvSpPr>
          <p:spPr>
            <a:xfrm>
              <a:off x="0" y="381000"/>
              <a:ext cx="2514600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36" name="Group 136"/>
          <p:cNvGrpSpPr/>
          <p:nvPr/>
        </p:nvGrpSpPr>
        <p:grpSpPr>
          <a:xfrm>
            <a:off x="609599" y="3886199"/>
            <a:ext cx="7696201" cy="381002"/>
            <a:chOff x="0" y="0"/>
            <a:chExt cx="7696200" cy="381000"/>
          </a:xfrm>
        </p:grpSpPr>
        <p:sp>
          <p:nvSpPr>
            <p:cNvPr id="134" name="Shape 134"/>
            <p:cNvSpPr/>
            <p:nvPr/>
          </p:nvSpPr>
          <p:spPr>
            <a:xfrm flipH="1" rot="10800000">
              <a:off x="0" y="0"/>
              <a:ext cx="762000" cy="381001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35" name="Shape 135"/>
            <p:cNvSpPr/>
            <p:nvPr/>
          </p:nvSpPr>
          <p:spPr>
            <a:xfrm>
              <a:off x="7315200" y="0"/>
              <a:ext cx="381000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9" name="image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609599" y="3539066"/>
            <a:ext cx="6434669" cy="537634"/>
            <a:chOff x="0" y="0"/>
            <a:chExt cx="6434667" cy="537633"/>
          </a:xfrm>
        </p:grpSpPr>
        <p:sp>
          <p:nvSpPr>
            <p:cNvPr id="140" name="Shape 140"/>
            <p:cNvSpPr/>
            <p:nvPr/>
          </p:nvSpPr>
          <p:spPr>
            <a:xfrm flipH="1" rot="10800000">
              <a:off x="0" y="0"/>
              <a:ext cx="1930400" cy="537633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1" name="Shape 141"/>
            <p:cNvSpPr/>
            <p:nvPr/>
          </p:nvSpPr>
          <p:spPr>
            <a:xfrm>
              <a:off x="3589866" y="0"/>
              <a:ext cx="2844802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46" name="Group 146"/>
          <p:cNvGrpSpPr/>
          <p:nvPr/>
        </p:nvGrpSpPr>
        <p:grpSpPr>
          <a:xfrm>
            <a:off x="609600" y="4229098"/>
            <a:ext cx="7535334" cy="1104903"/>
            <a:chOff x="0" y="0"/>
            <a:chExt cx="7535333" cy="1104902"/>
          </a:xfrm>
        </p:grpSpPr>
        <p:sp>
          <p:nvSpPr>
            <p:cNvPr id="143" name="Shape 143"/>
            <p:cNvSpPr/>
            <p:nvPr/>
          </p:nvSpPr>
          <p:spPr>
            <a:xfrm flipH="1" rot="10800000">
              <a:off x="4233333" y="0"/>
              <a:ext cx="2455334" cy="537634"/>
            </a:xfrm>
            <a:prstGeom prst="roundRect">
              <a:avLst>
                <a:gd name="adj" fmla="val 16667"/>
              </a:avLst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4" name="Shape 144"/>
            <p:cNvSpPr/>
            <p:nvPr/>
          </p:nvSpPr>
          <p:spPr>
            <a:xfrm>
              <a:off x="6688666" y="520700"/>
              <a:ext cx="846668" cy="0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45" name="Shape 145"/>
            <p:cNvSpPr/>
            <p:nvPr/>
          </p:nvSpPr>
          <p:spPr>
            <a:xfrm>
              <a:off x="0" y="1104901"/>
              <a:ext cx="1320800" cy="1"/>
            </a:xfrm>
            <a:prstGeom prst="line">
              <a:avLst/>
            </a:prstGeom>
            <a:noFill/>
            <a:ln w="38100" cap="flat">
              <a:solidFill>
                <a:srgbClr val="FFFB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6" grpId="2"/>
      <p:bldP build="whole" bldLvl="1" animBg="1" rev="0" advAuto="0" spid="14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pc="0" sz="3900">
                <a:ln w="2599">
                  <a:solidFill>
                    <a:srgbClr val="000000">
                      <a:alpha val="25000"/>
                    </a:srgbClr>
                  </a:solidFill>
                </a:ln>
                <a:solidFill>
                  <a:srgbClr val="F9F9F9"/>
                </a:solidFill>
              </a:defRPr>
            </a:lvl1pPr>
          </a:lstStyle>
          <a:p>
            <a:pPr/>
            <a:r>
              <a:t>What Is Your Reading Of It?</a:t>
            </a:r>
          </a:p>
        </p:txBody>
      </p:sp>
      <p:sp>
        <p:nvSpPr>
          <p:cNvPr id="149" name="Shape 14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>
                <a:ln w="2599">
                  <a:solidFill>
                    <a:srgbClr val="000000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What Is Written In The Law?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Matthew 22:23-33</a:t>
            </a:r>
          </a:p>
        </p:txBody>
      </p:sp>
      <p:sp>
        <p:nvSpPr>
          <p:cNvPr id="154" name="Shape 15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Resurrection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9" name="Shape 15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0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</a:lvl1pPr>
          </a:lstStyle>
          <a:p>
            <a:pPr/>
            <a:r>
              <a:t>Matthew 22:34-40</a:t>
            </a:r>
          </a:p>
        </p:txBody>
      </p:sp>
      <p:sp>
        <p:nvSpPr>
          <p:cNvPr id="165" name="Shape 16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900">
                <a:ln w="2599">
                  <a:solidFill>
                    <a:srgbClr val="000000">
                      <a:alpha val="25000"/>
                    </a:srgbClr>
                  </a:solidFill>
                </a:ln>
              </a:defRPr>
            </a:lvl1pPr>
          </a:lstStyle>
          <a:p>
            <a:pPr/>
            <a:r>
              <a:t>The Greatest Commandment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7C7C7C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Georgia"/>
        <a:ea typeface="Georgia"/>
        <a:cs typeface="Georgi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2">
              <a:lumOff val="16690"/>
            </a:schemeClr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eorgi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