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18"/>
  </p:notesMasterIdLst>
  <p:handoutMasterIdLst>
    <p:handoutMasterId r:id="rId19"/>
  </p:handoutMasterIdLst>
  <p:sldIdLst>
    <p:sldId id="256" r:id="rId3"/>
    <p:sldId id="268" r:id="rId4"/>
    <p:sldId id="271" r:id="rId5"/>
    <p:sldId id="269" r:id="rId6"/>
    <p:sldId id="272" r:id="rId7"/>
    <p:sldId id="273" r:id="rId8"/>
    <p:sldId id="274" r:id="rId9"/>
    <p:sldId id="275" r:id="rId10"/>
    <p:sldId id="276" r:id="rId11"/>
    <p:sldId id="277" r:id="rId12"/>
    <p:sldId id="278" r:id="rId13"/>
    <p:sldId id="279" r:id="rId14"/>
    <p:sldId id="280" r:id="rId15"/>
    <p:sldId id="281" r:id="rId16"/>
    <p:sldId id="2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8603FDC-E32A-4AB5-989C-0864C3EAD2B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9" autoAdjust="0"/>
    <p:restoredTop sz="94660" autoAdjust="0"/>
  </p:normalViewPr>
  <p:slideViewPr>
    <p:cSldViewPr snapToGrid="0">
      <p:cViewPr varScale="1">
        <p:scale>
          <a:sx n="90" d="100"/>
          <a:sy n="90" d="100"/>
        </p:scale>
        <p:origin x="-126" y="-1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pPr/>
              <a:t>12/10/2016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pPr/>
              <a:t>‹#›</a:t>
            </a:fld>
            <a:endParaRPr/>
          </a:p>
        </p:txBody>
      </p:sp>
    </p:spTree>
    <p:extLst>
      <p:ext uri="{BB962C8B-B14F-4D97-AF65-F5344CB8AC3E}">
        <p14:creationId xmlns:p14="http://schemas.microsoft.com/office/powerpoint/2010/main" xmlns=""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pPr/>
              <a:t>12/10/2016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pPr/>
              <a:t>‹#›</a:t>
            </a:fld>
            <a:endParaRPr/>
          </a:p>
        </p:txBody>
      </p:sp>
    </p:spTree>
    <p:extLst>
      <p:ext uri="{BB962C8B-B14F-4D97-AF65-F5344CB8AC3E}">
        <p14:creationId xmlns:p14="http://schemas.microsoft.com/office/powerpoint/2010/main" xmlns=""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xmlns="" val="0"/>
              </a:ext>
            </a:extLst>
          </a:blip>
          <a:srcRect l="2674" r="9901"/>
          <a:stretch/>
        </p:blipFill>
        <p:spPr>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xmlns="" val="2942361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F4E5243-F52A-4D37-9694-EB26C6C31910}" type="datetime1">
              <a:rPr lang="en-US"/>
              <a:pPr/>
              <a:t>12/10/2016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536256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A77B6E1-634A-48DC-9E8B-D894023267EF}" type="datetime1">
              <a:rPr lang="en-US"/>
              <a:pPr/>
              <a:t>12/10/2016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358651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2D3E9E-A95C-48F2-B4BF-A71542E0BE9A}" type="datetime1">
              <a:rPr lang="en-US"/>
              <a:pPr/>
              <a:t>12/10/2016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4050823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0F84E2-2D7A-43CF-AC90-352A289A783A}" type="datetime1">
              <a:rPr lang="en-US"/>
              <a:pPr/>
              <a:t>12/10/2016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043559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12952B5-7A2F-4CC8-B7CE-9234E21C2837}" type="datetime1">
              <a:rPr lang="en-US"/>
              <a:pPr/>
              <a:t>12/10/2016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42493787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E1DA07A-9201-4B4B-BAF2-015AFA30F520}" type="datetime1">
              <a:rPr lang="en-US"/>
              <a:pPr/>
              <a:t>12/10/2016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p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10723781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pPr/>
              <a:t>12/10/2016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pPr/>
              <a:t>‹#›</a:t>
            </a:fld>
            <a:endParaRPr/>
          </a:p>
        </p:txBody>
      </p:sp>
      <p:sp>
        <p:nvSpPr>
          <p:cNvPr id="6" name="Title 5"/>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36818866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Date Placeholder 1"/>
          <p:cNvSpPr>
            <a:spLocks noGrp="1"/>
          </p:cNvSpPr>
          <p:nvPr>
            <p:ph type="dt" sz="half" idx="10"/>
          </p:nvPr>
        </p:nvSpPr>
        <p:spPr/>
        <p:txBody>
          <a:bodyPr/>
          <a:lstStyle/>
          <a:p>
            <a:fld id="{8DDF5F92-E675-4B36-9A60-69A962A68675}" type="datetime1">
              <a:rPr lang="en-US"/>
              <a:pPr/>
              <a:t>12/10/2016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4922624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E2C9B-5FA2-460D-9BE7-B0812FC2A6FF}" type="datetime1">
              <a:rPr lang="en-US"/>
              <a:pPr/>
              <a:t>12/10/2016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483897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a:t>Click to edit Master title style</a:t>
            </a:r>
            <a:endParaRPr/>
          </a:p>
        </p:txBody>
      </p:sp>
      <p:sp>
        <p:nvSpPr>
          <p:cNvPr id="3" name="Picture Placeholder 2"/>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374940-A916-4C8B-9648-02A2D3898F9E}" type="datetime1">
              <a:rPr lang="en-US"/>
              <a:pPr/>
              <a:t>12/10/2016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42166151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xmlns="" val="0"/>
              </a:ext>
            </a:extLst>
          </a:blip>
          <a:srcRect l="2674" r="9901"/>
          <a:stretch/>
        </p:blipFill>
        <p:spPr>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800" cap="all" baseline="0">
                <a:solidFill>
                  <a:schemeClr val="tx1"/>
                </a:solidFill>
              </a:defRPr>
            </a:lvl1pPr>
          </a:lstStyle>
          <a:p>
            <a:fld id="{5586B75A-687E-405C-8A0B-8D00578BA2C3}" type="datetime1">
              <a:rPr lang="en-US"/>
              <a:pPr/>
              <a:t>12/10/2016</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cap="all" baseline="0">
                <a:solidFill>
                  <a:schemeClr val="tx1"/>
                </a:solidFill>
              </a:defRPr>
            </a:lvl1pPr>
          </a:lstStyle>
          <a:p>
            <a:fld id="{4FAB73BC-B049-4115-A692-8D63A059BFB8}" type="slidenum">
              <a:rPr/>
              <a:pPr/>
              <a:t>‹#›</a:t>
            </a:fld>
            <a:endParaRPr/>
          </a:p>
        </p:txBody>
      </p:sp>
    </p:spTree>
    <p:extLst>
      <p:ext uri="{BB962C8B-B14F-4D97-AF65-F5344CB8AC3E}">
        <p14:creationId xmlns:p14="http://schemas.microsoft.com/office/powerpoint/2010/main" xmlns=""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Jonah</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5039029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6-10</a:t>
            </a:r>
          </a:p>
        </p:txBody>
      </p:sp>
      <p:sp>
        <p:nvSpPr>
          <p:cNvPr id="3" name="Content Placeholder 2"/>
          <p:cNvSpPr>
            <a:spLocks noGrp="1"/>
          </p:cNvSpPr>
          <p:nvPr>
            <p:ph idx="1"/>
          </p:nvPr>
        </p:nvSpPr>
        <p:spPr>
          <a:xfrm>
            <a:off x="1341120" y="1353312"/>
            <a:ext cx="9509760" cy="4498848"/>
          </a:xfrm>
        </p:spPr>
        <p:txBody>
          <a:bodyPr>
            <a:normAutofit/>
          </a:bodyPr>
          <a:lstStyle/>
          <a:p>
            <a:r>
              <a:rPr lang="en-US" dirty="0">
                <a:solidFill>
                  <a:schemeClr val="tx1"/>
                </a:solidFill>
                <a:latin typeface="Georgia" panose="02040502050405020303" pitchFamily="18" charset="0"/>
              </a:rPr>
              <a:t>The word reached the king of Nineveh, and he arose from his throne, removed his robe, covered himself with sackcloth, and sat in ashes. </a:t>
            </a:r>
          </a:p>
          <a:p>
            <a:r>
              <a:rPr lang="en-US" dirty="0">
                <a:solidFill>
                  <a:schemeClr val="tx1"/>
                </a:solidFill>
                <a:latin typeface="Georgia" panose="02040502050405020303" pitchFamily="18" charset="0"/>
              </a:rPr>
              <a:t>And he issued a proclamation and published through Nineveh, "By the decree of the king and his nobles: Let neither man nor beast, herd nor flock, taste anything. Let them not feed or drink water, </a:t>
            </a:r>
          </a:p>
          <a:p>
            <a:r>
              <a:rPr lang="en-US" dirty="0">
                <a:solidFill>
                  <a:schemeClr val="tx1"/>
                </a:solidFill>
                <a:latin typeface="Georgia" panose="02040502050405020303" pitchFamily="18" charset="0"/>
              </a:rPr>
              <a:t>but let man and beast be covered with sackcloth, and let them call out mightily to God. Let everyone turn from his evil way and from the violence that is in his hands. </a:t>
            </a:r>
          </a:p>
          <a:p>
            <a:r>
              <a:rPr lang="en-US" dirty="0">
                <a:solidFill>
                  <a:schemeClr val="tx1"/>
                </a:solidFill>
                <a:latin typeface="Georgia" panose="02040502050405020303" pitchFamily="18" charset="0"/>
              </a:rPr>
              <a:t>Who knows? God may turn and relent and turn from his fierce anger, so that we may not perish." </a:t>
            </a:r>
          </a:p>
          <a:p>
            <a:r>
              <a:rPr lang="en-US" dirty="0">
                <a:solidFill>
                  <a:schemeClr val="tx1"/>
                </a:solidFill>
                <a:latin typeface="Georgia" panose="02040502050405020303" pitchFamily="18" charset="0"/>
              </a:rPr>
              <a:t>When God saw what they did, how they turned from their evil way, God relented of the disaster that he had said he would do to them, and he did not do it. </a:t>
            </a:r>
          </a:p>
          <a:p>
            <a:endParaRPr lang="en-US" dirty="0"/>
          </a:p>
        </p:txBody>
      </p:sp>
    </p:spTree>
    <p:extLst>
      <p:ext uri="{BB962C8B-B14F-4D97-AF65-F5344CB8AC3E}">
        <p14:creationId xmlns:p14="http://schemas.microsoft.com/office/powerpoint/2010/main" xmlns="" val="37077170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4:1-3</a:t>
            </a:r>
          </a:p>
        </p:txBody>
      </p:sp>
      <p:sp>
        <p:nvSpPr>
          <p:cNvPr id="3" name="Content Placeholder 2"/>
          <p:cNvSpPr>
            <a:spLocks noGrp="1"/>
          </p:cNvSpPr>
          <p:nvPr>
            <p:ph idx="1"/>
          </p:nvPr>
        </p:nvSpPr>
        <p:spPr/>
        <p:txBody>
          <a:bodyPr/>
          <a:lstStyle/>
          <a:p>
            <a:r>
              <a:rPr lang="en-US" sz="2400" dirty="0">
                <a:solidFill>
                  <a:schemeClr val="tx1"/>
                </a:solidFill>
              </a:rPr>
              <a:t>But it displeased Jonah exceedingly, and he was angry. </a:t>
            </a:r>
          </a:p>
          <a:p>
            <a:r>
              <a:rPr lang="en-US" sz="2400" dirty="0">
                <a:solidFill>
                  <a:schemeClr val="tx1"/>
                </a:solidFill>
              </a:rPr>
              <a:t>Jon 4:2  And he prayed to the LORD and said, "O LORD, is not this what I said when I was yet in my country? That is why I made haste to flee to </a:t>
            </a:r>
            <a:r>
              <a:rPr lang="en-US" sz="2400" dirty="0" err="1">
                <a:solidFill>
                  <a:schemeClr val="tx1"/>
                </a:solidFill>
              </a:rPr>
              <a:t>Tarshish</a:t>
            </a:r>
            <a:r>
              <a:rPr lang="en-US" sz="2400" dirty="0">
                <a:solidFill>
                  <a:schemeClr val="tx1"/>
                </a:solidFill>
              </a:rPr>
              <a:t>; for I knew that you are a gracious God and merciful, slow to anger and abounding in steadfast love, and relenting from disaster. </a:t>
            </a:r>
          </a:p>
          <a:p>
            <a:r>
              <a:rPr lang="en-US" sz="2400" dirty="0">
                <a:solidFill>
                  <a:schemeClr val="tx1"/>
                </a:solidFill>
              </a:rPr>
              <a:t>Jon 4:3  Therefore now, O LORD, please take my life from me, for it is better for me to die than to live." </a:t>
            </a:r>
          </a:p>
          <a:p>
            <a:endParaRPr lang="en-US" dirty="0"/>
          </a:p>
        </p:txBody>
      </p:sp>
    </p:spTree>
    <p:extLst>
      <p:ext uri="{BB962C8B-B14F-4D97-AF65-F5344CB8AC3E}">
        <p14:creationId xmlns:p14="http://schemas.microsoft.com/office/powerpoint/2010/main" xmlns="" val="37521035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4-7</a:t>
            </a:r>
          </a:p>
        </p:txBody>
      </p:sp>
      <p:sp>
        <p:nvSpPr>
          <p:cNvPr id="3" name="Content Placeholder 2"/>
          <p:cNvSpPr>
            <a:spLocks noGrp="1"/>
          </p:cNvSpPr>
          <p:nvPr>
            <p:ph idx="1"/>
          </p:nvPr>
        </p:nvSpPr>
        <p:spPr/>
        <p:txBody>
          <a:bodyPr/>
          <a:lstStyle/>
          <a:p>
            <a:r>
              <a:rPr lang="en-US" sz="2400" dirty="0">
                <a:solidFill>
                  <a:schemeClr val="tx1"/>
                </a:solidFill>
              </a:rPr>
              <a:t>And the LORD said, "Do you do well to be angry?" </a:t>
            </a:r>
          </a:p>
          <a:p>
            <a:r>
              <a:rPr lang="en-US" sz="2400" dirty="0">
                <a:solidFill>
                  <a:schemeClr val="tx1"/>
                </a:solidFill>
              </a:rPr>
              <a:t>Jonah went out of the city and sat to the east of the city and made a booth for himself there. He sat under it in the shade, till he should see what would become of the city. </a:t>
            </a:r>
          </a:p>
          <a:p>
            <a:r>
              <a:rPr lang="en-US" sz="2400" dirty="0">
                <a:solidFill>
                  <a:schemeClr val="tx1"/>
                </a:solidFill>
              </a:rPr>
              <a:t>Now the LORD God appointed a plant and made it come up over Jonah, that it might be a shade over his head, to save him from his discomfort. So Jonah was exceedingly glad because of the plant. </a:t>
            </a:r>
          </a:p>
          <a:p>
            <a:r>
              <a:rPr lang="en-US" sz="2400" dirty="0">
                <a:solidFill>
                  <a:schemeClr val="tx1"/>
                </a:solidFill>
              </a:rPr>
              <a:t>But when dawn came up the next day, God appointed a worm that attacked the plant, so that it withered. </a:t>
            </a:r>
          </a:p>
          <a:p>
            <a:endParaRPr lang="en-US" dirty="0"/>
          </a:p>
        </p:txBody>
      </p:sp>
    </p:spTree>
    <p:extLst>
      <p:ext uri="{BB962C8B-B14F-4D97-AF65-F5344CB8AC3E}">
        <p14:creationId xmlns:p14="http://schemas.microsoft.com/office/powerpoint/2010/main" xmlns="" val="42738380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8-10</a:t>
            </a:r>
          </a:p>
        </p:txBody>
      </p:sp>
      <p:sp>
        <p:nvSpPr>
          <p:cNvPr id="3" name="Content Placeholder 2"/>
          <p:cNvSpPr>
            <a:spLocks noGrp="1"/>
          </p:cNvSpPr>
          <p:nvPr>
            <p:ph idx="1"/>
          </p:nvPr>
        </p:nvSpPr>
        <p:spPr/>
        <p:txBody>
          <a:bodyPr/>
          <a:lstStyle/>
          <a:p>
            <a:r>
              <a:rPr lang="en-US" sz="2400" dirty="0">
                <a:solidFill>
                  <a:schemeClr val="tx1"/>
                </a:solidFill>
                <a:latin typeface="Georgia" panose="02040502050405020303" pitchFamily="18" charset="0"/>
              </a:rPr>
              <a:t>When the sun rose, God appointed a scorching east wind, and the sun beat down on the head of Jonah so that he was faint. And he asked that he might die and said, "It is better for me to die than to live." </a:t>
            </a:r>
          </a:p>
          <a:p>
            <a:r>
              <a:rPr lang="en-US" sz="2400" dirty="0">
                <a:solidFill>
                  <a:schemeClr val="tx1"/>
                </a:solidFill>
                <a:latin typeface="Georgia" panose="02040502050405020303" pitchFamily="18" charset="0"/>
              </a:rPr>
              <a:t>Jon 4:9  But God said to Jonah, "Do you do well to be angry for the plant?" And he said, "Yes, I do well to be angry, angry enough to die." </a:t>
            </a:r>
          </a:p>
          <a:p>
            <a:r>
              <a:rPr lang="en-US" sz="2400" dirty="0">
                <a:solidFill>
                  <a:schemeClr val="tx1"/>
                </a:solidFill>
                <a:latin typeface="Georgia" panose="02040502050405020303" pitchFamily="18" charset="0"/>
              </a:rPr>
              <a:t>Jon 4:10  And the LORD said, "You pity the plant, for which you did not labor, nor did you make it grow, which came into being in a night and perished in a night. </a:t>
            </a:r>
          </a:p>
          <a:p>
            <a:endParaRPr lang="en-US" dirty="0"/>
          </a:p>
        </p:txBody>
      </p:sp>
    </p:spTree>
    <p:extLst>
      <p:ext uri="{BB962C8B-B14F-4D97-AF65-F5344CB8AC3E}">
        <p14:creationId xmlns:p14="http://schemas.microsoft.com/office/powerpoint/2010/main" xmlns="" val="20810408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 11</a:t>
            </a:r>
          </a:p>
        </p:txBody>
      </p:sp>
      <p:sp>
        <p:nvSpPr>
          <p:cNvPr id="3" name="Content Placeholder 2"/>
          <p:cNvSpPr>
            <a:spLocks noGrp="1"/>
          </p:cNvSpPr>
          <p:nvPr>
            <p:ph idx="1"/>
          </p:nvPr>
        </p:nvSpPr>
        <p:spPr>
          <a:xfrm>
            <a:off x="1341120" y="2240280"/>
            <a:ext cx="9509760" cy="3474720"/>
          </a:xfrm>
        </p:spPr>
        <p:txBody>
          <a:bodyPr>
            <a:normAutofit/>
          </a:bodyPr>
          <a:lstStyle/>
          <a:p>
            <a:r>
              <a:rPr lang="en-US" sz="3600" dirty="0">
                <a:solidFill>
                  <a:schemeClr val="tx1"/>
                </a:solidFill>
                <a:latin typeface="Georgia" panose="02040502050405020303" pitchFamily="18" charset="0"/>
              </a:rPr>
              <a:t>And should not I pity Nineveh, that great city, in which there are more than 120,000 persons who do not know their right hand from their left, and also much cattle?"</a:t>
            </a:r>
            <a:endParaRPr lang="en-US" sz="3600" dirty="0">
              <a:solidFill>
                <a:schemeClr val="tx1"/>
              </a:solidFill>
            </a:endParaRPr>
          </a:p>
        </p:txBody>
      </p:sp>
    </p:spTree>
    <p:extLst>
      <p:ext uri="{BB962C8B-B14F-4D97-AF65-F5344CB8AC3E}">
        <p14:creationId xmlns:p14="http://schemas.microsoft.com/office/powerpoint/2010/main" xmlns="" val="12427098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Are You a Jonah?</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39075291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1-3</a:t>
            </a:r>
          </a:p>
        </p:txBody>
      </p:sp>
      <p:sp>
        <p:nvSpPr>
          <p:cNvPr id="3" name="Content Placeholder 2"/>
          <p:cNvSpPr>
            <a:spLocks noGrp="1"/>
          </p:cNvSpPr>
          <p:nvPr>
            <p:ph idx="1"/>
          </p:nvPr>
        </p:nvSpPr>
        <p:spPr>
          <a:xfrm>
            <a:off x="1341120" y="1353312"/>
            <a:ext cx="9509760" cy="4361688"/>
          </a:xfrm>
        </p:spPr>
        <p:txBody>
          <a:bodyPr/>
          <a:lstStyle/>
          <a:p>
            <a:r>
              <a:rPr lang="en-US" sz="2400" dirty="0">
                <a:solidFill>
                  <a:schemeClr val="tx1"/>
                </a:solidFill>
                <a:latin typeface="+mj-lt"/>
                <a:cs typeface="Calibri" panose="020F0502020204030204" pitchFamily="34" charset="0"/>
              </a:rPr>
              <a:t>Now the word of the LORD came to Jonah the son of </a:t>
            </a:r>
            <a:r>
              <a:rPr lang="en-US" sz="2400" dirty="0" err="1">
                <a:solidFill>
                  <a:schemeClr val="tx1"/>
                </a:solidFill>
                <a:latin typeface="+mj-lt"/>
                <a:cs typeface="Calibri" panose="020F0502020204030204" pitchFamily="34" charset="0"/>
              </a:rPr>
              <a:t>Amittai</a:t>
            </a:r>
            <a:r>
              <a:rPr lang="en-US" sz="2400" dirty="0">
                <a:solidFill>
                  <a:schemeClr val="tx1"/>
                </a:solidFill>
                <a:latin typeface="+mj-lt"/>
                <a:cs typeface="Calibri" panose="020F0502020204030204" pitchFamily="34" charset="0"/>
              </a:rPr>
              <a:t>, saying, </a:t>
            </a:r>
          </a:p>
          <a:p>
            <a:r>
              <a:rPr lang="en-US" sz="2400" dirty="0">
                <a:solidFill>
                  <a:prstClr val="black"/>
                </a:solidFill>
                <a:latin typeface="+mj-lt"/>
                <a:cs typeface="Calibri" panose="020F0502020204030204" pitchFamily="34" charset="0"/>
              </a:rPr>
              <a:t>"Arise, go to Nineveh, that great city, and call out against it, for their evil has come up before me." </a:t>
            </a:r>
          </a:p>
          <a:p>
            <a:r>
              <a:rPr lang="en-US" sz="2400" dirty="0">
                <a:solidFill>
                  <a:prstClr val="black"/>
                </a:solidFill>
                <a:latin typeface="+mj-lt"/>
                <a:cs typeface="Calibri" panose="020F0502020204030204" pitchFamily="34" charset="0"/>
              </a:rPr>
              <a:t>But Jonah rose to flee to </a:t>
            </a:r>
            <a:r>
              <a:rPr lang="en-US" sz="2400" dirty="0" err="1">
                <a:solidFill>
                  <a:prstClr val="black"/>
                </a:solidFill>
                <a:latin typeface="+mj-lt"/>
                <a:cs typeface="Calibri" panose="020F0502020204030204" pitchFamily="34" charset="0"/>
              </a:rPr>
              <a:t>Tarshish</a:t>
            </a:r>
            <a:r>
              <a:rPr lang="en-US" sz="2400" dirty="0">
                <a:solidFill>
                  <a:prstClr val="black"/>
                </a:solidFill>
                <a:latin typeface="+mj-lt"/>
                <a:cs typeface="Calibri" panose="020F0502020204030204" pitchFamily="34" charset="0"/>
              </a:rPr>
              <a:t> from the presence of the LORD. He went down to Joppa and found a ship going to </a:t>
            </a:r>
            <a:r>
              <a:rPr lang="en-US" sz="2400" dirty="0" err="1">
                <a:solidFill>
                  <a:prstClr val="black"/>
                </a:solidFill>
                <a:latin typeface="+mj-lt"/>
                <a:cs typeface="Calibri" panose="020F0502020204030204" pitchFamily="34" charset="0"/>
              </a:rPr>
              <a:t>Tarshish</a:t>
            </a:r>
            <a:r>
              <a:rPr lang="en-US" sz="2400" dirty="0">
                <a:solidFill>
                  <a:prstClr val="black"/>
                </a:solidFill>
                <a:latin typeface="+mj-lt"/>
                <a:cs typeface="Calibri" panose="020F0502020204030204" pitchFamily="34" charset="0"/>
              </a:rPr>
              <a:t>. So he paid the fare and went down into it, to go with them to </a:t>
            </a:r>
            <a:r>
              <a:rPr lang="en-US" sz="2400" dirty="0" err="1">
                <a:solidFill>
                  <a:prstClr val="black"/>
                </a:solidFill>
                <a:latin typeface="+mj-lt"/>
                <a:cs typeface="Calibri" panose="020F0502020204030204" pitchFamily="34" charset="0"/>
              </a:rPr>
              <a:t>Tarshish</a:t>
            </a:r>
            <a:r>
              <a:rPr lang="en-US" sz="2400" dirty="0">
                <a:solidFill>
                  <a:prstClr val="black"/>
                </a:solidFill>
                <a:latin typeface="+mj-lt"/>
                <a:cs typeface="Calibri" panose="020F0502020204030204" pitchFamily="34" charset="0"/>
              </a:rPr>
              <a:t>, away from the presence of the LORD.</a:t>
            </a:r>
          </a:p>
          <a:p>
            <a:endParaRPr lang="en-US" dirty="0"/>
          </a:p>
        </p:txBody>
      </p:sp>
    </p:spTree>
    <p:extLst>
      <p:ext uri="{BB962C8B-B14F-4D97-AF65-F5344CB8AC3E}">
        <p14:creationId xmlns:p14="http://schemas.microsoft.com/office/powerpoint/2010/main" xmlns="" val="40307796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4-6</a:t>
            </a:r>
          </a:p>
        </p:txBody>
      </p:sp>
      <p:sp>
        <p:nvSpPr>
          <p:cNvPr id="3" name="Content Placeholder 2"/>
          <p:cNvSpPr>
            <a:spLocks noGrp="1"/>
          </p:cNvSpPr>
          <p:nvPr>
            <p:ph idx="1"/>
          </p:nvPr>
        </p:nvSpPr>
        <p:spPr>
          <a:xfrm>
            <a:off x="1341120" y="1353312"/>
            <a:ext cx="9509760" cy="4361688"/>
          </a:xfrm>
        </p:spPr>
        <p:txBody>
          <a:bodyPr>
            <a:normAutofit/>
          </a:bodyPr>
          <a:lstStyle/>
          <a:p>
            <a:r>
              <a:rPr lang="en-US" sz="2400" dirty="0">
                <a:solidFill>
                  <a:schemeClr val="tx1"/>
                </a:solidFill>
                <a:latin typeface="Georgia" panose="02040502050405020303" pitchFamily="18" charset="0"/>
              </a:rPr>
              <a:t>But the LORD hurled a great wind upon the sea, and there was a mighty tempest on the sea, so that the ship threatened to break up. </a:t>
            </a:r>
          </a:p>
          <a:p>
            <a:r>
              <a:rPr lang="en-US" sz="2400" dirty="0">
                <a:solidFill>
                  <a:prstClr val="black"/>
                </a:solidFill>
                <a:latin typeface="Georgia" panose="02040502050405020303" pitchFamily="18" charset="0"/>
              </a:rPr>
              <a:t>Then the mariners were afraid, and each cried out to his god. And they hurled the cargo that was in the ship into the sea to lighten it for them. But Jonah had gone down into the inner part of the ship and had lain down and was fast asleep. </a:t>
            </a:r>
          </a:p>
          <a:p>
            <a:r>
              <a:rPr lang="en-US" sz="2400" dirty="0">
                <a:solidFill>
                  <a:prstClr val="black"/>
                </a:solidFill>
                <a:latin typeface="Georgia" panose="02040502050405020303" pitchFamily="18" charset="0"/>
              </a:rPr>
              <a:t>So the captain came and said to him, "What do you mean, you sleeper? Arise, call out to your god! Perhaps the god will give a thought to us, that we may not perish</a:t>
            </a:r>
          </a:p>
          <a:p>
            <a:pPr marL="45720" indent="0">
              <a:buNone/>
            </a:pPr>
            <a:r>
              <a:rPr lang="en-US" sz="2400" dirty="0">
                <a:solidFill>
                  <a:prstClr val="black"/>
                </a:solidFill>
                <a:latin typeface="Georgia" panose="02040502050405020303" pitchFamily="18" charset="0"/>
              </a:rPr>
              <a:t>  			</a:t>
            </a:r>
            <a:endParaRPr lang="en-US" sz="2400" dirty="0"/>
          </a:p>
        </p:txBody>
      </p:sp>
    </p:spTree>
    <p:extLst>
      <p:ext uri="{BB962C8B-B14F-4D97-AF65-F5344CB8AC3E}">
        <p14:creationId xmlns:p14="http://schemas.microsoft.com/office/powerpoint/2010/main" xmlns="" val="130455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7-10</a:t>
            </a:r>
          </a:p>
        </p:txBody>
      </p:sp>
      <p:sp>
        <p:nvSpPr>
          <p:cNvPr id="3" name="Content Placeholder 2"/>
          <p:cNvSpPr>
            <a:spLocks noGrp="1"/>
          </p:cNvSpPr>
          <p:nvPr>
            <p:ph idx="1"/>
          </p:nvPr>
        </p:nvSpPr>
        <p:spPr>
          <a:xfrm>
            <a:off x="1341120" y="1353312"/>
            <a:ext cx="9509760" cy="4361688"/>
          </a:xfrm>
        </p:spPr>
        <p:txBody>
          <a:bodyPr>
            <a:normAutofit lnSpcReduction="10000"/>
          </a:bodyPr>
          <a:lstStyle/>
          <a:p>
            <a:r>
              <a:rPr lang="en-US" sz="2400" dirty="0">
                <a:solidFill>
                  <a:schemeClr val="tx1"/>
                </a:solidFill>
                <a:latin typeface="Georgia" panose="02040502050405020303" pitchFamily="18" charset="0"/>
              </a:rPr>
              <a:t>And they said to one another, "Come, let us cast lots, that we may know on whose account this evil has come upon us." So they cast lots, and the lot fell on Jonah. </a:t>
            </a:r>
          </a:p>
          <a:p>
            <a:r>
              <a:rPr lang="en-US" sz="2400" dirty="0">
                <a:solidFill>
                  <a:prstClr val="black"/>
                </a:solidFill>
                <a:latin typeface="Georgia" panose="02040502050405020303" pitchFamily="18" charset="0"/>
              </a:rPr>
              <a:t>Then they said to him, "Tell us on whose account this evil has come upon us. What is your occupation? And where do you come from? What is your country? And of what people are you?" </a:t>
            </a:r>
          </a:p>
          <a:p>
            <a:r>
              <a:rPr lang="en-US" sz="2400" dirty="0">
                <a:solidFill>
                  <a:prstClr val="black"/>
                </a:solidFill>
                <a:latin typeface="Georgia" panose="02040502050405020303" pitchFamily="18" charset="0"/>
              </a:rPr>
              <a:t>And he said to them, "I am a Hebrew, and I fear the LORD, the God of heaven, who made the sea and the dry land." </a:t>
            </a:r>
          </a:p>
          <a:p>
            <a:r>
              <a:rPr lang="en-US" sz="2400" dirty="0">
                <a:solidFill>
                  <a:prstClr val="black"/>
                </a:solidFill>
                <a:latin typeface="Georgia" panose="02040502050405020303" pitchFamily="18" charset="0"/>
              </a:rPr>
              <a:t>Then the men were exceedingly afraid and said to him, "What is this that you have done!" For the men knew that he was fleeing from the presence of the LORD, because he had told them. </a:t>
            </a:r>
          </a:p>
          <a:p>
            <a:endParaRPr lang="en-US" dirty="0"/>
          </a:p>
        </p:txBody>
      </p:sp>
    </p:spTree>
    <p:extLst>
      <p:ext uri="{BB962C8B-B14F-4D97-AF65-F5344CB8AC3E}">
        <p14:creationId xmlns:p14="http://schemas.microsoft.com/office/powerpoint/2010/main" xmlns="" val="449313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11-13</a:t>
            </a:r>
          </a:p>
        </p:txBody>
      </p:sp>
      <p:sp>
        <p:nvSpPr>
          <p:cNvPr id="3" name="Content Placeholder 2"/>
          <p:cNvSpPr>
            <a:spLocks noGrp="1"/>
          </p:cNvSpPr>
          <p:nvPr>
            <p:ph idx="1"/>
          </p:nvPr>
        </p:nvSpPr>
        <p:spPr/>
        <p:txBody>
          <a:bodyPr/>
          <a:lstStyle/>
          <a:p>
            <a:r>
              <a:rPr lang="en-US" sz="2400" dirty="0">
                <a:solidFill>
                  <a:schemeClr val="tx1"/>
                </a:solidFill>
                <a:latin typeface="Georgia" panose="02040502050405020303" pitchFamily="18" charset="0"/>
              </a:rPr>
              <a:t>Then they said to him, "What shall we do to you, that the sea may quiet down for us?" For the sea grew more and more tempestuous. </a:t>
            </a:r>
          </a:p>
          <a:p>
            <a:r>
              <a:rPr lang="en-US" sz="2400" dirty="0">
                <a:solidFill>
                  <a:prstClr val="black"/>
                </a:solidFill>
                <a:latin typeface="Georgia" panose="02040502050405020303" pitchFamily="18" charset="0"/>
              </a:rPr>
              <a:t>He said to them, "Pick me up and hurl me into the sea; then the sea will quiet down for you, for I know it is because of me that this great tempest has come upon you." </a:t>
            </a:r>
          </a:p>
          <a:p>
            <a:r>
              <a:rPr lang="en-US" sz="2400" dirty="0">
                <a:solidFill>
                  <a:prstClr val="black"/>
                </a:solidFill>
                <a:latin typeface="Georgia" panose="02040502050405020303" pitchFamily="18" charset="0"/>
              </a:rPr>
              <a:t>Nevertheless, the men rowed hard to get back to dry land, but they could not, for the sea grew more and more tempestuous against them</a:t>
            </a:r>
          </a:p>
          <a:p>
            <a:pPr marL="45720" indent="0">
              <a:buNone/>
            </a:pPr>
            <a:r>
              <a:rPr lang="en-US" dirty="0">
                <a:solidFill>
                  <a:prstClr val="black"/>
                </a:solidFill>
                <a:latin typeface="Georgia" panose="02040502050405020303" pitchFamily="18" charset="0"/>
              </a:rPr>
              <a:t> 		</a:t>
            </a:r>
            <a:endParaRPr lang="en-US" sz="2400" dirty="0"/>
          </a:p>
        </p:txBody>
      </p:sp>
    </p:spTree>
    <p:extLst>
      <p:ext uri="{BB962C8B-B14F-4D97-AF65-F5344CB8AC3E}">
        <p14:creationId xmlns:p14="http://schemas.microsoft.com/office/powerpoint/2010/main" xmlns="" val="15413502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14-17</a:t>
            </a:r>
          </a:p>
        </p:txBody>
      </p:sp>
      <p:sp>
        <p:nvSpPr>
          <p:cNvPr id="3" name="Content Placeholder 2"/>
          <p:cNvSpPr>
            <a:spLocks noGrp="1"/>
          </p:cNvSpPr>
          <p:nvPr>
            <p:ph idx="1"/>
          </p:nvPr>
        </p:nvSpPr>
        <p:spPr/>
        <p:txBody>
          <a:bodyPr>
            <a:normAutofit/>
          </a:bodyPr>
          <a:lstStyle/>
          <a:p>
            <a:r>
              <a:rPr lang="en-US" sz="2400" dirty="0">
                <a:solidFill>
                  <a:schemeClr val="tx1"/>
                </a:solidFill>
              </a:rPr>
              <a:t>Therefore they called out to the LORD, "O LORD, let us not perish for this man's life, and lay not on us innocent blood, for you, O LORD, have done as it pleased you." </a:t>
            </a:r>
          </a:p>
          <a:p>
            <a:r>
              <a:rPr lang="en-US" sz="2400" dirty="0">
                <a:solidFill>
                  <a:schemeClr val="tx1"/>
                </a:solidFill>
              </a:rPr>
              <a:t>So they picked up Jonah and hurled him into the sea, and the sea ceased from its raging. </a:t>
            </a:r>
          </a:p>
          <a:p>
            <a:r>
              <a:rPr lang="en-US" sz="2400" dirty="0">
                <a:solidFill>
                  <a:schemeClr val="tx1"/>
                </a:solidFill>
              </a:rPr>
              <a:t>Then the men feared the LORD exceedingly, and they offered a sacrifice to the LORD and made vows. </a:t>
            </a:r>
          </a:p>
          <a:p>
            <a:r>
              <a:rPr lang="en-US" sz="2400" dirty="0">
                <a:solidFill>
                  <a:schemeClr val="tx1"/>
                </a:solidFill>
              </a:rPr>
              <a:t>And the LORD appointed a great fish to swallow up Jonah. And Jonah was in the belly of the fish three days and three nights. </a:t>
            </a:r>
          </a:p>
        </p:txBody>
      </p:sp>
    </p:spTree>
    <p:extLst>
      <p:ext uri="{BB962C8B-B14F-4D97-AF65-F5344CB8AC3E}">
        <p14:creationId xmlns:p14="http://schemas.microsoft.com/office/powerpoint/2010/main" xmlns="" val="9810223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2:1-5 (Jonah’s Prayer of Thanks)</a:t>
            </a:r>
          </a:p>
        </p:txBody>
      </p:sp>
      <p:sp>
        <p:nvSpPr>
          <p:cNvPr id="3" name="Content Placeholder 2"/>
          <p:cNvSpPr>
            <a:spLocks noGrp="1"/>
          </p:cNvSpPr>
          <p:nvPr>
            <p:ph idx="1"/>
          </p:nvPr>
        </p:nvSpPr>
        <p:spPr>
          <a:xfrm>
            <a:off x="1341120" y="1353312"/>
            <a:ext cx="9509760" cy="4704588"/>
          </a:xfrm>
        </p:spPr>
        <p:txBody>
          <a:bodyPr>
            <a:noAutofit/>
          </a:bodyPr>
          <a:lstStyle/>
          <a:p>
            <a:r>
              <a:rPr lang="en-US" sz="2400" dirty="0">
                <a:solidFill>
                  <a:schemeClr val="tx1"/>
                </a:solidFill>
                <a:latin typeface="Georgia" panose="02040502050405020303" pitchFamily="18" charset="0"/>
              </a:rPr>
              <a:t>Then Jonah prayed to the LORD his God </a:t>
            </a:r>
            <a:r>
              <a:rPr lang="en-US" sz="2400" u="sng" dirty="0">
                <a:solidFill>
                  <a:schemeClr val="tx1"/>
                </a:solidFill>
                <a:latin typeface="Georgia" panose="02040502050405020303" pitchFamily="18" charset="0"/>
              </a:rPr>
              <a:t>from the belly of the fish</a:t>
            </a:r>
            <a:r>
              <a:rPr lang="en-US" sz="2400" dirty="0">
                <a:solidFill>
                  <a:schemeClr val="tx1"/>
                </a:solidFill>
                <a:latin typeface="Georgia" panose="02040502050405020303" pitchFamily="18" charset="0"/>
              </a:rPr>
              <a:t>, </a:t>
            </a:r>
          </a:p>
          <a:p>
            <a:r>
              <a:rPr lang="en-US" sz="2400" dirty="0">
                <a:solidFill>
                  <a:prstClr val="black"/>
                </a:solidFill>
                <a:latin typeface="Georgia" panose="02040502050405020303" pitchFamily="18" charset="0"/>
              </a:rPr>
              <a:t>saying, "I called out to the LORD, out of my distress, and he answered me; out of the belly of </a:t>
            </a:r>
            <a:r>
              <a:rPr lang="en-US" sz="2400" dirty="0" err="1">
                <a:solidFill>
                  <a:prstClr val="black"/>
                </a:solidFill>
                <a:latin typeface="Georgia" panose="02040502050405020303" pitchFamily="18" charset="0"/>
              </a:rPr>
              <a:t>Sheol</a:t>
            </a:r>
            <a:r>
              <a:rPr lang="en-US" sz="2400" dirty="0">
                <a:solidFill>
                  <a:prstClr val="black"/>
                </a:solidFill>
                <a:latin typeface="Georgia" panose="02040502050405020303" pitchFamily="18" charset="0"/>
              </a:rPr>
              <a:t> I cried, and you heard my voice. </a:t>
            </a:r>
          </a:p>
          <a:p>
            <a:r>
              <a:rPr lang="en-US" sz="2400" dirty="0">
                <a:solidFill>
                  <a:prstClr val="black"/>
                </a:solidFill>
                <a:latin typeface="Georgia" panose="02040502050405020303" pitchFamily="18" charset="0"/>
              </a:rPr>
              <a:t>For you cast me into the deep, into the heart of the seas, and the flood surrounded me; </a:t>
            </a:r>
            <a:r>
              <a:rPr lang="en-US" sz="2400" u="sng" dirty="0">
                <a:solidFill>
                  <a:prstClr val="black"/>
                </a:solidFill>
                <a:latin typeface="Georgia" panose="02040502050405020303" pitchFamily="18" charset="0"/>
              </a:rPr>
              <a:t>all your waves and your billows passed over me</a:t>
            </a:r>
            <a:r>
              <a:rPr lang="en-US" sz="2400" dirty="0">
                <a:solidFill>
                  <a:prstClr val="black"/>
                </a:solidFill>
                <a:latin typeface="Georgia" panose="02040502050405020303" pitchFamily="18" charset="0"/>
              </a:rPr>
              <a:t>. </a:t>
            </a:r>
          </a:p>
          <a:p>
            <a:r>
              <a:rPr lang="en-US" sz="2400" dirty="0">
                <a:solidFill>
                  <a:prstClr val="black"/>
                </a:solidFill>
                <a:latin typeface="Georgia" panose="02040502050405020303" pitchFamily="18" charset="0"/>
              </a:rPr>
              <a:t>Then I said, 'I am driven away from your sight; yet I shall again look upon your holy temple.' </a:t>
            </a:r>
          </a:p>
          <a:p>
            <a:r>
              <a:rPr lang="en-US" sz="2400" u="sng" dirty="0">
                <a:solidFill>
                  <a:prstClr val="black"/>
                </a:solidFill>
                <a:latin typeface="Georgia" panose="02040502050405020303" pitchFamily="18" charset="0"/>
              </a:rPr>
              <a:t>The waters closed in over me to take my life</a:t>
            </a:r>
            <a:r>
              <a:rPr lang="en-US" sz="2400" dirty="0">
                <a:solidFill>
                  <a:prstClr val="black"/>
                </a:solidFill>
                <a:latin typeface="Georgia" panose="02040502050405020303" pitchFamily="18" charset="0"/>
              </a:rPr>
              <a:t>; the deep surrounded me; weeds were wrapped about my head </a:t>
            </a:r>
          </a:p>
          <a:p>
            <a:pPr marL="45720" indent="0">
              <a:buNone/>
            </a:pPr>
            <a:r>
              <a:rPr lang="en-US" sz="2400" dirty="0">
                <a:solidFill>
                  <a:prstClr val="black"/>
                </a:solidFill>
                <a:latin typeface="Georgia" panose="02040502050405020303" pitchFamily="18" charset="0"/>
              </a:rPr>
              <a:t> 	</a:t>
            </a:r>
            <a:endParaRPr lang="en-US" sz="2400" dirty="0"/>
          </a:p>
        </p:txBody>
      </p:sp>
    </p:spTree>
    <p:extLst>
      <p:ext uri="{BB962C8B-B14F-4D97-AF65-F5344CB8AC3E}">
        <p14:creationId xmlns:p14="http://schemas.microsoft.com/office/powerpoint/2010/main" xmlns="" val="39477480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Verses 6-10</a:t>
            </a:r>
          </a:p>
        </p:txBody>
      </p:sp>
      <p:sp>
        <p:nvSpPr>
          <p:cNvPr id="3" name="Content Placeholder 2"/>
          <p:cNvSpPr>
            <a:spLocks noGrp="1"/>
          </p:cNvSpPr>
          <p:nvPr>
            <p:ph idx="1"/>
          </p:nvPr>
        </p:nvSpPr>
        <p:spPr>
          <a:xfrm>
            <a:off x="1341120" y="1353312"/>
            <a:ext cx="9509760" cy="4361688"/>
          </a:xfrm>
        </p:spPr>
        <p:txBody>
          <a:bodyPr>
            <a:noAutofit/>
          </a:bodyPr>
          <a:lstStyle/>
          <a:p>
            <a:r>
              <a:rPr lang="en-US" sz="2400" dirty="0">
                <a:latin typeface="Georgia" panose="02040502050405020303" pitchFamily="18" charset="0"/>
              </a:rPr>
              <a:t> </a:t>
            </a:r>
            <a:r>
              <a:rPr lang="en-US" sz="2400" dirty="0">
                <a:solidFill>
                  <a:schemeClr val="tx1"/>
                </a:solidFill>
                <a:latin typeface="Georgia" panose="02040502050405020303" pitchFamily="18" charset="0"/>
              </a:rPr>
              <a:t>at the roots of the mountains. I went down to the land whose bars closed upon me forever; yet you brought up my life from the pit, O LORD my God. </a:t>
            </a:r>
          </a:p>
          <a:p>
            <a:r>
              <a:rPr lang="en-US" sz="2400" dirty="0">
                <a:solidFill>
                  <a:schemeClr val="tx1"/>
                </a:solidFill>
                <a:latin typeface="Georgia" panose="02040502050405020303" pitchFamily="18" charset="0"/>
              </a:rPr>
              <a:t>When my life was fainting away, I remembered the LORD, and my prayer came to you, into your holy temple. </a:t>
            </a:r>
          </a:p>
          <a:p>
            <a:r>
              <a:rPr lang="en-US" sz="2400" dirty="0">
                <a:solidFill>
                  <a:prstClr val="black"/>
                </a:solidFill>
                <a:latin typeface="Georgia" panose="02040502050405020303" pitchFamily="18" charset="0"/>
              </a:rPr>
              <a:t>Those who pay regard to vain idols forsake their hope of steadfast love. </a:t>
            </a:r>
          </a:p>
          <a:p>
            <a:r>
              <a:rPr lang="en-US" sz="2400" dirty="0">
                <a:solidFill>
                  <a:prstClr val="black"/>
                </a:solidFill>
                <a:latin typeface="Georgia" panose="02040502050405020303" pitchFamily="18" charset="0"/>
              </a:rPr>
              <a:t>But I with the voice of thanksgiving will sacrifice to you; what I have vowed I will pay. </a:t>
            </a:r>
            <a:r>
              <a:rPr lang="en-US" sz="2400" u="sng" dirty="0">
                <a:solidFill>
                  <a:prstClr val="black"/>
                </a:solidFill>
                <a:latin typeface="Georgia" panose="02040502050405020303" pitchFamily="18" charset="0"/>
              </a:rPr>
              <a:t>Salvation belongs to the LORD</a:t>
            </a:r>
            <a:r>
              <a:rPr lang="en-US" sz="2400" dirty="0">
                <a:solidFill>
                  <a:prstClr val="black"/>
                </a:solidFill>
                <a:latin typeface="Georgia" panose="02040502050405020303" pitchFamily="18" charset="0"/>
              </a:rPr>
              <a:t>!" </a:t>
            </a:r>
          </a:p>
          <a:p>
            <a:r>
              <a:rPr lang="en-US" sz="2400" dirty="0">
                <a:solidFill>
                  <a:prstClr val="black"/>
                </a:solidFill>
                <a:latin typeface="Georgia" panose="02040502050405020303" pitchFamily="18" charset="0"/>
              </a:rPr>
              <a:t>And the LORD spoke to the fish, and it vomited Jonah out upon the dry land. </a:t>
            </a:r>
          </a:p>
          <a:p>
            <a:pPr marL="45720" indent="0">
              <a:buNone/>
            </a:pPr>
            <a:r>
              <a:rPr lang="en-US" sz="2400" dirty="0"/>
              <a:t> 	</a:t>
            </a:r>
            <a:endParaRPr lang="en-US" sz="2400" dirty="0">
              <a:solidFill>
                <a:schemeClr val="tx1"/>
              </a:solidFill>
            </a:endParaRPr>
          </a:p>
        </p:txBody>
      </p:sp>
    </p:spTree>
    <p:extLst>
      <p:ext uri="{BB962C8B-B14F-4D97-AF65-F5344CB8AC3E}">
        <p14:creationId xmlns:p14="http://schemas.microsoft.com/office/powerpoint/2010/main" xmlns="" val="11293566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3:1-5</a:t>
            </a:r>
          </a:p>
        </p:txBody>
      </p:sp>
      <p:sp>
        <p:nvSpPr>
          <p:cNvPr id="3" name="Content Placeholder 2"/>
          <p:cNvSpPr>
            <a:spLocks noGrp="1"/>
          </p:cNvSpPr>
          <p:nvPr>
            <p:ph idx="1"/>
          </p:nvPr>
        </p:nvSpPr>
        <p:spPr/>
        <p:txBody>
          <a:bodyPr>
            <a:normAutofit/>
          </a:bodyPr>
          <a:lstStyle/>
          <a:p>
            <a:r>
              <a:rPr lang="en-US" sz="2200" dirty="0">
                <a:solidFill>
                  <a:schemeClr val="tx1"/>
                </a:solidFill>
                <a:latin typeface="Georgia" panose="02040502050405020303" pitchFamily="18" charset="0"/>
              </a:rPr>
              <a:t>Then the word of the LORD came to Jonah the second time, saying, </a:t>
            </a:r>
          </a:p>
          <a:p>
            <a:r>
              <a:rPr lang="en-US" sz="2200" dirty="0">
                <a:solidFill>
                  <a:schemeClr val="tx1"/>
                </a:solidFill>
                <a:latin typeface="Georgia" panose="02040502050405020303" pitchFamily="18" charset="0"/>
              </a:rPr>
              <a:t>"Arise, go to Nineveh, that great city, and call out against it the message that I tell you." </a:t>
            </a:r>
          </a:p>
          <a:p>
            <a:r>
              <a:rPr lang="en-US" sz="2200" dirty="0">
                <a:solidFill>
                  <a:schemeClr val="tx1"/>
                </a:solidFill>
                <a:latin typeface="Georgia" panose="02040502050405020303" pitchFamily="18" charset="0"/>
              </a:rPr>
              <a:t>So Jonah arose and went to Nineveh, according to the word of the LORD. Now Nineveh was an exceedingly great city, three days' journey in breadth. </a:t>
            </a:r>
          </a:p>
          <a:p>
            <a:r>
              <a:rPr lang="en-US" sz="2200" dirty="0">
                <a:solidFill>
                  <a:schemeClr val="tx1"/>
                </a:solidFill>
                <a:latin typeface="Georgia" panose="02040502050405020303" pitchFamily="18" charset="0"/>
              </a:rPr>
              <a:t>Jonah began to go into the city, going a day's journey. And he called out, "Yet forty days, and Nineveh shall be overthrown!" </a:t>
            </a:r>
          </a:p>
          <a:p>
            <a:r>
              <a:rPr lang="en-US" sz="2200" dirty="0">
                <a:solidFill>
                  <a:schemeClr val="tx1"/>
                </a:solidFill>
                <a:latin typeface="Georgia" panose="02040502050405020303" pitchFamily="18" charset="0"/>
              </a:rPr>
              <a:t>And the people of Nineveh believed God. They called for a fast and put on sackcloth, from the greatest of them to the least of them. </a:t>
            </a:r>
          </a:p>
          <a:p>
            <a:endParaRPr lang="en-US" dirty="0"/>
          </a:p>
        </p:txBody>
      </p:sp>
    </p:spTree>
    <p:extLst>
      <p:ext uri="{BB962C8B-B14F-4D97-AF65-F5344CB8AC3E}">
        <p14:creationId xmlns:p14="http://schemas.microsoft.com/office/powerpoint/2010/main" xmlns="" val="22523666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B7E3C02-E47E-4702-8BC9-1082997D9C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Ocean painting presentation (widescreen)</Template>
  <TotalTime>0</TotalTime>
  <Words>1554</Words>
  <Application>Microsoft Office PowerPoint</Application>
  <PresentationFormat>Custom</PresentationFormat>
  <Paragraphs>67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Ocean 16x9</vt:lpstr>
      <vt:lpstr>Jonah</vt:lpstr>
      <vt:lpstr>Verses 1-3</vt:lpstr>
      <vt:lpstr>Verses 4-6</vt:lpstr>
      <vt:lpstr>Verses 7-10</vt:lpstr>
      <vt:lpstr>Verses 11-13</vt:lpstr>
      <vt:lpstr>Verses 14-17</vt:lpstr>
      <vt:lpstr>Chapter 2:1-5 (Jonah’s Prayer of Thanks)</vt:lpstr>
      <vt:lpstr>Verses 6-10</vt:lpstr>
      <vt:lpstr>Chapter 3:1-5</vt:lpstr>
      <vt:lpstr>Verses 6-10</vt:lpstr>
      <vt:lpstr>Chapter 4:1-3</vt:lpstr>
      <vt:lpstr>Verses 4-7</vt:lpstr>
      <vt:lpstr>Verses 8-10</vt:lpstr>
      <vt:lpstr>Verse 11</vt:lpstr>
      <vt:lpstr>Are You a Jonah?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2016-12-08T23:46:34Z</dcterms:created>
  <dcterms:modified xsi:type="dcterms:W3CDTF">2016-12-11T01:38:56Z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TC028952569991</vt:lpwstr>
  </property>
</Properties>
</file>