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78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9" r:id="rId19"/>
    <p:sldId id="277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D825-09F2-4889-903F-925605F006C0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4BB6-BD0F-433A-AC5E-D9BECF23C5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D825-09F2-4889-903F-925605F006C0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4BB6-BD0F-433A-AC5E-D9BECF23C5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D825-09F2-4889-903F-925605F006C0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4BB6-BD0F-433A-AC5E-D9BECF23C5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D825-09F2-4889-903F-925605F006C0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4BB6-BD0F-433A-AC5E-D9BECF23C5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D825-09F2-4889-903F-925605F006C0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F594BB6-BD0F-433A-AC5E-D9BECF23C5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D825-09F2-4889-903F-925605F006C0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4BB6-BD0F-433A-AC5E-D9BECF23C5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D825-09F2-4889-903F-925605F006C0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4BB6-BD0F-433A-AC5E-D9BECF23C5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D825-09F2-4889-903F-925605F006C0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4BB6-BD0F-433A-AC5E-D9BECF23C5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D825-09F2-4889-903F-925605F006C0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4BB6-BD0F-433A-AC5E-D9BECF23C5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D825-09F2-4889-903F-925605F006C0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4BB6-BD0F-433A-AC5E-D9BECF23C5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D825-09F2-4889-903F-925605F006C0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4BB6-BD0F-433A-AC5E-D9BECF23C5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C0D825-09F2-4889-903F-925605F006C0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F594BB6-BD0F-433A-AC5E-D9BECF23C5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Learning What is Pleasing to the Lord: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Example of Daniel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 History Lesson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838200" y="3200400"/>
            <a:ext cx="0" cy="457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3400" y="25908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626</a:t>
            </a:r>
          </a:p>
          <a:p>
            <a:r>
              <a:rPr lang="en-US" dirty="0" smtClean="0"/>
              <a:t>BC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676400" y="17526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612 </a:t>
            </a:r>
          </a:p>
          <a:p>
            <a:r>
              <a:rPr lang="en-US" dirty="0" smtClean="0"/>
              <a:t>BC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590800" y="3200400"/>
            <a:ext cx="0" cy="457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86000" y="25908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605</a:t>
            </a:r>
          </a:p>
          <a:p>
            <a:r>
              <a:rPr lang="en-US" dirty="0" smtClean="0"/>
              <a:t> BC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4191000" y="3200400"/>
            <a:ext cx="0" cy="457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53400" y="3200400"/>
            <a:ext cx="0" cy="457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71800" y="17526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597 </a:t>
            </a:r>
          </a:p>
          <a:p>
            <a:r>
              <a:rPr lang="en-US" dirty="0" smtClean="0"/>
              <a:t>BC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696200" y="25908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539</a:t>
            </a:r>
          </a:p>
          <a:p>
            <a:r>
              <a:rPr lang="en-US" dirty="0" smtClean="0"/>
              <a:t>BC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962400" y="25908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586</a:t>
            </a:r>
          </a:p>
          <a:p>
            <a:r>
              <a:rPr lang="en-US" dirty="0" smtClean="0"/>
              <a:t>BC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8229600" y="2362200"/>
            <a:ext cx="0" cy="1295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981200" y="2362200"/>
            <a:ext cx="0" cy="1295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200400" y="2362200"/>
            <a:ext cx="0" cy="1295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0" y="3657600"/>
            <a:ext cx="8991600" cy="0"/>
          </a:xfrm>
          <a:prstGeom prst="straightConnector1">
            <a:avLst/>
          </a:prstGeom>
          <a:ln w="635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924800" y="17526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538 </a:t>
            </a:r>
          </a:p>
          <a:p>
            <a:r>
              <a:rPr lang="en-US" dirty="0" smtClean="0"/>
              <a:t>BC</a:t>
            </a:r>
            <a:endParaRPr lang="en-US" dirty="0"/>
          </a:p>
        </p:txBody>
      </p:sp>
      <p:sp>
        <p:nvSpPr>
          <p:cNvPr id="40" name="Line Callout 2 (No Border) 39"/>
          <p:cNvSpPr/>
          <p:nvPr/>
        </p:nvSpPr>
        <p:spPr>
          <a:xfrm>
            <a:off x="914400" y="4572000"/>
            <a:ext cx="7543800" cy="1828800"/>
          </a:xfrm>
          <a:prstGeom prst="callout2">
            <a:avLst>
              <a:gd name="adj1" fmla="val -2799"/>
              <a:gd name="adj2" fmla="val 49580"/>
              <a:gd name="adj3" fmla="val -18175"/>
              <a:gd name="adj4" fmla="val 49644"/>
              <a:gd name="adj5" fmla="val -49992"/>
              <a:gd name="adj6" fmla="val 96968"/>
            </a:avLst>
          </a:prstGeom>
          <a:solidFill>
            <a:schemeClr val="tx1">
              <a:alpha val="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Cyrus proclaimed that the Jews should return to Jerusalem to rebuild the temple of God.  The first return was led by </a:t>
            </a:r>
            <a:r>
              <a:rPr lang="en-US" sz="2000" dirty="0" err="1" smtClean="0"/>
              <a:t>Zerubbabel</a:t>
            </a:r>
            <a:r>
              <a:rPr lang="en-US" sz="2000" dirty="0" smtClean="0"/>
              <a:t>, a direct descendant of King David, who was appointed Governor.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 History Lesson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838200" y="3200400"/>
            <a:ext cx="0" cy="457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3400" y="25908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626</a:t>
            </a:r>
          </a:p>
          <a:p>
            <a:r>
              <a:rPr lang="en-US" dirty="0" smtClean="0"/>
              <a:t>BC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676400" y="17526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612 </a:t>
            </a:r>
          </a:p>
          <a:p>
            <a:r>
              <a:rPr lang="en-US" dirty="0" smtClean="0"/>
              <a:t>BC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590800" y="3200400"/>
            <a:ext cx="0" cy="457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86000" y="25908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605</a:t>
            </a:r>
          </a:p>
          <a:p>
            <a:r>
              <a:rPr lang="en-US" dirty="0" smtClean="0"/>
              <a:t> BC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4191000" y="3200400"/>
            <a:ext cx="0" cy="457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53400" y="3200400"/>
            <a:ext cx="0" cy="457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71800" y="17526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597 </a:t>
            </a:r>
          </a:p>
          <a:p>
            <a:r>
              <a:rPr lang="en-US" dirty="0" smtClean="0"/>
              <a:t>BC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696200" y="25908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539</a:t>
            </a:r>
          </a:p>
          <a:p>
            <a:r>
              <a:rPr lang="en-US" dirty="0" smtClean="0"/>
              <a:t>BC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962400" y="25908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586</a:t>
            </a:r>
          </a:p>
          <a:p>
            <a:r>
              <a:rPr lang="en-US" dirty="0" smtClean="0"/>
              <a:t>BC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8229600" y="2362200"/>
            <a:ext cx="0" cy="1295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981200" y="2362200"/>
            <a:ext cx="0" cy="1295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200400" y="2362200"/>
            <a:ext cx="0" cy="1295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0" y="3657600"/>
            <a:ext cx="8991600" cy="0"/>
          </a:xfrm>
          <a:prstGeom prst="straightConnector1">
            <a:avLst/>
          </a:prstGeom>
          <a:ln w="635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924800" y="17526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538 </a:t>
            </a:r>
          </a:p>
          <a:p>
            <a:r>
              <a:rPr lang="en-US" dirty="0" smtClean="0"/>
              <a:t>BC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8458200" y="3200400"/>
            <a:ext cx="0" cy="457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305800" y="25908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536</a:t>
            </a:r>
          </a:p>
          <a:p>
            <a:r>
              <a:rPr lang="en-US" dirty="0" smtClean="0"/>
              <a:t>BC</a:t>
            </a:r>
            <a:endParaRPr lang="en-US" dirty="0"/>
          </a:p>
        </p:txBody>
      </p:sp>
      <p:sp>
        <p:nvSpPr>
          <p:cNvPr id="40" name="Line Callout 2 (No Border) 39"/>
          <p:cNvSpPr/>
          <p:nvPr/>
        </p:nvSpPr>
        <p:spPr>
          <a:xfrm>
            <a:off x="914400" y="4572000"/>
            <a:ext cx="7543800" cy="1828800"/>
          </a:xfrm>
          <a:prstGeom prst="callout2">
            <a:avLst>
              <a:gd name="adj1" fmla="val -2799"/>
              <a:gd name="adj2" fmla="val 49580"/>
              <a:gd name="adj3" fmla="val -18175"/>
              <a:gd name="adj4" fmla="val 49644"/>
              <a:gd name="adj5" fmla="val -49992"/>
              <a:gd name="adj6" fmla="val 99811"/>
            </a:avLst>
          </a:prstGeom>
          <a:solidFill>
            <a:schemeClr val="tx1">
              <a:alpha val="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Daniel’s last recorded vision occurred in the third year of the reign of Cyrus, king of Persia.   Assuming Daniel was 15 - 20 years old when taken captive, he would have been 84 - 89 years old.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Major Events from Daniel’s life.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Taken captive yet refused to defile himself with the king’s delicacies and wine. (Dan 1)</a:t>
            </a:r>
          </a:p>
          <a:p>
            <a:r>
              <a:rPr lang="en-US" dirty="0" smtClean="0"/>
              <a:t>Interpreted Nebuchadnezzar’s dream of the image made of four parts – gold, silver, bronze, iron &amp; clay. (Dan 2)</a:t>
            </a:r>
          </a:p>
          <a:p>
            <a:r>
              <a:rPr lang="en-US" dirty="0" smtClean="0"/>
              <a:t>Interpreted Nebuchadnezzar’s dream of the great tree in the midst of the earth which was chopped down. (Dan 4)</a:t>
            </a:r>
          </a:p>
          <a:p>
            <a:r>
              <a:rPr lang="en-US" dirty="0" smtClean="0"/>
              <a:t>Interpreted the handwriting on the wall for Belshazzar. (Dan 5)</a:t>
            </a:r>
          </a:p>
          <a:p>
            <a:r>
              <a:rPr lang="en-US" dirty="0" smtClean="0"/>
              <a:t>Was put in the lion’s den during the reign of King Darius. (Dan 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Characteristics of Daniel’s Life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of Faith</a:t>
            </a:r>
          </a:p>
          <a:p>
            <a:pPr lvl="1"/>
            <a:r>
              <a:rPr lang="en-US" dirty="0" smtClean="0"/>
              <a:t>Determined not to defile his body by eating the king’s delicacies. (Dan 1:8-16)</a:t>
            </a:r>
          </a:p>
          <a:p>
            <a:pPr lvl="1"/>
            <a:r>
              <a:rPr lang="en-US" dirty="0" smtClean="0"/>
              <a:t>Demonstrated his faith in God in his reaction after being delivered from the den of lions. (Dan 6:22-23)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Characteristics of Daniel’s Life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709160"/>
          </a:xfrm>
        </p:spPr>
        <p:txBody>
          <a:bodyPr/>
          <a:lstStyle/>
          <a:p>
            <a:r>
              <a:rPr lang="en-US" dirty="0" smtClean="0"/>
              <a:t>Full of Faith</a:t>
            </a:r>
          </a:p>
          <a:p>
            <a:r>
              <a:rPr lang="en-US" dirty="0" smtClean="0"/>
              <a:t>Person of Prayer</a:t>
            </a:r>
          </a:p>
          <a:p>
            <a:pPr lvl="1"/>
            <a:r>
              <a:rPr lang="en-US" dirty="0" smtClean="0"/>
              <a:t>His custom was to pray three times a day. (Dan 6:10)</a:t>
            </a:r>
          </a:p>
          <a:p>
            <a:pPr lvl="1"/>
            <a:r>
              <a:rPr lang="en-US" dirty="0" smtClean="0"/>
              <a:t>His habit of prayer was used against him. (Dan 6:4-8)</a:t>
            </a:r>
          </a:p>
          <a:p>
            <a:pPr lvl="1"/>
            <a:r>
              <a:rPr lang="en-US" dirty="0" smtClean="0"/>
              <a:t>He uttered a beautiful prayer on behalf of the nation of Israel and the city of Jerusalem once he knew the seventy years of desolation were complete. (Dan 9:1-19)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Characteristics of Daniel’s Life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709160"/>
          </a:xfrm>
        </p:spPr>
        <p:txBody>
          <a:bodyPr/>
          <a:lstStyle/>
          <a:p>
            <a:r>
              <a:rPr lang="en-US" dirty="0" smtClean="0"/>
              <a:t>Full of Faith</a:t>
            </a:r>
          </a:p>
          <a:p>
            <a:r>
              <a:rPr lang="en-US" dirty="0" smtClean="0"/>
              <a:t>Person of Prayer</a:t>
            </a:r>
          </a:p>
          <a:p>
            <a:r>
              <a:rPr lang="en-US" dirty="0" smtClean="0"/>
              <a:t>Courageous</a:t>
            </a:r>
          </a:p>
          <a:p>
            <a:pPr lvl="1"/>
            <a:r>
              <a:rPr lang="en-US" dirty="0" smtClean="0"/>
              <a:t>To face the den of lions. (Dan 6)</a:t>
            </a:r>
          </a:p>
          <a:p>
            <a:pPr lvl="1"/>
            <a:r>
              <a:rPr lang="en-US" dirty="0" smtClean="0"/>
              <a:t>As a teenager taken captive from his home to resist the king’s delicacies. (Dan 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Characteristics of Daniel’s Life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709160"/>
          </a:xfrm>
        </p:spPr>
        <p:txBody>
          <a:bodyPr/>
          <a:lstStyle/>
          <a:p>
            <a:r>
              <a:rPr lang="en-US" dirty="0" smtClean="0"/>
              <a:t>Full of Faith</a:t>
            </a:r>
          </a:p>
          <a:p>
            <a:r>
              <a:rPr lang="en-US" dirty="0" smtClean="0"/>
              <a:t>Person of Prayer</a:t>
            </a:r>
          </a:p>
          <a:p>
            <a:r>
              <a:rPr lang="en-US" dirty="0" smtClean="0"/>
              <a:t>Courageous</a:t>
            </a:r>
          </a:p>
          <a:p>
            <a:r>
              <a:rPr lang="en-US" dirty="0" smtClean="0"/>
              <a:t>Respectful</a:t>
            </a:r>
          </a:p>
          <a:p>
            <a:pPr lvl="1"/>
            <a:r>
              <a:rPr lang="en-US" dirty="0" smtClean="0"/>
              <a:t>In his response to Darius after spending the night in the lion’s den. (Dan 6:21-22)</a:t>
            </a:r>
          </a:p>
          <a:p>
            <a:pPr lvl="1"/>
            <a:r>
              <a:rPr lang="en-US" dirty="0" smtClean="0"/>
              <a:t>In his interpretation of Nebuchadnezzar’s dream of the chopping down of the great tree within the midst of the earth. (Dan 4:19,27)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Characteristics of Daniel’s Life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 fontScale="92500"/>
          </a:bodyPr>
          <a:lstStyle/>
          <a:p>
            <a:r>
              <a:rPr lang="en-US" sz="3000" dirty="0" smtClean="0"/>
              <a:t>Full of Faith</a:t>
            </a:r>
          </a:p>
          <a:p>
            <a:r>
              <a:rPr lang="en-US" sz="3000" dirty="0" smtClean="0"/>
              <a:t>Person of Prayer</a:t>
            </a:r>
          </a:p>
          <a:p>
            <a:r>
              <a:rPr lang="en-US" sz="3000" dirty="0" smtClean="0"/>
              <a:t>Courageous</a:t>
            </a:r>
          </a:p>
          <a:p>
            <a:r>
              <a:rPr lang="en-US" sz="3000" dirty="0" smtClean="0"/>
              <a:t>Respectful</a:t>
            </a:r>
          </a:p>
          <a:p>
            <a:r>
              <a:rPr lang="en-US" sz="3000" dirty="0" smtClean="0"/>
              <a:t>Unwilling to Compromise on Truth.</a:t>
            </a:r>
          </a:p>
          <a:p>
            <a:pPr lvl="1"/>
            <a:r>
              <a:rPr lang="en-US" dirty="0" smtClean="0"/>
              <a:t>Unwilling to defile his body. (Dan 1:8)</a:t>
            </a:r>
          </a:p>
          <a:p>
            <a:pPr lvl="1"/>
            <a:r>
              <a:rPr lang="en-US" dirty="0" smtClean="0"/>
              <a:t>Determined to tell Nebuchadnezzar the meaning of the dream regarding the large tree. (Dan 4)</a:t>
            </a:r>
          </a:p>
          <a:p>
            <a:pPr lvl="1"/>
            <a:r>
              <a:rPr lang="en-US" dirty="0" smtClean="0"/>
              <a:t>Does not hesitate to tell Belshazzar the meaning of the handwriting on the wall. (Dan 5)</a:t>
            </a:r>
          </a:p>
          <a:p>
            <a:pPr lvl="1"/>
            <a:r>
              <a:rPr lang="en-US" dirty="0" smtClean="0"/>
              <a:t>Unwilling to stop praying to God as was his custom even expecting it would condemn him to death. (Dan 6)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Characteristics of Daniel’s Life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Full of Faith</a:t>
            </a:r>
          </a:p>
          <a:p>
            <a:r>
              <a:rPr lang="en-US" dirty="0" smtClean="0"/>
              <a:t>Person of Prayer</a:t>
            </a:r>
          </a:p>
          <a:p>
            <a:r>
              <a:rPr lang="en-US" dirty="0" smtClean="0"/>
              <a:t>Courageous</a:t>
            </a:r>
          </a:p>
          <a:p>
            <a:r>
              <a:rPr lang="en-US" dirty="0" smtClean="0"/>
              <a:t>Respectful</a:t>
            </a:r>
          </a:p>
          <a:p>
            <a:r>
              <a:rPr lang="en-US" dirty="0" smtClean="0"/>
              <a:t>Unwilling to Compromise on Truth.</a:t>
            </a:r>
          </a:p>
          <a:p>
            <a:r>
              <a:rPr lang="en-US" dirty="0" smtClean="0"/>
              <a:t>Consistent</a:t>
            </a:r>
          </a:p>
          <a:p>
            <a:pPr lvl="1"/>
            <a:r>
              <a:rPr lang="en-US" dirty="0" smtClean="0"/>
              <a:t>From his youth to his last days, he consistently served God.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Characteristics of Daniel’s Life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Full of Faith</a:t>
            </a:r>
          </a:p>
          <a:p>
            <a:r>
              <a:rPr lang="en-US" dirty="0" smtClean="0"/>
              <a:t>Person of Prayer</a:t>
            </a:r>
          </a:p>
          <a:p>
            <a:r>
              <a:rPr lang="en-US" dirty="0" smtClean="0"/>
              <a:t>Courageous</a:t>
            </a:r>
          </a:p>
          <a:p>
            <a:r>
              <a:rPr lang="en-US" dirty="0" smtClean="0"/>
              <a:t>Respectful</a:t>
            </a:r>
          </a:p>
          <a:p>
            <a:r>
              <a:rPr lang="en-US" dirty="0" smtClean="0"/>
              <a:t>Unwilling to Compromise on Truth.</a:t>
            </a:r>
          </a:p>
          <a:p>
            <a:r>
              <a:rPr lang="en-US" dirty="0" smtClean="0"/>
              <a:t>Consistent</a:t>
            </a:r>
          </a:p>
          <a:p>
            <a:endParaRPr lang="en-US" dirty="0" smtClean="0"/>
          </a:p>
          <a:p>
            <a:r>
              <a:rPr lang="en-US" u="sng" dirty="0" smtClean="0"/>
              <a:t>We Should Emulate these Characteristics in our Effort to be Pleasing to the Lord!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Theme for the Year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Walk as children of light…and try to discern what is pleasing to the Lord. (Eph 5:8,10)</a:t>
            </a:r>
          </a:p>
          <a:p>
            <a:endParaRPr lang="en-US" dirty="0" smtClean="0"/>
          </a:p>
          <a:p>
            <a:r>
              <a:rPr lang="en-US" dirty="0" smtClean="0"/>
              <a:t>Daniel was told by an angel of God on three separate occasions that he was “greatly beloved”. (Dan 9:23; 10:11, 19)</a:t>
            </a:r>
          </a:p>
          <a:p>
            <a:pPr lvl="1"/>
            <a:r>
              <a:rPr lang="en-US" dirty="0" smtClean="0"/>
              <a:t>He clearly understood what is pleasing to the Lord!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Some Good News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Just as Daniel was “greatly beloved”, so too are you!</a:t>
            </a:r>
          </a:p>
          <a:p>
            <a:pPr lvl="1"/>
            <a:r>
              <a:rPr lang="en-US" dirty="0" smtClean="0"/>
              <a:t>“But God shows His love for us in that while we were still sinners, Christ died for us.” (Rom 5:8)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 Call to Action!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Daniel strove to be pleasing to the Lord.</a:t>
            </a:r>
          </a:p>
          <a:p>
            <a:r>
              <a:rPr lang="en-US" sz="3000" dirty="0" smtClean="0"/>
              <a:t>So too must we.</a:t>
            </a:r>
          </a:p>
          <a:p>
            <a:r>
              <a:rPr lang="en-US" sz="3000" dirty="0" smtClean="0"/>
              <a:t>Starts with obeying the gospel. (2 </a:t>
            </a:r>
            <a:r>
              <a:rPr lang="en-US" sz="3000" dirty="0" err="1" smtClean="0"/>
              <a:t>Thess</a:t>
            </a:r>
            <a:r>
              <a:rPr lang="en-US" sz="3000" dirty="0" smtClean="0"/>
              <a:t> 1:8)</a:t>
            </a:r>
          </a:p>
          <a:p>
            <a:pPr lvl="1"/>
            <a:r>
              <a:rPr lang="en-US" dirty="0" smtClean="0"/>
              <a:t>Hearing the word of God. (Rom. 10:17)</a:t>
            </a:r>
          </a:p>
          <a:p>
            <a:pPr lvl="1"/>
            <a:r>
              <a:rPr lang="en-US" dirty="0" smtClean="0"/>
              <a:t>Believing that Jesus is the Christ. (John 8:24)</a:t>
            </a:r>
          </a:p>
          <a:p>
            <a:pPr lvl="1"/>
            <a:r>
              <a:rPr lang="en-US" dirty="0" smtClean="0"/>
              <a:t>Repenting of your sins. (Luke 13:3)</a:t>
            </a:r>
          </a:p>
          <a:p>
            <a:pPr lvl="1"/>
            <a:r>
              <a:rPr lang="en-US" dirty="0" smtClean="0"/>
              <a:t>Confessing Jesus as the Christ before men. (Matt 10:32-33)</a:t>
            </a:r>
          </a:p>
          <a:p>
            <a:pPr lvl="1"/>
            <a:r>
              <a:rPr lang="en-US" dirty="0" smtClean="0"/>
              <a:t>Being baptized for the forgiveness of your sins. (Mark 16:15-16; Acts 2:38; 1 Pet 3:21)</a:t>
            </a:r>
          </a:p>
          <a:p>
            <a:pPr lvl="1"/>
            <a:r>
              <a:rPr lang="en-US" dirty="0" smtClean="0"/>
              <a:t>Living faithfully until death. (Rev 2:10)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Summary of Daniel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Prophet and servant of God who lived primarily during the Babylonian exile period.</a:t>
            </a:r>
          </a:p>
          <a:p>
            <a:endParaRPr lang="en-US" dirty="0" smtClean="0"/>
          </a:p>
          <a:p>
            <a:r>
              <a:rPr lang="en-US" dirty="0" smtClean="0"/>
              <a:t>Author of the book of the Old Testament that bears his name.</a:t>
            </a:r>
          </a:p>
          <a:p>
            <a:endParaRPr lang="en-US" dirty="0" smtClean="0"/>
          </a:p>
          <a:p>
            <a:r>
              <a:rPr lang="en-US" dirty="0" smtClean="0"/>
              <a:t>Most well known for being cast into the lion’s den.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 History Lesson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838200" y="3200400"/>
            <a:ext cx="0" cy="457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3400" y="25908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626</a:t>
            </a:r>
          </a:p>
          <a:p>
            <a:r>
              <a:rPr lang="en-US" dirty="0" smtClean="0"/>
              <a:t>BC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0" y="3657600"/>
            <a:ext cx="8991600" cy="0"/>
          </a:xfrm>
          <a:prstGeom prst="straightConnector1">
            <a:avLst/>
          </a:prstGeom>
          <a:ln w="635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Line Callout 2 (No Border) 39"/>
          <p:cNvSpPr/>
          <p:nvPr/>
        </p:nvSpPr>
        <p:spPr>
          <a:xfrm>
            <a:off x="914400" y="4572000"/>
            <a:ext cx="7543800" cy="838200"/>
          </a:xfrm>
          <a:prstGeom prst="callout2">
            <a:avLst>
              <a:gd name="adj1" fmla="val -2799"/>
              <a:gd name="adj2" fmla="val 49580"/>
              <a:gd name="adj3" fmla="val -53977"/>
              <a:gd name="adj4" fmla="val 49494"/>
              <a:gd name="adj5" fmla="val -107174"/>
              <a:gd name="adj6" fmla="val -1198"/>
            </a:avLst>
          </a:prstGeom>
          <a:solidFill>
            <a:schemeClr val="tx1">
              <a:alpha val="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Babylon revolted against the Assyrian Empire.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 History Lesson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838200" y="3200400"/>
            <a:ext cx="0" cy="457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3400" y="25908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626</a:t>
            </a:r>
          </a:p>
          <a:p>
            <a:r>
              <a:rPr lang="en-US" dirty="0" smtClean="0"/>
              <a:t>BC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676400" y="17526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612 </a:t>
            </a:r>
          </a:p>
          <a:p>
            <a:r>
              <a:rPr lang="en-US" dirty="0" smtClean="0"/>
              <a:t>BC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981200" y="2362200"/>
            <a:ext cx="0" cy="1295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0" y="3657600"/>
            <a:ext cx="8991600" cy="0"/>
          </a:xfrm>
          <a:prstGeom prst="straightConnector1">
            <a:avLst/>
          </a:prstGeom>
          <a:ln w="635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Line Callout 2 (No Border) 39"/>
          <p:cNvSpPr/>
          <p:nvPr/>
        </p:nvSpPr>
        <p:spPr>
          <a:xfrm>
            <a:off x="914400" y="4572000"/>
            <a:ext cx="7543800" cy="838200"/>
          </a:xfrm>
          <a:prstGeom prst="callout2">
            <a:avLst>
              <a:gd name="adj1" fmla="val -2799"/>
              <a:gd name="adj2" fmla="val 49580"/>
              <a:gd name="adj3" fmla="val -53977"/>
              <a:gd name="adj4" fmla="val 49494"/>
              <a:gd name="adj5" fmla="val -109868"/>
              <a:gd name="adj6" fmla="val 14215"/>
            </a:avLst>
          </a:prstGeom>
          <a:solidFill>
            <a:schemeClr val="tx1">
              <a:alpha val="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Ninevah</a:t>
            </a:r>
            <a:r>
              <a:rPr lang="en-US" sz="2000" dirty="0" smtClean="0"/>
              <a:t> fell to Babylon effectively ending the Assyrian empire.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 History Lesson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838200" y="3200400"/>
            <a:ext cx="0" cy="457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3400" y="25908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626</a:t>
            </a:r>
          </a:p>
          <a:p>
            <a:r>
              <a:rPr lang="en-US" dirty="0" smtClean="0"/>
              <a:t>BC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676400" y="17526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612 </a:t>
            </a:r>
          </a:p>
          <a:p>
            <a:r>
              <a:rPr lang="en-US" dirty="0" smtClean="0"/>
              <a:t>BC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590800" y="3200400"/>
            <a:ext cx="0" cy="457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86000" y="25908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605</a:t>
            </a:r>
          </a:p>
          <a:p>
            <a:r>
              <a:rPr lang="en-US" dirty="0" smtClean="0"/>
              <a:t> BC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981200" y="2362200"/>
            <a:ext cx="0" cy="1295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0" y="3657600"/>
            <a:ext cx="8991600" cy="0"/>
          </a:xfrm>
          <a:prstGeom prst="straightConnector1">
            <a:avLst/>
          </a:prstGeom>
          <a:ln w="635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Line Callout 2 (No Border) 39"/>
          <p:cNvSpPr/>
          <p:nvPr/>
        </p:nvSpPr>
        <p:spPr>
          <a:xfrm>
            <a:off x="914400" y="4572000"/>
            <a:ext cx="7543800" cy="1828800"/>
          </a:xfrm>
          <a:prstGeom prst="callout2">
            <a:avLst>
              <a:gd name="adj1" fmla="val -2799"/>
              <a:gd name="adj2" fmla="val 49580"/>
              <a:gd name="adj3" fmla="val -18175"/>
              <a:gd name="adj4" fmla="val 49644"/>
              <a:gd name="adj5" fmla="val -50609"/>
              <a:gd name="adj6" fmla="val 22595"/>
            </a:avLst>
          </a:prstGeom>
          <a:solidFill>
            <a:schemeClr val="tx1">
              <a:alpha val="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Babylon became the dominant world power when Nebuchadnezzar defeated Egypt.  </a:t>
            </a:r>
            <a:endParaRPr lang="en-US" sz="2000" dirty="0"/>
          </a:p>
          <a:p>
            <a:pPr algn="ctr"/>
            <a:r>
              <a:rPr lang="en-US" sz="2000" dirty="0" smtClean="0"/>
              <a:t>Jerusalem was subdued by Babylon the first of three times.  Daniel and other young Judean nobles were taken from Jerusalem to Babylon.  Daniel was likely 15-20 years old.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 History Lesson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838200" y="3200400"/>
            <a:ext cx="0" cy="457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3400" y="25908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626</a:t>
            </a:r>
          </a:p>
          <a:p>
            <a:r>
              <a:rPr lang="en-US" dirty="0" smtClean="0"/>
              <a:t>BC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676400" y="17526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612 </a:t>
            </a:r>
          </a:p>
          <a:p>
            <a:r>
              <a:rPr lang="en-US" dirty="0" smtClean="0"/>
              <a:t>BC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590800" y="3200400"/>
            <a:ext cx="0" cy="457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86000" y="25908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605</a:t>
            </a:r>
          </a:p>
          <a:p>
            <a:r>
              <a:rPr lang="en-US" dirty="0" smtClean="0"/>
              <a:t> BC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971800" y="17526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597 </a:t>
            </a:r>
          </a:p>
          <a:p>
            <a:r>
              <a:rPr lang="en-US" dirty="0" smtClean="0"/>
              <a:t>BC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981200" y="2362200"/>
            <a:ext cx="0" cy="1295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200400" y="2362200"/>
            <a:ext cx="0" cy="1295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0" y="3657600"/>
            <a:ext cx="8991600" cy="0"/>
          </a:xfrm>
          <a:prstGeom prst="straightConnector1">
            <a:avLst/>
          </a:prstGeom>
          <a:ln w="635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Line Callout 2 (No Border) 39"/>
          <p:cNvSpPr/>
          <p:nvPr/>
        </p:nvSpPr>
        <p:spPr>
          <a:xfrm>
            <a:off x="914400" y="4572000"/>
            <a:ext cx="7543800" cy="1828800"/>
          </a:xfrm>
          <a:prstGeom prst="callout2">
            <a:avLst>
              <a:gd name="adj1" fmla="val -2799"/>
              <a:gd name="adj2" fmla="val 49580"/>
              <a:gd name="adj3" fmla="val -18175"/>
              <a:gd name="adj4" fmla="val 49644"/>
              <a:gd name="adj5" fmla="val -48757"/>
              <a:gd name="adj6" fmla="val 30825"/>
            </a:avLst>
          </a:prstGeom>
          <a:solidFill>
            <a:schemeClr val="tx1">
              <a:alpha val="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Jehoiakim</a:t>
            </a:r>
            <a:r>
              <a:rPr lang="en-US" sz="2000" dirty="0" smtClean="0"/>
              <a:t> and </a:t>
            </a:r>
            <a:r>
              <a:rPr lang="en-US" sz="2000" dirty="0" err="1" smtClean="0"/>
              <a:t>Jehoiachin</a:t>
            </a:r>
            <a:r>
              <a:rPr lang="en-US" sz="2000" dirty="0" smtClean="0"/>
              <a:t> rebelled against Babylon.  Nebuchadnezzar returned to Jerusalem and subdued it for the second time.  Several Judeans are taken prisoner back to Babylon including the prophet and priest Ezekiel.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 History Lesson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838200" y="3200400"/>
            <a:ext cx="0" cy="457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3400" y="25908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626</a:t>
            </a:r>
          </a:p>
          <a:p>
            <a:r>
              <a:rPr lang="en-US" dirty="0" smtClean="0"/>
              <a:t>BC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676400" y="17526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612 </a:t>
            </a:r>
          </a:p>
          <a:p>
            <a:r>
              <a:rPr lang="en-US" dirty="0" smtClean="0"/>
              <a:t>BC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590800" y="3200400"/>
            <a:ext cx="0" cy="457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86000" y="25908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605</a:t>
            </a:r>
          </a:p>
          <a:p>
            <a:r>
              <a:rPr lang="en-US" dirty="0" smtClean="0"/>
              <a:t> BC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4191000" y="3200400"/>
            <a:ext cx="0" cy="457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71800" y="17526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597 </a:t>
            </a:r>
          </a:p>
          <a:p>
            <a:r>
              <a:rPr lang="en-US" dirty="0" smtClean="0"/>
              <a:t>BC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962400" y="25908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586</a:t>
            </a:r>
          </a:p>
          <a:p>
            <a:r>
              <a:rPr lang="en-US" dirty="0" smtClean="0"/>
              <a:t>BC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981200" y="2362200"/>
            <a:ext cx="0" cy="1295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200400" y="2362200"/>
            <a:ext cx="0" cy="1295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0" y="3657600"/>
            <a:ext cx="8991600" cy="0"/>
          </a:xfrm>
          <a:prstGeom prst="straightConnector1">
            <a:avLst/>
          </a:prstGeom>
          <a:ln w="635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Line Callout 2 (No Border) 39"/>
          <p:cNvSpPr/>
          <p:nvPr/>
        </p:nvSpPr>
        <p:spPr>
          <a:xfrm>
            <a:off x="914400" y="4572000"/>
            <a:ext cx="7543800" cy="1828800"/>
          </a:xfrm>
          <a:prstGeom prst="callout2">
            <a:avLst>
              <a:gd name="adj1" fmla="val -2799"/>
              <a:gd name="adj2" fmla="val 49580"/>
              <a:gd name="adj3" fmla="val -18175"/>
              <a:gd name="adj4" fmla="val 49644"/>
              <a:gd name="adj5" fmla="val -50609"/>
              <a:gd name="adj6" fmla="val 43545"/>
            </a:avLst>
          </a:prstGeom>
          <a:solidFill>
            <a:schemeClr val="tx1">
              <a:alpha val="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Judah rebelled against Babylon a second time.  This time led by King Zedekiah.  Nebuchadnezzar returned a third time to Jerusalem.  After a long siege, Jerusalem fell to Babylon.  The entire city was destroyed including the temple of God built by Solomon.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 History Lesson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838200" y="3200400"/>
            <a:ext cx="0" cy="457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3400" y="25908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626</a:t>
            </a:r>
          </a:p>
          <a:p>
            <a:r>
              <a:rPr lang="en-US" dirty="0" smtClean="0"/>
              <a:t>BC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676400" y="17526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612 </a:t>
            </a:r>
          </a:p>
          <a:p>
            <a:r>
              <a:rPr lang="en-US" dirty="0" smtClean="0"/>
              <a:t>BC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590800" y="3200400"/>
            <a:ext cx="0" cy="457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86000" y="25908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605</a:t>
            </a:r>
          </a:p>
          <a:p>
            <a:r>
              <a:rPr lang="en-US" dirty="0" smtClean="0"/>
              <a:t> BC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4191000" y="3200400"/>
            <a:ext cx="0" cy="457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53400" y="3200400"/>
            <a:ext cx="0" cy="457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71800" y="17526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597 </a:t>
            </a:r>
          </a:p>
          <a:p>
            <a:r>
              <a:rPr lang="en-US" dirty="0" smtClean="0"/>
              <a:t>BC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696200" y="25908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539</a:t>
            </a:r>
          </a:p>
          <a:p>
            <a:r>
              <a:rPr lang="en-US" dirty="0" smtClean="0"/>
              <a:t>BC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962400" y="25908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586</a:t>
            </a:r>
          </a:p>
          <a:p>
            <a:r>
              <a:rPr lang="en-US" dirty="0" smtClean="0"/>
              <a:t>BC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981200" y="2362200"/>
            <a:ext cx="0" cy="1295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200400" y="2362200"/>
            <a:ext cx="0" cy="1295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0" y="3657600"/>
            <a:ext cx="8991600" cy="0"/>
          </a:xfrm>
          <a:prstGeom prst="straightConnector1">
            <a:avLst/>
          </a:prstGeom>
          <a:ln w="635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Line Callout 2 (No Border) 39"/>
          <p:cNvSpPr/>
          <p:nvPr/>
        </p:nvSpPr>
        <p:spPr>
          <a:xfrm>
            <a:off x="914400" y="4572000"/>
            <a:ext cx="7543800" cy="1828800"/>
          </a:xfrm>
          <a:prstGeom prst="callout2">
            <a:avLst>
              <a:gd name="adj1" fmla="val -2799"/>
              <a:gd name="adj2" fmla="val 49580"/>
              <a:gd name="adj3" fmla="val -18175"/>
              <a:gd name="adj4" fmla="val 49644"/>
              <a:gd name="adj5" fmla="val -50609"/>
              <a:gd name="adj6" fmla="val 95621"/>
            </a:avLst>
          </a:prstGeom>
          <a:solidFill>
            <a:schemeClr val="tx1">
              <a:alpha val="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On the night that Daniel read the handwriting on the wall to Belshazzar, Babylon fell to the Medes and Persians who were led by Cyrus.  Darius was appointed ruler in Babylon.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230</TotalTime>
  <Words>1072</Words>
  <Application>Microsoft Office PowerPoint</Application>
  <PresentationFormat>On-screen Show (4:3)</PresentationFormat>
  <Paragraphs>171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Apex</vt:lpstr>
      <vt:lpstr>Learning What is Pleasing to the Lord:</vt:lpstr>
      <vt:lpstr>Theme for the Year</vt:lpstr>
      <vt:lpstr>Summary of Daniel</vt:lpstr>
      <vt:lpstr>A History Lesson</vt:lpstr>
      <vt:lpstr>A History Lesson</vt:lpstr>
      <vt:lpstr>A History Lesson</vt:lpstr>
      <vt:lpstr>A History Lesson</vt:lpstr>
      <vt:lpstr>A History Lesson</vt:lpstr>
      <vt:lpstr>A History Lesson</vt:lpstr>
      <vt:lpstr>A History Lesson</vt:lpstr>
      <vt:lpstr>A History Lesson</vt:lpstr>
      <vt:lpstr>Major Events from Daniel’s life.</vt:lpstr>
      <vt:lpstr>Characteristics of Daniel’s Life</vt:lpstr>
      <vt:lpstr>Characteristics of Daniel’s Life</vt:lpstr>
      <vt:lpstr>Characteristics of Daniel’s Life</vt:lpstr>
      <vt:lpstr>Characteristics of Daniel’s Life</vt:lpstr>
      <vt:lpstr>Characteristics of Daniel’s Life</vt:lpstr>
      <vt:lpstr>Characteristics of Daniel’s Life</vt:lpstr>
      <vt:lpstr>Characteristics of Daniel’s Life</vt:lpstr>
      <vt:lpstr>Some Good News</vt:lpstr>
      <vt:lpstr>A Call to Action!</vt:lpstr>
    </vt:vector>
  </TitlesOfParts>
  <Company>IBM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What is Pleasing to the Lord:</dc:title>
  <dc:creator>ADMINIBM</dc:creator>
  <cp:lastModifiedBy>East End</cp:lastModifiedBy>
  <cp:revision>25</cp:revision>
  <dcterms:created xsi:type="dcterms:W3CDTF">2016-12-18T01:35:13Z</dcterms:created>
  <dcterms:modified xsi:type="dcterms:W3CDTF">2016-12-18T15:20:15Z</dcterms:modified>
</cp:coreProperties>
</file>