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4" r:id="rId13"/>
    <p:sldId id="268" r:id="rId14"/>
    <p:sldId id="267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80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0226-0306-482C-821A-C67482E85A9F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CECF-499E-4C33-86CB-C3F0721443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0226-0306-482C-821A-C67482E85A9F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CECF-499E-4C33-86CB-C3F0721443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0226-0306-482C-821A-C67482E85A9F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CECF-499E-4C33-86CB-C3F0721443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0226-0306-482C-821A-C67482E85A9F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CECF-499E-4C33-86CB-C3F0721443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0226-0306-482C-821A-C67482E85A9F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CECF-499E-4C33-86CB-C3F0721443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0226-0306-482C-821A-C67482E85A9F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CECF-499E-4C33-86CB-C3F0721443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0226-0306-482C-821A-C67482E85A9F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CECF-499E-4C33-86CB-C3F0721443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0226-0306-482C-821A-C67482E85A9F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CECF-499E-4C33-86CB-C3F0721443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0226-0306-482C-821A-C67482E85A9F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CECF-499E-4C33-86CB-C3F0721443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0226-0306-482C-821A-C67482E85A9F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CECF-499E-4C33-86CB-C3F0721443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90226-0306-482C-821A-C67482E85A9F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CECF-499E-4C33-86CB-C3F0721443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90226-0306-482C-821A-C67482E85A9F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3CECF-499E-4C33-86CB-C3F0721443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Ancient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3622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Boiling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9400" y="1600200"/>
            <a:ext cx="5867400" cy="4876800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3200" dirty="0" smtClean="0"/>
              <a:t>“</a:t>
            </a:r>
            <a:r>
              <a:rPr lang="en-US" sz="3200" dirty="0"/>
              <a:t>The wine of Arcadia was so thick that it </a:t>
            </a:r>
            <a:r>
              <a:rPr lang="en-US" sz="3200" dirty="0" smtClean="0"/>
              <a:t>was </a:t>
            </a:r>
            <a:r>
              <a:rPr lang="en-US" sz="3200" dirty="0"/>
              <a:t>necessary to scrape it from the skin bottles in which it was </a:t>
            </a:r>
            <a:r>
              <a:rPr lang="en-US" sz="3200" dirty="0" smtClean="0"/>
              <a:t>contained</a:t>
            </a:r>
            <a:r>
              <a:rPr lang="en-US" sz="3200" dirty="0"/>
              <a:t>, and to dissolve the scrapings in water</a:t>
            </a:r>
            <a:r>
              <a:rPr lang="en-US" sz="3200" dirty="0" smtClean="0"/>
              <a:t>.” </a:t>
            </a:r>
          </a:p>
          <a:p>
            <a:pPr algn="ctr">
              <a:buNone/>
            </a:pPr>
            <a:r>
              <a:rPr lang="en-US" sz="3200" dirty="0" smtClean="0"/>
              <a:t>- Aristotle, b. 384 BC</a:t>
            </a:r>
            <a:endParaRPr lang="en-US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Ancient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3622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Boiling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9400" y="1600200"/>
            <a:ext cx="5867400" cy="4876800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3200" dirty="0" smtClean="0"/>
              <a:t>“</a:t>
            </a:r>
            <a:r>
              <a:rPr lang="en-US" sz="3200" dirty="0"/>
              <a:t>There is no wine sweeter to drink than </a:t>
            </a:r>
            <a:r>
              <a:rPr lang="en-US" sz="3200" dirty="0" smtClean="0"/>
              <a:t>that from </a:t>
            </a:r>
            <a:r>
              <a:rPr lang="en-US" sz="3200" dirty="0"/>
              <a:t>Lesbos; that it was like nectar and more resembled ambrosia than </a:t>
            </a:r>
            <a:r>
              <a:rPr lang="en-US" sz="3200" dirty="0" smtClean="0"/>
              <a:t>wine</a:t>
            </a:r>
            <a:r>
              <a:rPr lang="en-US" sz="3200" dirty="0"/>
              <a:t>; that it was perfectly harmless and would not produce intoxication</a:t>
            </a:r>
            <a:r>
              <a:rPr lang="en-US" sz="3200" dirty="0" smtClean="0"/>
              <a:t>”</a:t>
            </a:r>
          </a:p>
          <a:p>
            <a:pPr algn="ctr">
              <a:buNone/>
            </a:pPr>
            <a:r>
              <a:rPr lang="en-US" sz="3200" dirty="0" smtClean="0"/>
              <a:t>- Horace, b.65 BC </a:t>
            </a:r>
            <a:endParaRPr lang="en-US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Ancient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3622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Boiling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Filtration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9400" y="1600200"/>
            <a:ext cx="5867400" cy="4876800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3200" dirty="0" smtClean="0"/>
              <a:t>“That we may drink the more wine, we break in pieces the spirit by the filter.” </a:t>
            </a:r>
          </a:p>
          <a:p>
            <a:pPr algn="ctr">
              <a:buNone/>
            </a:pPr>
            <a:r>
              <a:rPr lang="en-US" sz="3200" dirty="0" smtClean="0"/>
              <a:t>- Pliny, b. 23 AD </a:t>
            </a:r>
            <a:endParaRPr lang="en-US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Ancient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3622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Boiling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Filtration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9400" y="1600200"/>
            <a:ext cx="5867400" cy="4876800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3200" dirty="0"/>
              <a:t>“The most useful wine has all its force or strength </a:t>
            </a:r>
            <a:r>
              <a:rPr lang="en-US" sz="3200" dirty="0" smtClean="0"/>
              <a:t>broken </a:t>
            </a:r>
            <a:r>
              <a:rPr lang="en-US" sz="3200" dirty="0"/>
              <a:t>by the filter.”</a:t>
            </a:r>
          </a:p>
          <a:p>
            <a:pPr algn="ctr">
              <a:buNone/>
            </a:pPr>
            <a:r>
              <a:rPr lang="en-US" sz="3200" dirty="0" smtClean="0"/>
              <a:t>- Pliny, b. 23 AD </a:t>
            </a:r>
            <a:endParaRPr lang="en-US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Ancient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3622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Boiling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Filtration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Subsidence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9400" y="1600200"/>
            <a:ext cx="5867400" cy="4876800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3200" dirty="0"/>
              <a:t>“It is produced by care. They </a:t>
            </a:r>
            <a:r>
              <a:rPr lang="en-US" sz="3200" dirty="0" smtClean="0"/>
              <a:t>         </a:t>
            </a:r>
            <a:r>
              <a:rPr lang="en-US" sz="3200" dirty="0"/>
              <a:t>plunge the casks, </a:t>
            </a:r>
            <a:r>
              <a:rPr lang="en-US" sz="3200" dirty="0" smtClean="0"/>
              <a:t>immediately </a:t>
            </a:r>
            <a:r>
              <a:rPr lang="en-US" sz="3200" dirty="0"/>
              <a:t>after they are filled from the vat, into </a:t>
            </a:r>
            <a:r>
              <a:rPr lang="en-US" sz="3200" dirty="0" smtClean="0"/>
              <a:t>water</a:t>
            </a:r>
            <a:r>
              <a:rPr lang="en-US" sz="3200" dirty="0"/>
              <a:t>, until winter has passed away and the wine has acquired the habit </a:t>
            </a:r>
            <a:r>
              <a:rPr lang="en-US" sz="3200" dirty="0" smtClean="0"/>
              <a:t>of </a:t>
            </a:r>
            <a:r>
              <a:rPr lang="en-US" sz="3200" dirty="0"/>
              <a:t>being cold</a:t>
            </a:r>
            <a:r>
              <a:rPr lang="en-US" sz="3200" dirty="0" smtClean="0"/>
              <a:t>.”</a:t>
            </a:r>
          </a:p>
          <a:p>
            <a:pPr algn="ctr">
              <a:buNone/>
            </a:pPr>
            <a:r>
              <a:rPr lang="en-US" sz="3200" dirty="0" smtClean="0"/>
              <a:t>- Pliny, b. 23AD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Ancient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3622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Boiling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Filtration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Subsidence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Fumigation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9400" y="1600200"/>
            <a:ext cx="5867400" cy="4876800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3200" dirty="0" smtClean="0"/>
              <a:t>“</a:t>
            </a:r>
            <a:r>
              <a:rPr lang="en-US" sz="3200" dirty="0"/>
              <a:t>The Romans fumigated their wines </a:t>
            </a:r>
            <a:r>
              <a:rPr lang="en-US" sz="3200" dirty="0" smtClean="0"/>
              <a:t>with </a:t>
            </a:r>
            <a:r>
              <a:rPr lang="en-US" sz="3200" dirty="0"/>
              <a:t>the fumes of sulphur; they also mixed with the unfermented wine </a:t>
            </a:r>
            <a:r>
              <a:rPr lang="en-US" sz="3200" dirty="0" smtClean="0"/>
              <a:t>the </a:t>
            </a:r>
            <a:r>
              <a:rPr lang="en-US" sz="3200" dirty="0"/>
              <a:t>yolks of eggs and other articles containing sulphur</a:t>
            </a:r>
            <a:r>
              <a:rPr lang="en-US" sz="3200" dirty="0" smtClean="0"/>
              <a:t>.” </a:t>
            </a:r>
          </a:p>
          <a:p>
            <a:pPr algn="ctr">
              <a:buNone/>
            </a:pPr>
            <a:r>
              <a:rPr lang="en-US" sz="3200" dirty="0" smtClean="0"/>
              <a:t>- Alexander Adams, b. 1741,    </a:t>
            </a:r>
            <a:r>
              <a:rPr lang="en-US" sz="3200" i="1" dirty="0" smtClean="0"/>
              <a:t>Roman Antiquities</a:t>
            </a:r>
            <a:endParaRPr lang="en-US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Ancient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3622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Boiling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Filtration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Subsidence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Fumigation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9400" y="1600200"/>
            <a:ext cx="5867400" cy="4876800"/>
          </a:xfrm>
          <a:ln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 algn="ctr">
              <a:buNone/>
            </a:pPr>
            <a:r>
              <a:rPr lang="en-US" sz="5400" dirty="0"/>
              <a:t>History records these four methods, all with one objective - to preserve the juice sweet.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Did the ancients use and call these unfermented juices wine?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Whether boiled, filtered, subsided or fumigated, historical records refer </a:t>
            </a:r>
            <a:r>
              <a:rPr lang="en-US" dirty="0" smtClean="0"/>
              <a:t>to these </a:t>
            </a:r>
            <a:r>
              <a:rPr lang="en-US" dirty="0"/>
              <a:t>drinks as wine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i="1" dirty="0" err="1" smtClean="0"/>
              <a:t>Tirosh</a:t>
            </a:r>
            <a:r>
              <a:rPr lang="en-US" dirty="0" smtClean="0"/>
              <a:t>, </a:t>
            </a:r>
            <a:r>
              <a:rPr lang="en-US" i="1" dirty="0" err="1" smtClean="0"/>
              <a:t>yayin</a:t>
            </a:r>
            <a:r>
              <a:rPr lang="en-US" dirty="0" smtClean="0"/>
              <a:t>, </a:t>
            </a:r>
            <a:r>
              <a:rPr lang="en-US" i="1" dirty="0" err="1" smtClean="0"/>
              <a:t>oinos</a:t>
            </a:r>
            <a:r>
              <a:rPr lang="en-US" dirty="0" smtClean="0"/>
              <a:t> are all translated as wine.</a:t>
            </a:r>
          </a:p>
          <a:p>
            <a:endParaRPr lang="en-US" dirty="0" smtClean="0"/>
          </a:p>
          <a:p>
            <a:r>
              <a:rPr lang="en-US" dirty="0" smtClean="0"/>
              <a:t>This fact is </a:t>
            </a:r>
            <a:r>
              <a:rPr lang="en-US" dirty="0"/>
              <a:t>not an excuse for our </a:t>
            </a:r>
            <a:r>
              <a:rPr lang="en-US" dirty="0" smtClean="0"/>
              <a:t>ignorance </a:t>
            </a:r>
            <a:r>
              <a:rPr lang="en-US" dirty="0"/>
              <a:t>nor is it permission for any of us to pervert the word of God.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Did the ancients use and call these unfermented juices wine?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As for their use, there </a:t>
            </a:r>
            <a:r>
              <a:rPr lang="en-US" dirty="0"/>
              <a:t>is abundance of evidence that the ancients mixed their wines with </a:t>
            </a:r>
            <a:r>
              <a:rPr lang="en-US" dirty="0" smtClean="0"/>
              <a:t>water</a:t>
            </a:r>
            <a:r>
              <a:rPr lang="en-US" dirty="0"/>
              <a:t>, not because they were so strong with alcohol as to require dilution, </a:t>
            </a:r>
            <a:r>
              <a:rPr lang="en-US" dirty="0" smtClean="0"/>
              <a:t>but </a:t>
            </a:r>
            <a:r>
              <a:rPr lang="en-US" dirty="0"/>
              <a:t>because being rich syrups, they needed water to prepare them for </a:t>
            </a:r>
            <a:r>
              <a:rPr lang="en-US" dirty="0" smtClean="0"/>
              <a:t>drinking.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Did the ancients use and call these unfermented juices wine?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 anchor="ctr"/>
          <a:lstStyle/>
          <a:p>
            <a:pPr algn="ctr">
              <a:buNone/>
            </a:pPr>
            <a:r>
              <a:rPr lang="en-US" dirty="0" smtClean="0"/>
              <a:t>Hesiod</a:t>
            </a:r>
            <a:r>
              <a:rPr lang="en-US" dirty="0"/>
              <a:t>, nearly 700 years before Christ, </a:t>
            </a:r>
            <a:r>
              <a:rPr lang="en-US" dirty="0" smtClean="0"/>
              <a:t>prescribed </a:t>
            </a:r>
            <a:r>
              <a:rPr lang="en-US" dirty="0"/>
              <a:t>during the summer </a:t>
            </a:r>
            <a:r>
              <a:rPr lang="en-US" dirty="0" smtClean="0"/>
              <a:t>months</a:t>
            </a:r>
            <a:r>
              <a:rPr lang="en-US" dirty="0"/>
              <a:t>, “three parts water to one part </a:t>
            </a:r>
            <a:r>
              <a:rPr lang="en-US" dirty="0" smtClean="0"/>
              <a:t>wine” whereas warm water in lesser quantities was </a:t>
            </a:r>
            <a:r>
              <a:rPr lang="en-US" dirty="0"/>
              <a:t>used in the winter months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12975"/>
          </a:xfrm>
        </p:spPr>
        <p:txBody>
          <a:bodyPr>
            <a:noAutofit/>
          </a:bodyPr>
          <a:lstStyle/>
          <a:p>
            <a:r>
              <a:rPr lang="en-US" sz="6000" dirty="0" smtClean="0"/>
              <a:t>A Historical View of Alcohol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114800"/>
            <a:ext cx="8458200" cy="24384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Common </a:t>
            </a:r>
            <a:r>
              <a:rPr lang="en-US" dirty="0"/>
              <a:t>honesty demands that we interpret the Scriptures with the eye, </a:t>
            </a:r>
            <a:r>
              <a:rPr lang="en-US" dirty="0" smtClean="0"/>
              <a:t>the </a:t>
            </a:r>
            <a:r>
              <a:rPr lang="en-US" dirty="0"/>
              <a:t>taste, and the usages of the ancients and not with the eye, the taste, </a:t>
            </a:r>
            <a:r>
              <a:rPr lang="en-US" dirty="0" smtClean="0"/>
              <a:t> and </a:t>
            </a:r>
            <a:r>
              <a:rPr lang="en-US" dirty="0"/>
              <a:t>the usage of the moderns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Did the ancients use and call these unfermented juices wine?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 anchor="ctr"/>
          <a:lstStyle/>
          <a:p>
            <a:pPr algn="ctr">
              <a:buNone/>
            </a:pPr>
            <a:r>
              <a:rPr lang="en-US" dirty="0"/>
              <a:t>The Passover was celebrated with wine mixed with water when each </a:t>
            </a:r>
            <a:r>
              <a:rPr lang="en-US" dirty="0" smtClean="0"/>
              <a:t>person </a:t>
            </a:r>
            <a:r>
              <a:rPr lang="en-US" dirty="0"/>
              <a:t>- man, woman, and child - drank four cups.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conclusion...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That </a:t>
            </a:r>
            <a:r>
              <a:rPr lang="en-US" dirty="0"/>
              <a:t>unfermented beverages existed and were a common drink among </a:t>
            </a:r>
            <a:r>
              <a:rPr lang="en-US" dirty="0" smtClean="0"/>
              <a:t>the ancients.</a:t>
            </a:r>
          </a:p>
          <a:p>
            <a:r>
              <a:rPr lang="en-US" dirty="0" smtClean="0"/>
              <a:t>That </a:t>
            </a:r>
            <a:r>
              <a:rPr lang="en-US" dirty="0"/>
              <a:t>to preserve their very sweet juices, in their hot climate, they </a:t>
            </a:r>
            <a:r>
              <a:rPr lang="en-US" dirty="0" smtClean="0"/>
              <a:t>resorted </a:t>
            </a:r>
            <a:r>
              <a:rPr lang="en-US" dirty="0"/>
              <a:t>to boiling and other methods which </a:t>
            </a:r>
            <a:r>
              <a:rPr lang="en-US" dirty="0" smtClean="0"/>
              <a:t>destroyed </a:t>
            </a:r>
            <a:r>
              <a:rPr lang="en-US" dirty="0"/>
              <a:t>the power and </a:t>
            </a:r>
            <a:r>
              <a:rPr lang="en-US" dirty="0" smtClean="0"/>
              <a:t>activity </a:t>
            </a:r>
            <a:r>
              <a:rPr lang="en-US" dirty="0"/>
              <a:t>of the yeast, or effectually separated it from the juice of the </a:t>
            </a:r>
            <a:r>
              <a:rPr lang="en-US" dirty="0" smtClean="0"/>
              <a:t>grape.</a:t>
            </a:r>
          </a:p>
          <a:p>
            <a:r>
              <a:rPr lang="en-US" dirty="0" smtClean="0"/>
              <a:t>That </a:t>
            </a:r>
            <a:r>
              <a:rPr lang="en-US" dirty="0"/>
              <a:t>these were called wines, were used, and were highly esteemed.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wine fits the character of Jesus?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914401"/>
            <a:ext cx="3581400" cy="609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Alcoholic wine which is...</a:t>
            </a:r>
            <a:endParaRPr lang="en-US" sz="2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3581400" cy="5029200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Unnatural </a:t>
            </a:r>
            <a:r>
              <a:rPr lang="en-US" dirty="0"/>
              <a:t>- </a:t>
            </a:r>
            <a:r>
              <a:rPr lang="en-US" dirty="0" smtClean="0"/>
              <a:t>decayed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Mocking</a:t>
            </a:r>
            <a:r>
              <a:rPr lang="en-US" dirty="0"/>
              <a:t>, raging and deceiving (Proverbs </a:t>
            </a:r>
            <a:r>
              <a:rPr lang="en-US" dirty="0" smtClean="0"/>
              <a:t>20.1)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Unsociable </a:t>
            </a:r>
            <a:r>
              <a:rPr lang="en-US" dirty="0"/>
              <a:t>and intoxicating (Habakkuk </a:t>
            </a:r>
            <a:r>
              <a:rPr lang="en-US" dirty="0" smtClean="0"/>
              <a:t>2.15)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Unhealthful </a:t>
            </a:r>
            <a:r>
              <a:rPr lang="en-US" dirty="0"/>
              <a:t>- poisonous (</a:t>
            </a:r>
            <a:r>
              <a:rPr lang="en-US" dirty="0" smtClean="0"/>
              <a:t>Deut.32.33</a:t>
            </a:r>
            <a:r>
              <a:rPr lang="en-US" dirty="0"/>
              <a:t>; Daniel </a:t>
            </a:r>
            <a:r>
              <a:rPr lang="en-US" dirty="0" smtClean="0"/>
              <a:t>1.3-21)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Wasteful </a:t>
            </a:r>
            <a:r>
              <a:rPr lang="en-US" dirty="0"/>
              <a:t>(Proverbs </a:t>
            </a:r>
            <a:r>
              <a:rPr lang="en-US" dirty="0" smtClean="0"/>
              <a:t>23.21)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Deadly </a:t>
            </a:r>
            <a:r>
              <a:rPr lang="en-US" dirty="0"/>
              <a:t>(Proverbs </a:t>
            </a:r>
            <a:r>
              <a:rPr lang="en-US" dirty="0" smtClean="0"/>
              <a:t>23.32)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Not </a:t>
            </a:r>
            <a:r>
              <a:rPr lang="en-US" dirty="0"/>
              <a:t>for kings and princes (Proverbs </a:t>
            </a:r>
            <a:r>
              <a:rPr lang="en-US" dirty="0" smtClean="0"/>
              <a:t>31.4)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stumbling block (Romans 14.21; 1 Corinthians </a:t>
            </a:r>
            <a:r>
              <a:rPr lang="en-US" dirty="0" smtClean="0"/>
              <a:t>8.9)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Bad </a:t>
            </a:r>
            <a:r>
              <a:rPr lang="en-US" dirty="0"/>
              <a:t>fruit (Matthew </a:t>
            </a:r>
            <a:r>
              <a:rPr lang="en-US" dirty="0" smtClean="0"/>
              <a:t>7.17)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 </a:t>
            </a:r>
            <a:r>
              <a:rPr lang="en-US" dirty="0"/>
              <a:t>addictive drug.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5105400" y="914401"/>
            <a:ext cx="3581400" cy="609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Non-alcoholic wine which is...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5105400" y="1524000"/>
            <a:ext cx="3581400" cy="50292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Natural</a:t>
            </a:r>
            <a:r>
              <a:rPr lang="en-US" dirty="0"/>
              <a:t>, fruit of the </a:t>
            </a:r>
            <a:r>
              <a:rPr lang="en-US" dirty="0" smtClean="0"/>
              <a:t>vine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Sweet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Non-intoxicating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Healthful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Pleasant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Refreshing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</a:t>
            </a:r>
            <a:r>
              <a:rPr lang="en-US" dirty="0"/>
              <a:t>all people of all </a:t>
            </a:r>
            <a:r>
              <a:rPr lang="en-US" dirty="0" smtClean="0"/>
              <a:t>ages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Good </a:t>
            </a:r>
            <a:r>
              <a:rPr lang="en-US" dirty="0"/>
              <a:t>example for </a:t>
            </a:r>
            <a:r>
              <a:rPr lang="en-US" dirty="0" smtClean="0"/>
              <a:t>all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Good fruit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Non-addictive</a:t>
            </a:r>
            <a:r>
              <a:rPr lang="en-US" dirty="0"/>
              <a:t> 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14800" y="33528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OR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00"/>
                            </p:stCondLst>
                            <p:childTnLst>
                              <p:par>
                                <p:cTn id="9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000"/>
                            </p:stCondLst>
                            <p:childTnLst>
                              <p:par>
                                <p:cTn id="9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0"/>
                            </p:stCondLst>
                            <p:childTnLst>
                              <p:par>
                                <p:cTn id="10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000"/>
                            </p:stCondLst>
                            <p:childTnLst>
                              <p:par>
                                <p:cTn id="1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8000"/>
                            </p:stCondLst>
                            <p:childTnLst>
                              <p:par>
                                <p:cTn id="1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9000"/>
                            </p:stCondLst>
                            <p:childTnLst>
                              <p:par>
                                <p:cTn id="12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11" grpId="0" uiExpand="1" build="p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 descr="GrapeConcentrate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533400"/>
            <a:ext cx="8686800" cy="571500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These are NOT equivalent!</a:t>
            </a:r>
            <a:endParaRPr lang="en-US" dirty="0"/>
          </a:p>
        </p:txBody>
      </p:sp>
      <p:pic>
        <p:nvPicPr>
          <p:cNvPr id="4" name="Content Placeholder 3" descr="eaf03dbf0bc7b28bf8d27393bfdc0bb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248400" y="2667000"/>
            <a:ext cx="2596896" cy="3970789"/>
          </a:xfrm>
        </p:spPr>
      </p:pic>
      <p:pic>
        <p:nvPicPr>
          <p:cNvPr id="5" name="Picture 4" descr="hand_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600200"/>
            <a:ext cx="5627077" cy="2971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Laws of Fermentation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There must be sugar matter and yeast </a:t>
            </a:r>
            <a:r>
              <a:rPr lang="en-US" dirty="0" smtClean="0"/>
              <a:t>available.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temperature should not be below 50º nor above </a:t>
            </a:r>
            <a:r>
              <a:rPr lang="en-US" dirty="0" smtClean="0"/>
              <a:t>70-75º.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juice must be of a certain consistence; that is thick syrup will not </a:t>
            </a:r>
            <a:r>
              <a:rPr lang="en-US" dirty="0" smtClean="0"/>
              <a:t>undergo </a:t>
            </a:r>
            <a:r>
              <a:rPr lang="en-US" dirty="0"/>
              <a:t>vinous </a:t>
            </a:r>
            <a:r>
              <a:rPr lang="en-US" dirty="0" smtClean="0"/>
              <a:t>fermentation.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quantity of yeast or ferment must also be well regulated; too much </a:t>
            </a:r>
            <a:r>
              <a:rPr lang="en-US" dirty="0" smtClean="0"/>
              <a:t>or </a:t>
            </a:r>
            <a:r>
              <a:rPr lang="en-US" dirty="0"/>
              <a:t>too little will impede and prevent fermentation.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Sweet is the natural taste.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/>
              <a:t>Sweet is grateful to the newborn infant, loved by the youth, enjoyed by </a:t>
            </a:r>
            <a:r>
              <a:rPr lang="en-US" dirty="0" smtClean="0"/>
              <a:t>the </a:t>
            </a:r>
            <a:r>
              <a:rPr lang="en-US" dirty="0"/>
              <a:t>middle aged, and cherished by the aged.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Eastern cultures love sweet drinks.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The taste of alcohol is unnatural and wholly acquired.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To the natural instinct, alcohol is universally repugnant.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Fermentation can be prevented.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Grape </a:t>
            </a:r>
            <a:r>
              <a:rPr lang="en-US" dirty="0"/>
              <a:t>juice will not ferment when the air is completely </a:t>
            </a:r>
            <a:r>
              <a:rPr lang="en-US" dirty="0" smtClean="0"/>
              <a:t>excluded.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By </a:t>
            </a:r>
            <a:r>
              <a:rPr lang="en-US" dirty="0"/>
              <a:t>evaporating the water from the juice the substance becomes a syrup, </a:t>
            </a:r>
            <a:r>
              <a:rPr lang="en-US" dirty="0" smtClean="0"/>
              <a:t> which </a:t>
            </a:r>
            <a:r>
              <a:rPr lang="en-US" dirty="0"/>
              <a:t>if very thick will not </a:t>
            </a:r>
            <a:r>
              <a:rPr lang="en-US" dirty="0" smtClean="0"/>
              <a:t>ferment.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/>
              <a:t>the juice be filtered and deprived of its yeast then the production </a:t>
            </a:r>
            <a:r>
              <a:rPr lang="en-US" dirty="0" smtClean="0"/>
              <a:t>of alcohol </a:t>
            </a:r>
            <a:r>
              <a:rPr lang="en-US" dirty="0"/>
              <a:t>will be impossible.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Did the ancients know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Grape </a:t>
            </a:r>
            <a:r>
              <a:rPr lang="en-US" dirty="0"/>
              <a:t>juice will not ferment when the air is completely </a:t>
            </a:r>
            <a:r>
              <a:rPr lang="en-US" dirty="0" smtClean="0"/>
              <a:t>excluded.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By </a:t>
            </a:r>
            <a:r>
              <a:rPr lang="en-US" dirty="0"/>
              <a:t>evaporating the water from the juice the substance becomes a syrup, </a:t>
            </a:r>
            <a:r>
              <a:rPr lang="en-US" dirty="0" smtClean="0"/>
              <a:t> which </a:t>
            </a:r>
            <a:r>
              <a:rPr lang="en-US" dirty="0"/>
              <a:t>if very thick will not </a:t>
            </a:r>
            <a:r>
              <a:rPr lang="en-US" dirty="0" smtClean="0"/>
              <a:t>ferment.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/>
              <a:t>the juice be filtered and deprived of its yeast then the production </a:t>
            </a:r>
            <a:r>
              <a:rPr lang="en-US" dirty="0" smtClean="0"/>
              <a:t>of alcohol </a:t>
            </a:r>
            <a:r>
              <a:rPr lang="en-US" dirty="0"/>
              <a:t>will be impossible.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The ancients possessed the secret of preserving wines sweet </a:t>
            </a:r>
            <a:br>
              <a:rPr lang="en-US" dirty="0"/>
            </a:br>
            <a:r>
              <a:rPr lang="en-US" dirty="0"/>
              <a:t>      throughout the whole year</a:t>
            </a:r>
            <a:r>
              <a:rPr lang="en-US" dirty="0" smtClean="0"/>
              <a:t>.”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Augustine </a:t>
            </a:r>
            <a:r>
              <a:rPr lang="en-US" dirty="0" err="1" smtClean="0"/>
              <a:t>Calmet</a:t>
            </a:r>
            <a:r>
              <a:rPr lang="en-US" dirty="0" smtClean="0"/>
              <a:t>, b. 1672,         </a:t>
            </a:r>
            <a:r>
              <a:rPr lang="en-US" i="1" dirty="0" smtClean="0"/>
              <a:t>The Dictionary of the Bible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Chemical science </a:t>
            </a:r>
            <a:r>
              <a:rPr lang="en-US" dirty="0" smtClean="0"/>
              <a:t>instructs...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juice loses its sweetness when, by </a:t>
            </a:r>
            <a:r>
              <a:rPr lang="en-US" dirty="0" smtClean="0"/>
              <a:t>fermentation</a:t>
            </a:r>
            <a:r>
              <a:rPr lang="en-US" dirty="0"/>
              <a:t>, the sugar is converted into alcohol</a:t>
            </a:r>
            <a:r>
              <a:rPr lang="en-US" dirty="0" smtClean="0"/>
              <a:t>.</a:t>
            </a:r>
          </a:p>
          <a:p>
            <a:r>
              <a:rPr lang="en-US" dirty="0" smtClean="0"/>
              <a:t>Due to the great </a:t>
            </a:r>
            <a:r>
              <a:rPr lang="en-US" dirty="0"/>
              <a:t>sweetness of the </a:t>
            </a:r>
            <a:r>
              <a:rPr lang="en-US" dirty="0" smtClean="0"/>
              <a:t>juice and </a:t>
            </a:r>
            <a:r>
              <a:rPr lang="en-US" dirty="0"/>
              <a:t>the heat of the climate at the vintage, </a:t>
            </a:r>
            <a:r>
              <a:rPr lang="en-US" dirty="0" smtClean="0"/>
              <a:t>that </a:t>
            </a:r>
            <a:r>
              <a:rPr lang="en-US" dirty="0"/>
              <a:t>vinous fermentation would be </a:t>
            </a:r>
            <a:r>
              <a:rPr lang="en-US" dirty="0" smtClean="0"/>
              <a:t>precluded unless </a:t>
            </a:r>
            <a:r>
              <a:rPr lang="en-US" dirty="0"/>
              <a:t>by some </a:t>
            </a:r>
            <a:r>
              <a:rPr lang="en-US" dirty="0" smtClean="0"/>
              <a:t>method prevented.</a:t>
            </a:r>
          </a:p>
          <a:p>
            <a:r>
              <a:rPr lang="en-US" dirty="0" smtClean="0"/>
              <a:t>The </a:t>
            </a:r>
            <a:r>
              <a:rPr lang="en-US" dirty="0"/>
              <a:t>acetous (turning into vinegar/sour wine) would certainly and </a:t>
            </a:r>
            <a:r>
              <a:rPr lang="en-US" dirty="0" smtClean="0"/>
              <a:t>speedily </a:t>
            </a:r>
            <a:r>
              <a:rPr lang="en-US" dirty="0"/>
              <a:t>commence.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Ancient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3622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Boiling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9400" y="1600200"/>
            <a:ext cx="5867400" cy="4876800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3200" dirty="0" smtClean="0"/>
              <a:t>“By boiling, the juice of the richest  grapes loses all its aptitude for fermentation and may afterwards be preserved for years without undergoing any further change.” </a:t>
            </a:r>
          </a:p>
          <a:p>
            <a:pPr algn="ctr">
              <a:buNone/>
            </a:pPr>
            <a:r>
              <a:rPr lang="en-US" dirty="0" smtClean="0"/>
              <a:t>- Herman </a:t>
            </a:r>
            <a:r>
              <a:rPr lang="en-US" dirty="0" err="1" smtClean="0"/>
              <a:t>Boerhaave</a:t>
            </a:r>
            <a:r>
              <a:rPr lang="en-US" dirty="0" smtClean="0"/>
              <a:t>, b. 1668,       </a:t>
            </a:r>
            <a:r>
              <a:rPr lang="en-US" i="1" dirty="0" smtClean="0"/>
              <a:t>Elements of Chemistry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1060</Words>
  <Application>Microsoft Office PowerPoint</Application>
  <PresentationFormat>On-screen Show (4:3)</PresentationFormat>
  <Paragraphs>119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A Historical View of Alcohol</vt:lpstr>
      <vt:lpstr>The Laws of Fermentation</vt:lpstr>
      <vt:lpstr>Sweet is the natural taste.</vt:lpstr>
      <vt:lpstr>Fermentation can be prevented.</vt:lpstr>
      <vt:lpstr>Did the ancients know this?</vt:lpstr>
      <vt:lpstr>“The ancients possessed the secret of preserving wines sweet        throughout the whole year.”  - Augustine Calmet, b. 1672,         The Dictionary of the Bible </vt:lpstr>
      <vt:lpstr>Chemical science instructs...</vt:lpstr>
      <vt:lpstr>Four Ancient Methods</vt:lpstr>
      <vt:lpstr>Four Ancient Methods</vt:lpstr>
      <vt:lpstr>Four Ancient Methods</vt:lpstr>
      <vt:lpstr>Four Ancient Methods</vt:lpstr>
      <vt:lpstr>Four Ancient Methods</vt:lpstr>
      <vt:lpstr>Four Ancient Methods</vt:lpstr>
      <vt:lpstr>Four Ancient Methods</vt:lpstr>
      <vt:lpstr>Four Ancient Methods</vt:lpstr>
      <vt:lpstr>Did the ancients use and call these unfermented juices wine?</vt:lpstr>
      <vt:lpstr>Did the ancients use and call these unfermented juices wine?</vt:lpstr>
      <vt:lpstr>Did the ancients use and call these unfermented juices wine?</vt:lpstr>
      <vt:lpstr>Did the ancients use and call these unfermented juices wine?</vt:lpstr>
      <vt:lpstr>The conclusion...</vt:lpstr>
      <vt:lpstr>Which wine fits the character of Jesus?</vt:lpstr>
      <vt:lpstr>Slide 23</vt:lpstr>
      <vt:lpstr>These are NOT equivalent!</vt:lpstr>
      <vt:lpstr>Slide 25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Historical View of Alcohol</dc:title>
  <dc:creator>DELL</dc:creator>
  <cp:lastModifiedBy>DELL</cp:lastModifiedBy>
  <cp:revision>15</cp:revision>
  <dcterms:created xsi:type="dcterms:W3CDTF">2016-10-21T18:58:25Z</dcterms:created>
  <dcterms:modified xsi:type="dcterms:W3CDTF">2016-10-23T12:35:22Z</dcterms:modified>
</cp:coreProperties>
</file>