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83" r:id="rId6"/>
    <p:sldId id="284" r:id="rId7"/>
    <p:sldId id="258" r:id="rId8"/>
    <p:sldId id="259" r:id="rId9"/>
    <p:sldId id="261" r:id="rId10"/>
    <p:sldId id="262" r:id="rId11"/>
    <p:sldId id="260" r:id="rId12"/>
    <p:sldId id="263" r:id="rId13"/>
    <p:sldId id="264" r:id="rId14"/>
    <p:sldId id="265" r:id="rId15"/>
    <p:sldId id="266" r:id="rId16"/>
    <p:sldId id="267" r:id="rId17"/>
    <p:sldId id="268" r:id="rId18"/>
    <p:sldId id="269" r:id="rId19"/>
    <p:sldId id="270" r:id="rId20"/>
    <p:sldId id="271" r:id="rId21"/>
    <p:sldId id="272" r:id="rId22"/>
    <p:sldId id="273" r:id="rId23"/>
    <p:sldId id="275" r:id="rId24"/>
    <p:sldId id="274" r:id="rId25"/>
    <p:sldId id="276" r:id="rId26"/>
    <p:sldId id="277" r:id="rId27"/>
    <p:sldId id="278" r:id="rId28"/>
    <p:sldId id="279"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5698AB-D2CB-4E94-9A87-7901BEB70E3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376554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698AB-D2CB-4E94-9A87-7901BEB70E3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26225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698AB-D2CB-4E94-9A87-7901BEB70E3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291069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698AB-D2CB-4E94-9A87-7901BEB70E3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222562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698AB-D2CB-4E94-9A87-7901BEB70E37}"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382340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5698AB-D2CB-4E94-9A87-7901BEB70E3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172460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5698AB-D2CB-4E94-9A87-7901BEB70E37}" type="datetimeFigureOut">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59963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5698AB-D2CB-4E94-9A87-7901BEB70E37}" type="datetimeFigureOut">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187770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98AB-D2CB-4E94-9A87-7901BEB70E37}" type="datetimeFigureOut">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335252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698AB-D2CB-4E94-9A87-7901BEB70E3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111810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698AB-D2CB-4E94-9A87-7901BEB70E37}"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664CC-52F7-4A83-A8AA-8B7E885CCD07}" type="slidenum">
              <a:rPr lang="en-US" smtClean="0"/>
              <a:t>‹#›</a:t>
            </a:fld>
            <a:endParaRPr lang="en-US"/>
          </a:p>
        </p:txBody>
      </p:sp>
    </p:spTree>
    <p:extLst>
      <p:ext uri="{BB962C8B-B14F-4D97-AF65-F5344CB8AC3E}">
        <p14:creationId xmlns:p14="http://schemas.microsoft.com/office/powerpoint/2010/main" val="114784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98AB-D2CB-4E94-9A87-7901BEB70E37}" type="datetimeFigureOut">
              <a:rPr lang="en-US" smtClean="0"/>
              <a:t>9/2/2016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664CC-52F7-4A83-A8AA-8B7E885CCD07}" type="slidenum">
              <a:rPr lang="en-US" smtClean="0"/>
              <a:t>‹#›</a:t>
            </a:fld>
            <a:endParaRPr lang="en-US"/>
          </a:p>
        </p:txBody>
      </p:sp>
    </p:spTree>
    <p:extLst>
      <p:ext uri="{BB962C8B-B14F-4D97-AF65-F5344CB8AC3E}">
        <p14:creationId xmlns:p14="http://schemas.microsoft.com/office/powerpoint/2010/main" val="312216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0269" y="1474055"/>
            <a:ext cx="9420665" cy="3970142"/>
          </a:xfrm>
        </p:spPr>
        <p:txBody>
          <a:bodyPr>
            <a:noAutofit/>
          </a:bodyPr>
          <a:lstStyle/>
          <a:p>
            <a:r>
              <a:rPr lang="en-US" sz="9600" dirty="0" smtClean="0">
                <a:latin typeface="Cambria Math" panose="02040503050406030204" pitchFamily="18" charset="0"/>
                <a:ea typeface="Cambria Math" panose="02040503050406030204" pitchFamily="18" charset="0"/>
              </a:rPr>
              <a:t>Properly Understanding Salvation</a:t>
            </a:r>
            <a:endParaRPr lang="en-US" sz="96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721335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“23 </a:t>
            </a:r>
            <a:r>
              <a:rPr lang="en-US" sz="3600" b="1" u="sng" dirty="0" smtClean="0">
                <a:solidFill>
                  <a:srgbClr val="FF0000"/>
                </a:solidFill>
              </a:rPr>
              <a:t>for all have sinned </a:t>
            </a:r>
            <a:r>
              <a:rPr lang="en-US" sz="3600" dirty="0" smtClean="0"/>
              <a:t>and fall short of the glory of God” (Romans 3:23)</a:t>
            </a:r>
          </a:p>
          <a:p>
            <a:pPr marL="0" indent="0">
              <a:buNone/>
            </a:pPr>
            <a:endParaRPr lang="en-US" sz="3600" dirty="0"/>
          </a:p>
          <a:p>
            <a:pPr marL="0" indent="0">
              <a:buNone/>
            </a:pPr>
            <a:r>
              <a:rPr lang="en-US" sz="3600" dirty="0" smtClean="0"/>
              <a:t>23 “For the </a:t>
            </a:r>
            <a:r>
              <a:rPr lang="en-US" sz="3600" b="1" u="sng" dirty="0" smtClean="0">
                <a:solidFill>
                  <a:srgbClr val="FF0000"/>
                </a:solidFill>
              </a:rPr>
              <a:t>wages of sin is death</a:t>
            </a:r>
            <a:r>
              <a:rPr lang="en-US" sz="3600" dirty="0" smtClean="0"/>
              <a:t>, but the free gift of God is eternal life in Christ Jesus our Lord.” (Romans 6:23) </a:t>
            </a:r>
            <a:endParaRPr lang="en-US" sz="3600" dirty="0"/>
          </a:p>
        </p:txBody>
      </p:sp>
    </p:spTree>
    <p:extLst>
      <p:ext uri="{BB962C8B-B14F-4D97-AF65-F5344CB8AC3E}">
        <p14:creationId xmlns:p14="http://schemas.microsoft.com/office/powerpoint/2010/main" val="2781692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1:8-10</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“8 If we say that we have no sin, we are </a:t>
            </a:r>
            <a:r>
              <a:rPr lang="en-US" sz="4000" b="1" u="sng" dirty="0" smtClean="0"/>
              <a:t>deceiving ourselves</a:t>
            </a:r>
            <a:r>
              <a:rPr lang="en-US" sz="4000" dirty="0" smtClean="0"/>
              <a:t> and the truth is not in us. </a:t>
            </a:r>
          </a:p>
          <a:p>
            <a:pPr marL="0" indent="0">
              <a:buNone/>
            </a:pPr>
            <a:r>
              <a:rPr lang="en-US" sz="4000" dirty="0" smtClean="0"/>
              <a:t>9 If we confess our sins, He is faithful and righteous to forgive us our sins and to cleanse us from all </a:t>
            </a:r>
            <a:r>
              <a:rPr lang="en-US" sz="4000" b="1" dirty="0" smtClean="0">
                <a:solidFill>
                  <a:srgbClr val="FF0000"/>
                </a:solidFill>
              </a:rPr>
              <a:t>unrighteousness</a:t>
            </a:r>
            <a:r>
              <a:rPr lang="en-US" sz="4000" dirty="0" smtClean="0"/>
              <a:t>. 10 If we say that we have not sinned, we make Him a liar and His word is not in us.”</a:t>
            </a:r>
            <a:endParaRPr lang="en-US" sz="4000" dirty="0"/>
          </a:p>
        </p:txBody>
      </p:sp>
    </p:spTree>
    <p:extLst>
      <p:ext uri="{BB962C8B-B14F-4D97-AF65-F5344CB8AC3E}">
        <p14:creationId xmlns:p14="http://schemas.microsoft.com/office/powerpoint/2010/main" val="42870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lstStyle/>
          <a:p>
            <a:r>
              <a:rPr lang="en-US" sz="3200" dirty="0"/>
              <a:t>Transgression and Iniquity (Psalm 32:5;38:18)(Proverbs 13:15)</a:t>
            </a:r>
          </a:p>
          <a:p>
            <a:r>
              <a:rPr lang="en-US" sz="3200" dirty="0"/>
              <a:t>Omission and Lawlessness (James 4:17 and 1 John 3:4)</a:t>
            </a:r>
          </a:p>
          <a:p>
            <a:r>
              <a:rPr lang="en-US" sz="3200" dirty="0"/>
              <a:t>What separates us from God (Isaiah 59:1-2</a:t>
            </a:r>
            <a:r>
              <a:rPr lang="en-US" sz="3200" dirty="0" smtClean="0"/>
              <a:t>)</a:t>
            </a:r>
            <a:endParaRPr lang="en-US" sz="3200" dirty="0" smtClean="0"/>
          </a:p>
          <a:p>
            <a:r>
              <a:rPr lang="en-US" sz="3200" dirty="0" smtClean="0"/>
              <a:t>Sin </a:t>
            </a:r>
            <a:r>
              <a:rPr lang="en-US" sz="3200" dirty="0" smtClean="0"/>
              <a:t>is what deceives us (1 John 1:8-10)</a:t>
            </a:r>
          </a:p>
          <a:p>
            <a:r>
              <a:rPr lang="en-US" sz="3200" dirty="0" smtClean="0"/>
              <a:t>Unrighteousness is what leads to sin (1 Corinthians </a:t>
            </a:r>
            <a:r>
              <a:rPr lang="en-US" sz="3200" dirty="0" smtClean="0"/>
              <a:t>6:9-10</a:t>
            </a:r>
            <a:r>
              <a:rPr lang="en-US" sz="3200" dirty="0" smtClean="0"/>
              <a:t>)</a:t>
            </a:r>
          </a:p>
          <a:p>
            <a:pPr marL="457200" lvl="1" indent="0">
              <a:buNone/>
            </a:pPr>
            <a:endParaRPr lang="en-US" dirty="0" smtClean="0"/>
          </a:p>
        </p:txBody>
      </p:sp>
    </p:spTree>
    <p:extLst>
      <p:ext uri="{BB962C8B-B14F-4D97-AF65-F5344CB8AC3E}">
        <p14:creationId xmlns:p14="http://schemas.microsoft.com/office/powerpoint/2010/main" val="274380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6:9-10</a:t>
            </a:r>
            <a:endParaRPr lang="en-US" dirty="0"/>
          </a:p>
        </p:txBody>
      </p:sp>
      <p:sp>
        <p:nvSpPr>
          <p:cNvPr id="3" name="Content Placeholder 2"/>
          <p:cNvSpPr>
            <a:spLocks noGrp="1"/>
          </p:cNvSpPr>
          <p:nvPr>
            <p:ph sz="half" idx="1"/>
          </p:nvPr>
        </p:nvSpPr>
        <p:spPr/>
        <p:txBody>
          <a:bodyPr>
            <a:normAutofit/>
          </a:bodyPr>
          <a:lstStyle/>
          <a:p>
            <a:r>
              <a:rPr lang="en-US" sz="3600" dirty="0" smtClean="0"/>
              <a:t>Fornicators </a:t>
            </a:r>
          </a:p>
          <a:p>
            <a:r>
              <a:rPr lang="en-US" sz="3600" dirty="0" smtClean="0"/>
              <a:t>Idolaters</a:t>
            </a:r>
          </a:p>
          <a:p>
            <a:r>
              <a:rPr lang="en-US" sz="3600" dirty="0" smtClean="0"/>
              <a:t>Adulterers</a:t>
            </a:r>
          </a:p>
          <a:p>
            <a:r>
              <a:rPr lang="en-US" sz="3600" dirty="0" smtClean="0"/>
              <a:t>Effeminate</a:t>
            </a:r>
          </a:p>
          <a:p>
            <a:r>
              <a:rPr lang="en-US" sz="3600" dirty="0"/>
              <a:t>Homosexuals</a:t>
            </a:r>
          </a:p>
          <a:p>
            <a:endParaRPr lang="en-US" dirty="0"/>
          </a:p>
        </p:txBody>
      </p:sp>
      <p:sp>
        <p:nvSpPr>
          <p:cNvPr id="4" name="Content Placeholder 3"/>
          <p:cNvSpPr>
            <a:spLocks noGrp="1"/>
          </p:cNvSpPr>
          <p:nvPr>
            <p:ph sz="half" idx="2"/>
          </p:nvPr>
        </p:nvSpPr>
        <p:spPr/>
        <p:txBody>
          <a:bodyPr>
            <a:normAutofit/>
          </a:bodyPr>
          <a:lstStyle/>
          <a:p>
            <a:r>
              <a:rPr lang="en-US" sz="3600" dirty="0" smtClean="0"/>
              <a:t>Thieves </a:t>
            </a:r>
            <a:endParaRPr lang="en-US" sz="3600" dirty="0"/>
          </a:p>
          <a:p>
            <a:r>
              <a:rPr lang="en-US" sz="3600" dirty="0"/>
              <a:t>Covetous</a:t>
            </a:r>
          </a:p>
          <a:p>
            <a:r>
              <a:rPr lang="en-US" sz="3600" dirty="0"/>
              <a:t>Drunkards</a:t>
            </a:r>
          </a:p>
          <a:p>
            <a:r>
              <a:rPr lang="en-US" sz="3600" dirty="0"/>
              <a:t>Revilers</a:t>
            </a:r>
          </a:p>
          <a:p>
            <a:r>
              <a:rPr lang="en-US" sz="3600" dirty="0"/>
              <a:t>Swindlers</a:t>
            </a:r>
          </a:p>
          <a:p>
            <a:endParaRPr lang="en-US" dirty="0"/>
          </a:p>
        </p:txBody>
      </p:sp>
    </p:spTree>
    <p:extLst>
      <p:ext uri="{BB962C8B-B14F-4D97-AF65-F5344CB8AC3E}">
        <p14:creationId xmlns:p14="http://schemas.microsoft.com/office/powerpoint/2010/main" val="1534348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normAutofit/>
          </a:bodyPr>
          <a:lstStyle/>
          <a:p>
            <a:r>
              <a:rPr lang="en-US" sz="3200" dirty="0"/>
              <a:t>Transgression and Iniquity (Psalm 32:5;38:18)(Proverbs 13:15)</a:t>
            </a:r>
          </a:p>
          <a:p>
            <a:r>
              <a:rPr lang="en-US" sz="3200" dirty="0"/>
              <a:t>Omission and Lawlessness (James 4:17 and 1 John 3:4)</a:t>
            </a:r>
          </a:p>
          <a:p>
            <a:r>
              <a:rPr lang="en-US" sz="3200" dirty="0"/>
              <a:t>What separates us from God (Isaiah 59:1-2</a:t>
            </a:r>
            <a:r>
              <a:rPr lang="en-US" sz="3200" dirty="0" smtClean="0"/>
              <a:t>)</a:t>
            </a:r>
            <a:endParaRPr lang="en-US" sz="3200" dirty="0" smtClean="0"/>
          </a:p>
          <a:p>
            <a:r>
              <a:rPr lang="en-US" sz="3200" dirty="0" smtClean="0"/>
              <a:t>Sin </a:t>
            </a:r>
            <a:r>
              <a:rPr lang="en-US" sz="3200" dirty="0" smtClean="0"/>
              <a:t>is what deceives us (1 John 1:8-10)</a:t>
            </a:r>
          </a:p>
          <a:p>
            <a:r>
              <a:rPr lang="en-US" sz="3200" dirty="0" smtClean="0"/>
              <a:t>Unrighteousness is what leads to sin (1 Corinthians 6:19-20)</a:t>
            </a:r>
          </a:p>
          <a:p>
            <a:r>
              <a:rPr lang="en-US" sz="3200" dirty="0" smtClean="0"/>
              <a:t>Sin is corruption of all things good</a:t>
            </a:r>
          </a:p>
          <a:p>
            <a:pPr marL="457200" lvl="1" indent="0">
              <a:buNone/>
            </a:pPr>
            <a:endParaRPr lang="en-US" dirty="0" smtClean="0"/>
          </a:p>
        </p:txBody>
      </p:sp>
    </p:spTree>
    <p:extLst>
      <p:ext uri="{BB962C8B-B14F-4D97-AF65-F5344CB8AC3E}">
        <p14:creationId xmlns:p14="http://schemas.microsoft.com/office/powerpoint/2010/main" val="85227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Sin is Corruption</a:t>
            </a:r>
            <a:endParaRPr lang="en-US" dirty="0"/>
          </a:p>
        </p:txBody>
      </p:sp>
      <p:sp>
        <p:nvSpPr>
          <p:cNvPr id="3" name="Content Placeholder 2"/>
          <p:cNvSpPr>
            <a:spLocks noGrp="1"/>
          </p:cNvSpPr>
          <p:nvPr>
            <p:ph sz="half" idx="1"/>
          </p:nvPr>
        </p:nvSpPr>
        <p:spPr/>
        <p:txBody>
          <a:bodyPr>
            <a:normAutofit fontScale="85000" lnSpcReduction="20000"/>
          </a:bodyPr>
          <a:lstStyle/>
          <a:p>
            <a:r>
              <a:rPr lang="en-US" sz="3100" dirty="0" smtClean="0"/>
              <a:t>Fornicators </a:t>
            </a:r>
          </a:p>
          <a:p>
            <a:r>
              <a:rPr lang="en-US" sz="3100" dirty="0" smtClean="0"/>
              <a:t>Idolaters</a:t>
            </a:r>
          </a:p>
          <a:p>
            <a:r>
              <a:rPr lang="en-US" sz="3100" dirty="0" smtClean="0"/>
              <a:t>Adulterers</a:t>
            </a:r>
          </a:p>
          <a:p>
            <a:r>
              <a:rPr lang="en-US" sz="3100" dirty="0" smtClean="0"/>
              <a:t>Effeminate</a:t>
            </a:r>
          </a:p>
          <a:p>
            <a:r>
              <a:rPr lang="en-US" sz="3100" dirty="0" smtClean="0"/>
              <a:t>Homosexuals</a:t>
            </a:r>
          </a:p>
          <a:p>
            <a:r>
              <a:rPr lang="en-US" sz="3100" dirty="0" smtClean="0"/>
              <a:t>Thieves </a:t>
            </a:r>
          </a:p>
          <a:p>
            <a:r>
              <a:rPr lang="en-US" sz="3100" dirty="0" smtClean="0"/>
              <a:t>Covetous</a:t>
            </a:r>
          </a:p>
          <a:p>
            <a:r>
              <a:rPr lang="en-US" sz="3100" dirty="0" smtClean="0"/>
              <a:t>Drunkards</a:t>
            </a:r>
          </a:p>
          <a:p>
            <a:r>
              <a:rPr lang="en-US" sz="3100" dirty="0" smtClean="0"/>
              <a:t>Revilers</a:t>
            </a:r>
          </a:p>
          <a:p>
            <a:r>
              <a:rPr lang="en-US" sz="3100" dirty="0" smtClean="0"/>
              <a:t>Swindlers</a:t>
            </a:r>
          </a:p>
        </p:txBody>
      </p:sp>
      <p:sp>
        <p:nvSpPr>
          <p:cNvPr id="5" name="Content Placeholder 4"/>
          <p:cNvSpPr>
            <a:spLocks noGrp="1"/>
          </p:cNvSpPr>
          <p:nvPr>
            <p:ph sz="half" idx="2"/>
          </p:nvPr>
        </p:nvSpPr>
        <p:spPr/>
        <p:txBody>
          <a:bodyPr/>
          <a:lstStyle/>
          <a:p>
            <a:r>
              <a:rPr lang="en-US" dirty="0" smtClean="0"/>
              <a:t>Fornicators (STD’s)</a:t>
            </a:r>
          </a:p>
          <a:p>
            <a:endParaRPr lang="en-US" dirty="0"/>
          </a:p>
          <a:p>
            <a:r>
              <a:rPr lang="en-US" dirty="0" smtClean="0"/>
              <a:t>Drunkards (health problems; family problems)</a:t>
            </a:r>
          </a:p>
          <a:p>
            <a:endParaRPr lang="en-US" dirty="0"/>
          </a:p>
          <a:p>
            <a:r>
              <a:rPr lang="en-US" dirty="0" smtClean="0"/>
              <a:t>Thieves (jail time)</a:t>
            </a:r>
          </a:p>
        </p:txBody>
      </p:sp>
      <p:cxnSp>
        <p:nvCxnSpPr>
          <p:cNvPr id="7" name="Straight Connector 6"/>
          <p:cNvCxnSpPr/>
          <p:nvPr/>
        </p:nvCxnSpPr>
        <p:spPr>
          <a:xfrm>
            <a:off x="594946" y="510565"/>
            <a:ext cx="11002108" cy="5666398"/>
          </a:xfrm>
          <a:prstGeom prst="line">
            <a:avLst/>
          </a:prstGeom>
          <a:ln w="27622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88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5:22-24</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“22 But the </a:t>
            </a:r>
            <a:r>
              <a:rPr lang="en-US" sz="4000" b="1" u="sng" dirty="0" smtClean="0">
                <a:solidFill>
                  <a:srgbClr val="FF0000"/>
                </a:solidFill>
              </a:rPr>
              <a:t>fruit</a:t>
            </a:r>
            <a:r>
              <a:rPr lang="en-US" sz="4000" dirty="0" smtClean="0"/>
              <a:t> of the Spirit is </a:t>
            </a:r>
            <a:r>
              <a:rPr lang="en-US" sz="4000" dirty="0" smtClean="0">
                <a:solidFill>
                  <a:srgbClr val="FFC000"/>
                </a:solidFill>
              </a:rPr>
              <a:t>love</a:t>
            </a:r>
            <a:r>
              <a:rPr lang="en-US" sz="4000" dirty="0" smtClean="0"/>
              <a:t>, </a:t>
            </a:r>
            <a:r>
              <a:rPr lang="en-US" sz="4000" dirty="0" smtClean="0">
                <a:solidFill>
                  <a:srgbClr val="FFFF00"/>
                </a:solidFill>
              </a:rPr>
              <a:t>joy</a:t>
            </a:r>
            <a:r>
              <a:rPr lang="en-US" sz="4000" dirty="0" smtClean="0"/>
              <a:t>, </a:t>
            </a:r>
            <a:r>
              <a:rPr lang="en-US" sz="4000" dirty="0" smtClean="0">
                <a:solidFill>
                  <a:srgbClr val="92D050"/>
                </a:solidFill>
              </a:rPr>
              <a:t>peace</a:t>
            </a:r>
            <a:r>
              <a:rPr lang="en-US" sz="4000" dirty="0" smtClean="0"/>
              <a:t>, </a:t>
            </a:r>
            <a:r>
              <a:rPr lang="en-US" sz="4000" dirty="0" smtClean="0">
                <a:solidFill>
                  <a:srgbClr val="00B0F0"/>
                </a:solidFill>
              </a:rPr>
              <a:t>patience</a:t>
            </a:r>
            <a:r>
              <a:rPr lang="en-US" sz="4000" dirty="0" smtClean="0"/>
              <a:t>, </a:t>
            </a:r>
            <a:r>
              <a:rPr lang="en-US" sz="4000" dirty="0" smtClean="0">
                <a:solidFill>
                  <a:srgbClr val="0070C0"/>
                </a:solidFill>
              </a:rPr>
              <a:t>kindness</a:t>
            </a:r>
            <a:r>
              <a:rPr lang="en-US" sz="4000" dirty="0" smtClean="0"/>
              <a:t>, </a:t>
            </a:r>
            <a:r>
              <a:rPr lang="en-US" sz="4000" dirty="0" smtClean="0">
                <a:solidFill>
                  <a:srgbClr val="7030A0"/>
                </a:solidFill>
              </a:rPr>
              <a:t>goodness</a:t>
            </a:r>
            <a:r>
              <a:rPr lang="en-US" sz="4000" dirty="0" smtClean="0"/>
              <a:t>, </a:t>
            </a:r>
            <a:r>
              <a:rPr lang="en-US" sz="4000" dirty="0" smtClean="0">
                <a:solidFill>
                  <a:schemeClr val="accent2"/>
                </a:solidFill>
              </a:rPr>
              <a:t>faithfulness</a:t>
            </a:r>
            <a:r>
              <a:rPr lang="en-US" sz="4000" dirty="0" smtClean="0"/>
              <a:t>, 23 </a:t>
            </a:r>
            <a:r>
              <a:rPr lang="en-US" sz="4000" dirty="0" smtClean="0">
                <a:solidFill>
                  <a:schemeClr val="accent6">
                    <a:lumMod val="40000"/>
                    <a:lumOff val="60000"/>
                  </a:schemeClr>
                </a:solidFill>
              </a:rPr>
              <a:t>gentleness</a:t>
            </a:r>
            <a:r>
              <a:rPr lang="en-US" sz="4000" dirty="0" smtClean="0"/>
              <a:t>, </a:t>
            </a:r>
            <a:r>
              <a:rPr lang="en-US" sz="4000" dirty="0" smtClean="0">
                <a:solidFill>
                  <a:srgbClr val="C80E20"/>
                </a:solidFill>
              </a:rPr>
              <a:t>self-control</a:t>
            </a:r>
            <a:r>
              <a:rPr lang="en-US" sz="4000" dirty="0" smtClean="0"/>
              <a:t>; against such things there is no law. 24 Now those who belong to Christ Jesus have crucified the flesh with its passions and desires.”</a:t>
            </a:r>
            <a:endParaRPr lang="en-US" sz="4000" dirty="0"/>
          </a:p>
        </p:txBody>
      </p:sp>
    </p:spTree>
    <p:extLst>
      <p:ext uri="{BB962C8B-B14F-4D97-AF65-F5344CB8AC3E}">
        <p14:creationId xmlns:p14="http://schemas.microsoft.com/office/powerpoint/2010/main" val="2091038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958" y="1258954"/>
            <a:ext cx="10515600" cy="4351338"/>
          </a:xfrm>
        </p:spPr>
        <p:txBody>
          <a:bodyPr>
            <a:normAutofit/>
          </a:bodyPr>
          <a:lstStyle/>
          <a:p>
            <a:pPr marL="0" indent="0" algn="ctr">
              <a:buNone/>
            </a:pPr>
            <a:r>
              <a:rPr lang="en-US" sz="8000" dirty="0" smtClean="0">
                <a:solidFill>
                  <a:srgbClr val="FF0000"/>
                </a:solidFill>
              </a:rPr>
              <a:t>Properly understanding sin helps us to properly understand SALVATION</a:t>
            </a:r>
          </a:p>
        </p:txBody>
      </p:sp>
    </p:spTree>
    <p:extLst>
      <p:ext uri="{BB962C8B-B14F-4D97-AF65-F5344CB8AC3E}">
        <p14:creationId xmlns:p14="http://schemas.microsoft.com/office/powerpoint/2010/main" val="4267730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Salvation Relates to Sin</a:t>
            </a:r>
            <a:endParaRPr lang="en-US" dirty="0"/>
          </a:p>
        </p:txBody>
      </p:sp>
      <p:sp>
        <p:nvSpPr>
          <p:cNvPr id="3" name="Content Placeholder 2"/>
          <p:cNvSpPr>
            <a:spLocks noGrp="1"/>
          </p:cNvSpPr>
          <p:nvPr>
            <p:ph idx="1"/>
          </p:nvPr>
        </p:nvSpPr>
        <p:spPr/>
        <p:txBody>
          <a:bodyPr>
            <a:normAutofit/>
          </a:bodyPr>
          <a:lstStyle/>
          <a:p>
            <a:r>
              <a:rPr lang="en-US" sz="3200" dirty="0" smtClean="0"/>
              <a:t>If we have no sin, than we have no need for salvation</a:t>
            </a:r>
          </a:p>
          <a:p>
            <a:r>
              <a:rPr lang="en-US" sz="3200" dirty="0" smtClean="0"/>
              <a:t>This would also mean Jesus’ death means nothing</a:t>
            </a:r>
          </a:p>
        </p:txBody>
      </p:sp>
    </p:spTree>
    <p:extLst>
      <p:ext uri="{BB962C8B-B14F-4D97-AF65-F5344CB8AC3E}">
        <p14:creationId xmlns:p14="http://schemas.microsoft.com/office/powerpoint/2010/main" val="3714266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19:1-2</a:t>
            </a:r>
            <a:endParaRPr lang="en-US" dirty="0"/>
          </a:p>
        </p:txBody>
      </p:sp>
      <p:sp>
        <p:nvSpPr>
          <p:cNvPr id="3" name="Content Placeholder 2"/>
          <p:cNvSpPr>
            <a:spLocks noGrp="1"/>
          </p:cNvSpPr>
          <p:nvPr>
            <p:ph idx="1"/>
          </p:nvPr>
        </p:nvSpPr>
        <p:spPr/>
        <p:txBody>
          <a:bodyPr/>
          <a:lstStyle/>
          <a:p>
            <a:pPr marL="0" indent="0">
              <a:buNone/>
            </a:pPr>
            <a:r>
              <a:rPr lang="en-US" sz="4400" dirty="0" smtClean="0"/>
              <a:t>“1 Pilate then took Jesus and scourged Him. 2 And the soldiers twisted together a crown of thorns and put it on His head, and put a purple robe on Him;”</a:t>
            </a:r>
          </a:p>
          <a:p>
            <a:pPr marL="0" indent="0">
              <a:buNone/>
            </a:pPr>
            <a:endParaRPr lang="en-US" sz="4000" dirty="0" smtClean="0"/>
          </a:p>
          <a:p>
            <a:endParaRPr lang="en-US" dirty="0"/>
          </a:p>
        </p:txBody>
      </p:sp>
    </p:spTree>
    <p:extLst>
      <p:ext uri="{BB962C8B-B14F-4D97-AF65-F5344CB8AC3E}">
        <p14:creationId xmlns:p14="http://schemas.microsoft.com/office/powerpoint/2010/main" val="1702253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normAutofit/>
          </a:bodyPr>
          <a:lstStyle/>
          <a:p>
            <a:r>
              <a:rPr lang="en-US" sz="3200" dirty="0" smtClean="0"/>
              <a:t>Transgression and Iniquity (Psalm 32:5;38:18)(Proverbs 13:15)</a:t>
            </a:r>
          </a:p>
          <a:p>
            <a:pPr marL="0" indent="0">
              <a:buNone/>
            </a:pPr>
            <a:endParaRPr lang="en-US" sz="3200" dirty="0" smtClean="0"/>
          </a:p>
        </p:txBody>
      </p:sp>
    </p:spTree>
    <p:extLst>
      <p:ext uri="{BB962C8B-B14F-4D97-AF65-F5344CB8AC3E}">
        <p14:creationId xmlns:p14="http://schemas.microsoft.com/office/powerpoint/2010/main" val="2673911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27:30</a:t>
            </a:r>
            <a:endParaRPr lang="en-US" dirty="0"/>
          </a:p>
        </p:txBody>
      </p:sp>
      <p:sp>
        <p:nvSpPr>
          <p:cNvPr id="3" name="Content Placeholder 2"/>
          <p:cNvSpPr>
            <a:spLocks noGrp="1"/>
          </p:cNvSpPr>
          <p:nvPr>
            <p:ph idx="1"/>
          </p:nvPr>
        </p:nvSpPr>
        <p:spPr/>
        <p:txBody>
          <a:bodyPr/>
          <a:lstStyle/>
          <a:p>
            <a:pPr marL="0" indent="0">
              <a:buNone/>
            </a:pPr>
            <a:r>
              <a:rPr lang="en-US" sz="4000" dirty="0" smtClean="0"/>
              <a:t>“They spat on Him, and took the reed and began to beat Him on the head”</a:t>
            </a:r>
          </a:p>
          <a:p>
            <a:pPr marL="0" indent="0">
              <a:buNone/>
            </a:pPr>
            <a:endParaRPr lang="en-US" dirty="0"/>
          </a:p>
        </p:txBody>
      </p:sp>
    </p:spTree>
    <p:extLst>
      <p:ext uri="{BB962C8B-B14F-4D97-AF65-F5344CB8AC3E}">
        <p14:creationId xmlns:p14="http://schemas.microsoft.com/office/powerpoint/2010/main" val="1403751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27:38</a:t>
            </a:r>
            <a:endParaRPr lang="en-US" dirty="0"/>
          </a:p>
        </p:txBody>
      </p:sp>
      <p:sp>
        <p:nvSpPr>
          <p:cNvPr id="3" name="Content Placeholder 2"/>
          <p:cNvSpPr>
            <a:spLocks noGrp="1"/>
          </p:cNvSpPr>
          <p:nvPr>
            <p:ph idx="1"/>
          </p:nvPr>
        </p:nvSpPr>
        <p:spPr/>
        <p:txBody>
          <a:bodyPr/>
          <a:lstStyle/>
          <a:p>
            <a:pPr marL="0" indent="0">
              <a:buNone/>
            </a:pPr>
            <a:r>
              <a:rPr lang="en-US" sz="4000" dirty="0" smtClean="0"/>
              <a:t>“At that time two robbers were crucified with Him, one on the right hand and one on the left”</a:t>
            </a:r>
          </a:p>
          <a:p>
            <a:pPr marL="0" indent="0">
              <a:buNone/>
            </a:pPr>
            <a:endParaRPr lang="en-US" dirty="0"/>
          </a:p>
        </p:txBody>
      </p:sp>
    </p:spTree>
    <p:extLst>
      <p:ext uri="{BB962C8B-B14F-4D97-AF65-F5344CB8AC3E}">
        <p14:creationId xmlns:p14="http://schemas.microsoft.com/office/powerpoint/2010/main" val="1522533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19:32-34</a:t>
            </a:r>
            <a:endParaRPr lang="en-US" dirty="0"/>
          </a:p>
        </p:txBody>
      </p:sp>
      <p:sp>
        <p:nvSpPr>
          <p:cNvPr id="3" name="Content Placeholder 2"/>
          <p:cNvSpPr>
            <a:spLocks noGrp="1"/>
          </p:cNvSpPr>
          <p:nvPr>
            <p:ph idx="1"/>
          </p:nvPr>
        </p:nvSpPr>
        <p:spPr/>
        <p:txBody>
          <a:bodyPr/>
          <a:lstStyle/>
          <a:p>
            <a:pPr marL="0" indent="0">
              <a:buNone/>
            </a:pPr>
            <a:r>
              <a:rPr lang="en-US" sz="4000" dirty="0" smtClean="0"/>
              <a:t>“32 So the soldiers came, and broke the legs of the first man and of the other who was crucified with Him; 33 but coming to Jesus, when they saw that He was already dead, they did not break His legs. 34 But one of the soldiers pierced His side with a spear, and immediately blood and water came out.”</a:t>
            </a:r>
          </a:p>
          <a:p>
            <a:pPr marL="0" indent="0">
              <a:buNone/>
            </a:pPr>
            <a:endParaRPr lang="en-US" dirty="0"/>
          </a:p>
        </p:txBody>
      </p:sp>
    </p:spTree>
    <p:extLst>
      <p:ext uri="{BB962C8B-B14F-4D97-AF65-F5344CB8AC3E}">
        <p14:creationId xmlns:p14="http://schemas.microsoft.com/office/powerpoint/2010/main" val="1179438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53:5</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“5 But He was pierced through for our transgressions, </a:t>
            </a:r>
          </a:p>
          <a:p>
            <a:pPr marL="0" indent="0">
              <a:buNone/>
            </a:pPr>
            <a:r>
              <a:rPr lang="en-US" sz="3600" dirty="0" smtClean="0"/>
              <a:t>He was crushed for our iniquities; </a:t>
            </a:r>
          </a:p>
          <a:p>
            <a:pPr marL="0" indent="0">
              <a:buNone/>
            </a:pPr>
            <a:r>
              <a:rPr lang="en-US" sz="3600" dirty="0" smtClean="0"/>
              <a:t>The chastening for our well-being fell upon Him, </a:t>
            </a:r>
          </a:p>
          <a:p>
            <a:pPr marL="0" indent="0">
              <a:buNone/>
            </a:pPr>
            <a:r>
              <a:rPr lang="en-US" sz="3600" dirty="0" smtClean="0"/>
              <a:t>And </a:t>
            </a:r>
            <a:r>
              <a:rPr lang="en-US" sz="3600" b="1" u="sng" dirty="0" smtClean="0">
                <a:solidFill>
                  <a:srgbClr val="FF0000"/>
                </a:solidFill>
              </a:rPr>
              <a:t>by His scourging we are healed</a:t>
            </a:r>
            <a:r>
              <a:rPr lang="en-US" sz="3600" dirty="0" smtClean="0"/>
              <a:t>.”</a:t>
            </a:r>
            <a:endParaRPr lang="en-US" sz="3600" dirty="0"/>
          </a:p>
        </p:txBody>
      </p:sp>
    </p:spTree>
    <p:extLst>
      <p:ext uri="{BB962C8B-B14F-4D97-AF65-F5344CB8AC3E}">
        <p14:creationId xmlns:p14="http://schemas.microsoft.com/office/powerpoint/2010/main" val="2808516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Salvation Relates to Sin</a:t>
            </a:r>
            <a:endParaRPr lang="en-US" dirty="0"/>
          </a:p>
        </p:txBody>
      </p:sp>
      <p:sp>
        <p:nvSpPr>
          <p:cNvPr id="3" name="Content Placeholder 2"/>
          <p:cNvSpPr>
            <a:spLocks noGrp="1"/>
          </p:cNvSpPr>
          <p:nvPr>
            <p:ph idx="1"/>
          </p:nvPr>
        </p:nvSpPr>
        <p:spPr/>
        <p:txBody>
          <a:bodyPr>
            <a:normAutofit/>
          </a:bodyPr>
          <a:lstStyle/>
          <a:p>
            <a:r>
              <a:rPr lang="en-US" sz="3200" dirty="0" smtClean="0"/>
              <a:t>If we have no sin, than we have no need for salvation</a:t>
            </a:r>
          </a:p>
          <a:p>
            <a:r>
              <a:rPr lang="en-US" sz="3200" dirty="0" smtClean="0"/>
              <a:t>This would also mean Jesus’ death means nothing</a:t>
            </a:r>
          </a:p>
          <a:p>
            <a:r>
              <a:rPr lang="en-US" sz="3200" dirty="0" smtClean="0"/>
              <a:t>Salvation gives us an escape</a:t>
            </a:r>
          </a:p>
        </p:txBody>
      </p:sp>
    </p:spTree>
    <p:extLst>
      <p:ext uri="{BB962C8B-B14F-4D97-AF65-F5344CB8AC3E}">
        <p14:creationId xmlns:p14="http://schemas.microsoft.com/office/powerpoint/2010/main" val="832142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7:26-28</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“26 For it was fitting for us to have such a high priest, holy, innocent, undefiled, separated from sinners and exalted above the heavens; 27 </a:t>
            </a:r>
            <a:r>
              <a:rPr lang="en-US" sz="3200" b="1" u="sng" dirty="0" smtClean="0">
                <a:solidFill>
                  <a:srgbClr val="FF0000"/>
                </a:solidFill>
              </a:rPr>
              <a:t>who does not need daily, like those high priests, to offer up sacrifices</a:t>
            </a:r>
            <a:r>
              <a:rPr lang="en-US" sz="3200" dirty="0" smtClean="0"/>
              <a:t>, first for His own sins and then for the sins of the people, because this He did once for all when He offered up Himself. 28 For the Law appoints men as high priests who are weak, but the word of the oath, which came after the Law, appoints a Son</a:t>
            </a:r>
            <a:r>
              <a:rPr lang="en-US" sz="3200" dirty="0" smtClean="0">
                <a:solidFill>
                  <a:srgbClr val="FF0000"/>
                </a:solidFill>
              </a:rPr>
              <a:t>, made perfect forever</a:t>
            </a:r>
            <a:r>
              <a:rPr lang="en-US" sz="3200" dirty="0" smtClean="0"/>
              <a:t>.”</a:t>
            </a:r>
            <a:endParaRPr lang="en-US" sz="3200" dirty="0"/>
          </a:p>
        </p:txBody>
      </p:sp>
    </p:spTree>
    <p:extLst>
      <p:ext uri="{BB962C8B-B14F-4D97-AF65-F5344CB8AC3E}">
        <p14:creationId xmlns:p14="http://schemas.microsoft.com/office/powerpoint/2010/main" val="1161173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4370" y="589162"/>
            <a:ext cx="6143260" cy="5901822"/>
          </a:xfrm>
        </p:spPr>
      </p:pic>
    </p:spTree>
    <p:extLst>
      <p:ext uri="{BB962C8B-B14F-4D97-AF65-F5344CB8AC3E}">
        <p14:creationId xmlns:p14="http://schemas.microsoft.com/office/powerpoint/2010/main" val="3940853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1:15-16</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“15 It is a trustworthy statement, deserving full acceptance, that Christ Jesus came into the world to </a:t>
            </a:r>
            <a:r>
              <a:rPr lang="en-US" sz="3200" b="1" u="sng" dirty="0" smtClean="0">
                <a:solidFill>
                  <a:srgbClr val="FF0000"/>
                </a:solidFill>
              </a:rPr>
              <a:t>save sinners, among whom I am foremost of all</a:t>
            </a:r>
            <a:r>
              <a:rPr lang="en-US" sz="3200" dirty="0" smtClean="0"/>
              <a:t>. 16 Yet for this reason I found mercy, so that in me as </a:t>
            </a:r>
            <a:r>
              <a:rPr lang="en-US" sz="3200" b="1" u="sng" dirty="0" smtClean="0">
                <a:solidFill>
                  <a:srgbClr val="FF0000"/>
                </a:solidFill>
              </a:rPr>
              <a:t>the foremost</a:t>
            </a:r>
            <a:r>
              <a:rPr lang="en-US" sz="3200" dirty="0" smtClean="0"/>
              <a:t>, Jesus Christ might demonstrate His perfect patience as an example for those who would believe in Him for eternal life.”</a:t>
            </a:r>
            <a:endParaRPr lang="en-US" sz="3200" dirty="0"/>
          </a:p>
        </p:txBody>
      </p:sp>
    </p:spTree>
    <p:extLst>
      <p:ext uri="{BB962C8B-B14F-4D97-AF65-F5344CB8AC3E}">
        <p14:creationId xmlns:p14="http://schemas.microsoft.com/office/powerpoint/2010/main" val="2804217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2:1-2</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“1 My little children, I am writing these things to you so that you may not sin. And if anyone sins, we have an Advocate with the Father, Jesus Christ the righteous; 2 and </a:t>
            </a:r>
            <a:r>
              <a:rPr lang="en-US" sz="3600" b="1" u="sng" dirty="0" smtClean="0">
                <a:solidFill>
                  <a:srgbClr val="FF0000"/>
                </a:solidFill>
              </a:rPr>
              <a:t>He Himself is the propitiation for our sins</a:t>
            </a:r>
            <a:r>
              <a:rPr lang="en-US" sz="3600" dirty="0" smtClean="0"/>
              <a:t>; and not for ours only, but also for those of the </a:t>
            </a:r>
            <a:r>
              <a:rPr lang="en-US" sz="3600" b="1" u="sng" dirty="0" smtClean="0">
                <a:solidFill>
                  <a:srgbClr val="FF0000"/>
                </a:solidFill>
              </a:rPr>
              <a:t>whole world</a:t>
            </a:r>
            <a:r>
              <a:rPr lang="en-US" sz="3600" dirty="0" smtClean="0"/>
              <a:t>.”</a:t>
            </a:r>
            <a:endParaRPr lang="en-US" sz="3600" dirty="0"/>
          </a:p>
        </p:txBody>
      </p:sp>
    </p:spTree>
    <p:extLst>
      <p:ext uri="{BB962C8B-B14F-4D97-AF65-F5344CB8AC3E}">
        <p14:creationId xmlns:p14="http://schemas.microsoft.com/office/powerpoint/2010/main" val="3348320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Salvation</a:t>
            </a:r>
            <a:endParaRPr lang="en-US" dirty="0"/>
          </a:p>
        </p:txBody>
      </p:sp>
      <p:sp>
        <p:nvSpPr>
          <p:cNvPr id="3" name="Content Placeholder 2"/>
          <p:cNvSpPr>
            <a:spLocks noGrp="1"/>
          </p:cNvSpPr>
          <p:nvPr>
            <p:ph idx="1"/>
          </p:nvPr>
        </p:nvSpPr>
        <p:spPr/>
        <p:txBody>
          <a:bodyPr/>
          <a:lstStyle/>
          <a:p>
            <a:r>
              <a:rPr lang="en-US" sz="3600" dirty="0" smtClean="0"/>
              <a:t>Hear: Romans 10:17 </a:t>
            </a:r>
          </a:p>
          <a:p>
            <a:r>
              <a:rPr lang="en-US" sz="3600" dirty="0" smtClean="0"/>
              <a:t>Believe: Hebrews 11:6</a:t>
            </a:r>
          </a:p>
          <a:p>
            <a:r>
              <a:rPr lang="en-US" sz="3600" dirty="0" smtClean="0"/>
              <a:t>Repent: Acts 2:38 </a:t>
            </a:r>
          </a:p>
          <a:p>
            <a:r>
              <a:rPr lang="en-US" sz="3600" dirty="0" smtClean="0"/>
              <a:t>Confess: Romans 10:10 </a:t>
            </a:r>
          </a:p>
          <a:p>
            <a:r>
              <a:rPr lang="en-US" sz="3600" dirty="0" smtClean="0"/>
              <a:t>Be Baptized: Mark 16:16 </a:t>
            </a:r>
          </a:p>
          <a:p>
            <a:r>
              <a:rPr lang="en-US" sz="3600" dirty="0" smtClean="0"/>
              <a:t>Continue Steadfast: 1 Corinthians 15:58</a:t>
            </a:r>
          </a:p>
          <a:p>
            <a:endParaRPr lang="en-US" dirty="0"/>
          </a:p>
        </p:txBody>
      </p:sp>
    </p:spTree>
    <p:extLst>
      <p:ext uri="{BB962C8B-B14F-4D97-AF65-F5344CB8AC3E}">
        <p14:creationId xmlns:p14="http://schemas.microsoft.com/office/powerpoint/2010/main" val="134701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3647"/>
            <a:ext cx="10515600" cy="5618363"/>
          </a:xfrm>
        </p:spPr>
        <p:txBody>
          <a:bodyPr>
            <a:normAutofit/>
          </a:bodyPr>
          <a:lstStyle/>
          <a:p>
            <a:r>
              <a:rPr lang="en-US" sz="3200" dirty="0" smtClean="0"/>
              <a:t>“I </a:t>
            </a:r>
            <a:r>
              <a:rPr lang="en-US" sz="3200" dirty="0"/>
              <a:t>acknowledged my sin to You, </a:t>
            </a:r>
            <a:r>
              <a:rPr lang="en-US" sz="3200" dirty="0" smtClean="0"/>
              <a:t>And </a:t>
            </a:r>
            <a:r>
              <a:rPr lang="en-US" sz="3200" b="1" dirty="0">
                <a:solidFill>
                  <a:srgbClr val="FF0000"/>
                </a:solidFill>
              </a:rPr>
              <a:t>my iniquity </a:t>
            </a:r>
            <a:r>
              <a:rPr lang="en-US" sz="3200" dirty="0"/>
              <a:t>I did not hide; </a:t>
            </a:r>
            <a:r>
              <a:rPr lang="en-US" sz="3200" dirty="0" smtClean="0"/>
              <a:t>I </a:t>
            </a:r>
            <a:r>
              <a:rPr lang="en-US" sz="3200" dirty="0"/>
              <a:t>said, "I will confess </a:t>
            </a:r>
            <a:r>
              <a:rPr lang="en-US" sz="3200" b="1" u="sng" dirty="0">
                <a:solidFill>
                  <a:srgbClr val="FF0000"/>
                </a:solidFill>
              </a:rPr>
              <a:t>my transgressions </a:t>
            </a:r>
            <a:r>
              <a:rPr lang="en-US" sz="3200" dirty="0"/>
              <a:t>to the Lord"; </a:t>
            </a:r>
            <a:r>
              <a:rPr lang="en-US" sz="3200" dirty="0" smtClean="0"/>
              <a:t>And </a:t>
            </a:r>
            <a:r>
              <a:rPr lang="en-US" sz="3200" dirty="0"/>
              <a:t>You forgave the guilt of my sin</a:t>
            </a:r>
            <a:r>
              <a:rPr lang="en-US" sz="3200" dirty="0" smtClean="0"/>
              <a:t>.” (Psalm 32:5)</a:t>
            </a:r>
          </a:p>
          <a:p>
            <a:endParaRPr lang="en-US" sz="3200" dirty="0"/>
          </a:p>
          <a:p>
            <a:r>
              <a:rPr lang="en-US" sz="3200" dirty="0" smtClean="0"/>
              <a:t>“For </a:t>
            </a:r>
            <a:r>
              <a:rPr lang="en-US" sz="3200" dirty="0"/>
              <a:t>I confess </a:t>
            </a:r>
            <a:r>
              <a:rPr lang="en-US" sz="3200" u="sng" dirty="0">
                <a:solidFill>
                  <a:srgbClr val="FF0000"/>
                </a:solidFill>
              </a:rPr>
              <a:t>my </a:t>
            </a:r>
            <a:r>
              <a:rPr lang="en-US" sz="3200" u="sng" dirty="0" smtClean="0">
                <a:solidFill>
                  <a:srgbClr val="FF0000"/>
                </a:solidFill>
              </a:rPr>
              <a:t>iniquity</a:t>
            </a:r>
            <a:r>
              <a:rPr lang="en-US" sz="3200" dirty="0" smtClean="0"/>
              <a:t>; I </a:t>
            </a:r>
            <a:r>
              <a:rPr lang="en-US" sz="3200" dirty="0"/>
              <a:t>am full of anxiety because of my sin</a:t>
            </a:r>
            <a:r>
              <a:rPr lang="en-US" sz="3200" dirty="0" smtClean="0"/>
              <a:t>.” (Psalm 38:18)</a:t>
            </a:r>
          </a:p>
          <a:p>
            <a:endParaRPr lang="en-US" sz="3200" dirty="0"/>
          </a:p>
          <a:p>
            <a:r>
              <a:rPr lang="en-US" sz="3200" dirty="0" smtClean="0"/>
              <a:t>“Good </a:t>
            </a:r>
            <a:r>
              <a:rPr lang="en-US" sz="3200" dirty="0"/>
              <a:t>understanding produces </a:t>
            </a:r>
            <a:r>
              <a:rPr lang="en-US" sz="3200" dirty="0" smtClean="0"/>
              <a:t>favor, But </a:t>
            </a:r>
            <a:r>
              <a:rPr lang="en-US" sz="3200" b="1" u="sng" dirty="0">
                <a:solidFill>
                  <a:srgbClr val="FF0000"/>
                </a:solidFill>
              </a:rPr>
              <a:t>the way of the treacherous is hard</a:t>
            </a:r>
            <a:r>
              <a:rPr lang="en-US" sz="3200" dirty="0" smtClean="0"/>
              <a:t>.” (Proverbs 13:15)</a:t>
            </a:r>
            <a:endParaRPr lang="en-US" sz="3200" dirty="0"/>
          </a:p>
        </p:txBody>
      </p:sp>
    </p:spTree>
    <p:extLst>
      <p:ext uri="{BB962C8B-B14F-4D97-AF65-F5344CB8AC3E}">
        <p14:creationId xmlns:p14="http://schemas.microsoft.com/office/powerpoint/2010/main" val="158466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normAutofit/>
          </a:bodyPr>
          <a:lstStyle/>
          <a:p>
            <a:r>
              <a:rPr lang="en-US" sz="3200" dirty="0" smtClean="0"/>
              <a:t>Transgression and Iniquity (Psalm 32:5;38:18)(Proverbs 13:15)</a:t>
            </a:r>
          </a:p>
          <a:p>
            <a:r>
              <a:rPr lang="en-US" sz="3200" dirty="0" smtClean="0"/>
              <a:t>Omission and Lawlessness (James 4:17 and 1 John 3:4)</a:t>
            </a:r>
          </a:p>
          <a:p>
            <a:pPr marL="0" indent="0">
              <a:buNone/>
            </a:pPr>
            <a:endParaRPr lang="en-US" sz="3200" dirty="0" smtClean="0"/>
          </a:p>
        </p:txBody>
      </p:sp>
    </p:spTree>
    <p:extLst>
      <p:ext uri="{BB962C8B-B14F-4D97-AF65-F5344CB8AC3E}">
        <p14:creationId xmlns:p14="http://schemas.microsoft.com/office/powerpoint/2010/main" val="3125272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84" y="962741"/>
            <a:ext cx="10515600" cy="4351338"/>
          </a:xfrm>
        </p:spPr>
        <p:txBody>
          <a:bodyPr>
            <a:normAutofit/>
          </a:bodyPr>
          <a:lstStyle/>
          <a:p>
            <a:r>
              <a:rPr lang="en-US" sz="3200" dirty="0" smtClean="0"/>
              <a:t>“Therefore</a:t>
            </a:r>
            <a:r>
              <a:rPr lang="en-US" sz="3200" dirty="0"/>
              <a:t>, to one who knows the right thing to do and </a:t>
            </a:r>
            <a:r>
              <a:rPr lang="en-US" sz="3200" b="1" u="sng" dirty="0">
                <a:solidFill>
                  <a:srgbClr val="FF0000"/>
                </a:solidFill>
              </a:rPr>
              <a:t>does not </a:t>
            </a:r>
            <a:r>
              <a:rPr lang="en-US" sz="3200" b="1" u="sng" dirty="0" smtClean="0">
                <a:solidFill>
                  <a:srgbClr val="FF0000"/>
                </a:solidFill>
              </a:rPr>
              <a:t>do </a:t>
            </a:r>
            <a:r>
              <a:rPr lang="en-US" sz="3200" dirty="0" smtClean="0"/>
              <a:t>it</a:t>
            </a:r>
            <a:r>
              <a:rPr lang="en-US" sz="3200" dirty="0"/>
              <a:t>, to </a:t>
            </a:r>
            <a:r>
              <a:rPr lang="en-US" sz="3200" b="1" u="sng" dirty="0">
                <a:solidFill>
                  <a:srgbClr val="FF0000"/>
                </a:solidFill>
              </a:rPr>
              <a:t>him it is sin</a:t>
            </a:r>
            <a:r>
              <a:rPr lang="en-US" sz="3200" dirty="0" smtClean="0"/>
              <a:t>.” (James 4:17)</a:t>
            </a:r>
          </a:p>
          <a:p>
            <a:endParaRPr lang="en-US" sz="3200" dirty="0"/>
          </a:p>
          <a:p>
            <a:r>
              <a:rPr lang="en-US" sz="3200" dirty="0" smtClean="0"/>
              <a:t>“Everyone </a:t>
            </a:r>
            <a:r>
              <a:rPr lang="en-US" sz="3200" dirty="0"/>
              <a:t>who practices sin also practices lawlessness; and </a:t>
            </a:r>
            <a:r>
              <a:rPr lang="en-US" sz="3200" b="1" u="sng" dirty="0">
                <a:solidFill>
                  <a:srgbClr val="FF0000"/>
                </a:solidFill>
              </a:rPr>
              <a:t>sin is lawlessness</a:t>
            </a:r>
            <a:r>
              <a:rPr lang="en-US" sz="3200" dirty="0" smtClean="0"/>
              <a:t>.” (1 John 3:4)</a:t>
            </a:r>
            <a:endParaRPr lang="en-US" sz="3200" dirty="0"/>
          </a:p>
        </p:txBody>
      </p:sp>
    </p:spTree>
    <p:extLst>
      <p:ext uri="{BB962C8B-B14F-4D97-AF65-F5344CB8AC3E}">
        <p14:creationId xmlns:p14="http://schemas.microsoft.com/office/powerpoint/2010/main" val="384073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normAutofit/>
          </a:bodyPr>
          <a:lstStyle/>
          <a:p>
            <a:r>
              <a:rPr lang="en-US" sz="3200" dirty="0" smtClean="0"/>
              <a:t>Transgression and Iniquity (Psalm 32:5;38:18)(Proverbs 13:15)</a:t>
            </a:r>
          </a:p>
          <a:p>
            <a:r>
              <a:rPr lang="en-US" sz="3200" dirty="0" smtClean="0"/>
              <a:t>Omission and Lawlessness (James 4:17 and 1 John 3:4)</a:t>
            </a:r>
          </a:p>
          <a:p>
            <a:r>
              <a:rPr lang="en-US" sz="3200" dirty="0" smtClean="0"/>
              <a:t>What separates us from God (Isaiah 59:1-2)</a:t>
            </a:r>
          </a:p>
          <a:p>
            <a:pPr marL="0" indent="0">
              <a:buNone/>
            </a:pPr>
            <a:endParaRPr lang="en-US" sz="3200" dirty="0" smtClean="0"/>
          </a:p>
        </p:txBody>
      </p:sp>
    </p:spTree>
    <p:extLst>
      <p:ext uri="{BB962C8B-B14F-4D97-AF65-F5344CB8AC3E}">
        <p14:creationId xmlns:p14="http://schemas.microsoft.com/office/powerpoint/2010/main" val="367394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59:1-2</a:t>
            </a:r>
            <a:endParaRPr lang="en-US" dirty="0"/>
          </a:p>
        </p:txBody>
      </p:sp>
      <p:sp>
        <p:nvSpPr>
          <p:cNvPr id="3" name="Content Placeholder 2"/>
          <p:cNvSpPr>
            <a:spLocks noGrp="1"/>
          </p:cNvSpPr>
          <p:nvPr>
            <p:ph idx="1"/>
          </p:nvPr>
        </p:nvSpPr>
        <p:spPr>
          <a:xfrm>
            <a:off x="955431" y="1690688"/>
            <a:ext cx="10515600" cy="4351338"/>
          </a:xfrm>
        </p:spPr>
        <p:txBody>
          <a:bodyPr>
            <a:normAutofit/>
          </a:bodyPr>
          <a:lstStyle/>
          <a:p>
            <a:pPr marL="0" indent="0">
              <a:buNone/>
            </a:pPr>
            <a:r>
              <a:rPr lang="en-US" sz="3200" dirty="0" smtClean="0"/>
              <a:t>“1 Behold, the Lord's hand is not so short </a:t>
            </a:r>
          </a:p>
          <a:p>
            <a:pPr marL="0" indent="0">
              <a:buNone/>
            </a:pPr>
            <a:r>
              <a:rPr lang="en-US" sz="3200" dirty="0" smtClean="0"/>
              <a:t>That it cannot save; </a:t>
            </a:r>
          </a:p>
          <a:p>
            <a:pPr marL="0" indent="0">
              <a:buNone/>
            </a:pPr>
            <a:r>
              <a:rPr lang="en-US" sz="3200" dirty="0" smtClean="0"/>
              <a:t>Nor is His ear so dull </a:t>
            </a:r>
          </a:p>
          <a:p>
            <a:pPr marL="0" indent="0">
              <a:buNone/>
            </a:pPr>
            <a:r>
              <a:rPr lang="en-US" sz="3200" dirty="0" smtClean="0"/>
              <a:t>That it cannot hear.</a:t>
            </a:r>
          </a:p>
          <a:p>
            <a:pPr marL="0" indent="0">
              <a:buNone/>
            </a:pPr>
            <a:r>
              <a:rPr lang="en-US" sz="3200" dirty="0" smtClean="0"/>
              <a:t>2 But your iniquities have made a separation between you and your God, </a:t>
            </a:r>
          </a:p>
          <a:p>
            <a:pPr marL="0" indent="0">
              <a:buNone/>
            </a:pPr>
            <a:r>
              <a:rPr lang="en-US" sz="3200" dirty="0" smtClean="0"/>
              <a:t>And your sins have hidden His face from you so that He does not hear.”</a:t>
            </a:r>
            <a:endParaRPr lang="en-US" sz="3200" dirty="0"/>
          </a:p>
        </p:txBody>
      </p:sp>
    </p:spTree>
    <p:extLst>
      <p:ext uri="{BB962C8B-B14F-4D97-AF65-F5344CB8AC3E}">
        <p14:creationId xmlns:p14="http://schemas.microsoft.com/office/powerpoint/2010/main" val="1045903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sin?</a:t>
            </a:r>
            <a:endParaRPr lang="en-US" dirty="0"/>
          </a:p>
        </p:txBody>
      </p:sp>
      <p:sp>
        <p:nvSpPr>
          <p:cNvPr id="3" name="Content Placeholder 2"/>
          <p:cNvSpPr>
            <a:spLocks noGrp="1"/>
          </p:cNvSpPr>
          <p:nvPr>
            <p:ph idx="1"/>
          </p:nvPr>
        </p:nvSpPr>
        <p:spPr/>
        <p:txBody>
          <a:bodyPr/>
          <a:lstStyle/>
          <a:p>
            <a:r>
              <a:rPr lang="en-US" sz="3200" dirty="0"/>
              <a:t>Transgression and Iniquity (Psalm 32:5;38:18)(Proverbs 13:15)</a:t>
            </a:r>
          </a:p>
          <a:p>
            <a:r>
              <a:rPr lang="en-US" sz="3200" dirty="0"/>
              <a:t>Omission and Lawlessness (James 4:17 and 1 John 3:4)</a:t>
            </a:r>
          </a:p>
          <a:p>
            <a:r>
              <a:rPr lang="en-US" sz="3200" dirty="0"/>
              <a:t>What separates us from God (Isaiah 59:1-2</a:t>
            </a:r>
            <a:r>
              <a:rPr lang="en-US" sz="3200" dirty="0" smtClean="0"/>
              <a:t>)</a:t>
            </a:r>
            <a:endParaRPr lang="en-US" sz="3200" dirty="0" smtClean="0"/>
          </a:p>
          <a:p>
            <a:r>
              <a:rPr lang="en-US" sz="3200" dirty="0" smtClean="0"/>
              <a:t>Sin </a:t>
            </a:r>
            <a:r>
              <a:rPr lang="en-US" sz="3200" dirty="0" smtClean="0"/>
              <a:t>is what deceives us (1 John 1:8-10)</a:t>
            </a:r>
          </a:p>
          <a:p>
            <a:pPr marL="457200" lvl="1" indent="0">
              <a:buNone/>
            </a:pPr>
            <a:endParaRPr lang="en-US" dirty="0" smtClean="0"/>
          </a:p>
        </p:txBody>
      </p:sp>
    </p:spTree>
    <p:extLst>
      <p:ext uri="{BB962C8B-B14F-4D97-AF65-F5344CB8AC3E}">
        <p14:creationId xmlns:p14="http://schemas.microsoft.com/office/powerpoint/2010/main" val="6715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1:8-10</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“8 If we say that we have no sin, we are </a:t>
            </a:r>
            <a:r>
              <a:rPr lang="en-US" sz="4000" b="1" u="sng" dirty="0" smtClean="0"/>
              <a:t>deceiving ourselves</a:t>
            </a:r>
            <a:r>
              <a:rPr lang="en-US" sz="4000" dirty="0" smtClean="0"/>
              <a:t> and the truth is not in us.” </a:t>
            </a:r>
            <a:endParaRPr lang="en-US" sz="4000" dirty="0"/>
          </a:p>
        </p:txBody>
      </p:sp>
    </p:spTree>
    <p:extLst>
      <p:ext uri="{BB962C8B-B14F-4D97-AF65-F5344CB8AC3E}">
        <p14:creationId xmlns:p14="http://schemas.microsoft.com/office/powerpoint/2010/main" val="2834409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1207</Words>
  <Application>Microsoft Office PowerPoint</Application>
  <PresentationFormat>Widescreen</PresentationFormat>
  <Paragraphs>114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Cambria Math</vt:lpstr>
      <vt:lpstr>Office Theme</vt:lpstr>
      <vt:lpstr>Properly Understanding Salvation</vt:lpstr>
      <vt:lpstr>What is sin?</vt:lpstr>
      <vt:lpstr>PowerPoint Presentation</vt:lpstr>
      <vt:lpstr>What is sin?</vt:lpstr>
      <vt:lpstr>PowerPoint Presentation</vt:lpstr>
      <vt:lpstr>What is sin?</vt:lpstr>
      <vt:lpstr>Isaiah 59:1-2</vt:lpstr>
      <vt:lpstr>What is sin?</vt:lpstr>
      <vt:lpstr>1 John 1:8-10</vt:lpstr>
      <vt:lpstr>PowerPoint Presentation</vt:lpstr>
      <vt:lpstr>1 John 1:8-10</vt:lpstr>
      <vt:lpstr>What is sin?</vt:lpstr>
      <vt:lpstr>1 Corinthians 6:9-10</vt:lpstr>
      <vt:lpstr>What is sin?</vt:lpstr>
      <vt:lpstr>Sin is Corruption</vt:lpstr>
      <vt:lpstr>Galatians 5:22-24</vt:lpstr>
      <vt:lpstr>PowerPoint Presentation</vt:lpstr>
      <vt:lpstr>How Salvation Relates to Sin</vt:lpstr>
      <vt:lpstr>John 19:1-2</vt:lpstr>
      <vt:lpstr>Matthew 27:30</vt:lpstr>
      <vt:lpstr>Matthew 27:38</vt:lpstr>
      <vt:lpstr>John 19:32-34</vt:lpstr>
      <vt:lpstr>Isaiah 53:5</vt:lpstr>
      <vt:lpstr>How Salvation Relates to Sin</vt:lpstr>
      <vt:lpstr>Hebrews 7:26-28</vt:lpstr>
      <vt:lpstr>PowerPoint Presentation</vt:lpstr>
      <vt:lpstr>1 Timothy 1:15-16</vt:lpstr>
      <vt:lpstr>1 John 2:1-2</vt:lpstr>
      <vt:lpstr>Obtaining Salvation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Properly Understanding Salvation</dc:title>
  <dc:creator>Chase Byers</dc:creator>
  <cp:lastModifiedBy>Chase Byers</cp:lastModifiedBy>
  <cp:revision>14</cp:revision>
  <dcterms:created xsi:type="dcterms:W3CDTF">2016-08-31T12:22:52Z</dcterms:created>
  <dcterms:modified xsi:type="dcterms:W3CDTF">2016-09-02T19:54:03Z</dcterms:modified>
</cp:coreProperties>
</file>