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45" r:id="rId1"/>
  </p:sldMasterIdLst>
  <p:notesMasterIdLst>
    <p:notesMasterId r:id="rId23"/>
  </p:notesMasterIdLst>
  <p:sldIdLst>
    <p:sldId id="256" r:id="rId2"/>
    <p:sldId id="257" r:id="rId3"/>
    <p:sldId id="258" r:id="rId4"/>
    <p:sldId id="261" r:id="rId5"/>
    <p:sldId id="259" r:id="rId6"/>
    <p:sldId id="262" r:id="rId7"/>
    <p:sldId id="280" r:id="rId8"/>
    <p:sldId id="264" r:id="rId9"/>
    <p:sldId id="263" r:id="rId10"/>
    <p:sldId id="266" r:id="rId11"/>
    <p:sldId id="267" r:id="rId12"/>
    <p:sldId id="268" r:id="rId13"/>
    <p:sldId id="269" r:id="rId14"/>
    <p:sldId id="274" r:id="rId15"/>
    <p:sldId id="271" r:id="rId16"/>
    <p:sldId id="272" r:id="rId17"/>
    <p:sldId id="273" r:id="rId18"/>
    <p:sldId id="275" r:id="rId19"/>
    <p:sldId id="276" r:id="rId20"/>
    <p:sldId id="278"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53" autoAdjust="0"/>
    <p:restoredTop sz="94660"/>
  </p:normalViewPr>
  <p:slideViewPr>
    <p:cSldViewPr snapToGrid="0">
      <p:cViewPr varScale="1">
        <p:scale>
          <a:sx n="74" d="100"/>
          <a:sy n="74" d="100"/>
        </p:scale>
        <p:origin x="12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22C2EA-99F8-4604-8C21-2AFB4BC3E9CD}" type="datetimeFigureOut">
              <a:rPr lang="en-US" smtClean="0"/>
              <a:t>6/23/2016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EB9920-5E71-4AA1-9935-A9E32E807298}" type="slidenum">
              <a:rPr lang="en-US" smtClean="0"/>
              <a:t>‹#›</a:t>
            </a:fld>
            <a:endParaRPr lang="en-US"/>
          </a:p>
        </p:txBody>
      </p:sp>
    </p:spTree>
    <p:extLst>
      <p:ext uri="{BB962C8B-B14F-4D97-AF65-F5344CB8AC3E}">
        <p14:creationId xmlns:p14="http://schemas.microsoft.com/office/powerpoint/2010/main" val="3848616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EB9920-5E71-4AA1-9935-A9E32E807298}" type="slidenum">
              <a:rPr lang="en-US" smtClean="0"/>
              <a:t>10</a:t>
            </a:fld>
            <a:endParaRPr lang="en-US"/>
          </a:p>
        </p:txBody>
      </p:sp>
    </p:spTree>
    <p:extLst>
      <p:ext uri="{BB962C8B-B14F-4D97-AF65-F5344CB8AC3E}">
        <p14:creationId xmlns:p14="http://schemas.microsoft.com/office/powerpoint/2010/main" val="1091772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46404" y="758952"/>
            <a:ext cx="7063740" cy="4041648"/>
          </a:xfrm>
        </p:spPr>
        <p:txBody>
          <a:bodyPr anchor="b">
            <a:normAutofit/>
          </a:bodyPr>
          <a:lstStyle>
            <a:lvl1pPr algn="l">
              <a:lnSpc>
                <a:spcPct val="85000"/>
              </a:lnSpc>
              <a:defRPr sz="66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46404" y="4800600"/>
            <a:ext cx="7063740" cy="1691640"/>
          </a:xfrm>
        </p:spPr>
        <p:txBody>
          <a:bodyPr>
            <a:normAutofit/>
          </a:bodyPr>
          <a:lstStyle>
            <a:lvl1pPr marL="0" indent="0" algn="l">
              <a:buNone/>
              <a:defRPr sz="2000" baseline="0">
                <a:solidFill>
                  <a:schemeClr val="tx1">
                    <a:lumMod val="8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lvl1pPr>
              <a:defRPr>
                <a:solidFill>
                  <a:schemeClr val="bg2">
                    <a:lumMod val="20000"/>
                    <a:lumOff val="80000"/>
                  </a:schemeClr>
                </a:solidFill>
              </a:defRPr>
            </a:lvl1pPr>
          </a:lstStyle>
          <a:p>
            <a:fld id="{CF568182-6741-44ED-87CF-C26917D2F6C9}" type="datetimeFigureOut">
              <a:rPr lang="en-US" smtClean="0"/>
              <a:t>6/22/2016</a:t>
            </a:fld>
            <a:endParaRPr lang="en-US"/>
          </a:p>
        </p:txBody>
      </p:sp>
      <p:sp>
        <p:nvSpPr>
          <p:cNvPr id="9" name="Footer Placeholder 8"/>
          <p:cNvSpPr>
            <a:spLocks noGrp="1"/>
          </p:cNvSpPr>
          <p:nvPr>
            <p:ph type="ftr" sz="quarter" idx="11"/>
          </p:nvPr>
        </p:nvSpPr>
        <p:spPr/>
        <p:txBody>
          <a:bodyPr/>
          <a:lstStyle>
            <a:lvl1pPr>
              <a:defRPr>
                <a:solidFill>
                  <a:schemeClr val="bg2">
                    <a:lumMod val="20000"/>
                    <a:lumOff val="80000"/>
                  </a:schemeClr>
                </a:solidFill>
              </a:defRPr>
            </a:lvl1pPr>
          </a:lstStyle>
          <a:p>
            <a:endParaRPr lang="en-US"/>
          </a:p>
        </p:txBody>
      </p:sp>
      <p:sp>
        <p:nvSpPr>
          <p:cNvPr id="10" name="Slide Number Placeholder 9"/>
          <p:cNvSpPr>
            <a:spLocks noGrp="1"/>
          </p:cNvSpPr>
          <p:nvPr>
            <p:ph type="sldNum" sz="quarter" idx="12"/>
          </p:nvPr>
        </p:nvSpPr>
        <p:spPr/>
        <p:txBody>
          <a:bodyPr/>
          <a:lstStyle>
            <a:lvl1pPr>
              <a:defRPr>
                <a:solidFill>
                  <a:schemeClr val="bg2">
                    <a:lumMod val="60000"/>
                    <a:lumOff val="40000"/>
                  </a:schemeClr>
                </a:solidFill>
              </a:defRPr>
            </a:lvl1pPr>
          </a:lstStyle>
          <a:p>
            <a:fld id="{47500ED8-394C-43A1-982F-1F17BF23CA12}" type="slidenum">
              <a:rPr lang="en-US" smtClean="0"/>
              <a:t>‹#›</a:t>
            </a:fld>
            <a:endParaRPr lang="en-US"/>
          </a:p>
        </p:txBody>
      </p:sp>
    </p:spTree>
    <p:extLst>
      <p:ext uri="{BB962C8B-B14F-4D97-AF65-F5344CB8AC3E}">
        <p14:creationId xmlns:p14="http://schemas.microsoft.com/office/powerpoint/2010/main" val="353711892"/>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568182-6741-44ED-87CF-C26917D2F6C9}" type="datetimeFigureOut">
              <a:rPr lang="en-US" smtClean="0"/>
              <a:t>6/22/2016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500ED8-394C-43A1-982F-1F17BF23CA12}" type="slidenum">
              <a:rPr lang="en-US" smtClean="0"/>
              <a:t>‹#›</a:t>
            </a:fld>
            <a:endParaRPr lang="en-US"/>
          </a:p>
        </p:txBody>
      </p:sp>
    </p:spTree>
    <p:extLst>
      <p:ext uri="{BB962C8B-B14F-4D97-AF65-F5344CB8AC3E}">
        <p14:creationId xmlns:p14="http://schemas.microsoft.com/office/powerpoint/2010/main" val="2330156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6525" y="381000"/>
            <a:ext cx="1857375"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71500" y="381000"/>
            <a:ext cx="5800725"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568182-6741-44ED-87CF-C26917D2F6C9}" type="datetimeFigureOut">
              <a:rPr lang="en-US" smtClean="0"/>
              <a:t>6/22/2016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500ED8-394C-43A1-982F-1F17BF23CA12}" type="slidenum">
              <a:rPr lang="en-US" smtClean="0"/>
              <a:t>‹#›</a:t>
            </a:fld>
            <a:endParaRPr lang="en-US"/>
          </a:p>
        </p:txBody>
      </p:sp>
    </p:spTree>
    <p:extLst>
      <p:ext uri="{BB962C8B-B14F-4D97-AF65-F5344CB8AC3E}">
        <p14:creationId xmlns:p14="http://schemas.microsoft.com/office/powerpoint/2010/main" val="391017700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568182-6741-44ED-87CF-C26917D2F6C9}" type="datetimeFigureOut">
              <a:rPr lang="en-US" smtClean="0"/>
              <a:t>6/22/2016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500ED8-394C-43A1-982F-1F17BF23CA12}" type="slidenum">
              <a:rPr lang="en-US" smtClean="0"/>
              <a:t>‹#›</a:t>
            </a:fld>
            <a:endParaRPr lang="en-US"/>
          </a:p>
        </p:txBody>
      </p:sp>
    </p:spTree>
    <p:extLst>
      <p:ext uri="{BB962C8B-B14F-4D97-AF65-F5344CB8AC3E}">
        <p14:creationId xmlns:p14="http://schemas.microsoft.com/office/powerpoint/2010/main" val="2390835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46404" y="758952"/>
            <a:ext cx="7063740" cy="4041648"/>
          </a:xfrm>
        </p:spPr>
        <p:txBody>
          <a:bodyPr anchor="b">
            <a:normAutofit/>
          </a:bodyPr>
          <a:lstStyle>
            <a:lvl1pPr>
              <a:lnSpc>
                <a:spcPct val="85000"/>
              </a:lnSpc>
              <a:defRPr sz="6600" b="0"/>
            </a:lvl1pPr>
          </a:lstStyle>
          <a:p>
            <a:r>
              <a:rPr lang="en-US" smtClean="0"/>
              <a:t>Click to edit Master title style</a:t>
            </a:r>
            <a:endParaRPr lang="en-US" dirty="0"/>
          </a:p>
        </p:txBody>
      </p:sp>
      <p:sp>
        <p:nvSpPr>
          <p:cNvPr id="3" name="Text Placeholder 2"/>
          <p:cNvSpPr>
            <a:spLocks noGrp="1"/>
          </p:cNvSpPr>
          <p:nvPr>
            <p:ph type="body" idx="1"/>
          </p:nvPr>
        </p:nvSpPr>
        <p:spPr>
          <a:xfrm>
            <a:off x="946404" y="4800600"/>
            <a:ext cx="7063740" cy="1691640"/>
          </a:xfrm>
        </p:spPr>
        <p:txBody>
          <a:bodyPr anchor="t">
            <a:normAutofit/>
          </a:bodyPr>
          <a:lstStyle>
            <a:lvl1pPr marL="0" indent="0">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568182-6741-44ED-87CF-C26917D2F6C9}" type="datetimeFigureOut">
              <a:rPr lang="en-US" smtClean="0"/>
              <a:t>6/22/2016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500ED8-394C-43A1-982F-1F17BF23CA12}" type="slidenum">
              <a:rPr lang="en-US" smtClean="0"/>
              <a:t>‹#›</a:t>
            </a:fld>
            <a:endParaRPr lang="en-US"/>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36657179"/>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46404"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94860"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F568182-6741-44ED-87CF-C26917D2F6C9}" type="datetimeFigureOut">
              <a:rPr lang="en-US" smtClean="0"/>
              <a:t>6/22/2016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500ED8-394C-43A1-982F-1F17BF23CA12}" type="slidenum">
              <a:rPr lang="en-US" smtClean="0"/>
              <a:t>‹#›</a:t>
            </a:fld>
            <a:endParaRPr lang="en-US"/>
          </a:p>
        </p:txBody>
      </p:sp>
    </p:spTree>
    <p:extLst>
      <p:ext uri="{BB962C8B-B14F-4D97-AF65-F5344CB8AC3E}">
        <p14:creationId xmlns:p14="http://schemas.microsoft.com/office/powerpoint/2010/main" val="74490997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46404" y="1717185"/>
            <a:ext cx="3360420" cy="731520"/>
          </a:xfrm>
        </p:spPr>
        <p:txBody>
          <a:bodyPr anchor="b">
            <a:normAutofit/>
          </a:bodyPr>
          <a:lstStyle>
            <a:lvl1pPr marL="0" indent="0">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46404"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0"/>
          <p:cNvSpPr>
            <a:spLocks noGrp="1"/>
          </p:cNvSpPr>
          <p:nvPr>
            <p:ph type="body" sz="quarter" idx="13"/>
          </p:nvPr>
        </p:nvSpPr>
        <p:spPr>
          <a:xfrm>
            <a:off x="4599432" y="1717185"/>
            <a:ext cx="3364992" cy="731520"/>
          </a:xfrm>
        </p:spPr>
        <p:txBody>
          <a:bodyPr anchor="b">
            <a:normAutofit/>
          </a:bodyPr>
          <a:lstStyle>
            <a:lvl1pPr marL="0" indent="0">
              <a:buFontTx/>
              <a:buNone/>
              <a:defRPr lang="en-US" sz="1800" b="0" kern="1200" spc="10" baseline="0" dirty="0">
                <a:solidFill>
                  <a:schemeClr val="tx2"/>
                </a:solidFill>
                <a:latin typeface="+mn-lt"/>
                <a:ea typeface="+mn-ea"/>
                <a:cs typeface="+mn-cs"/>
              </a:defRPr>
            </a:lvl1pPr>
          </a:lstStyle>
          <a:p>
            <a:pPr marL="0" lvl="0" indent="0" algn="l" defTabSz="914400" rtl="0" eaLnBrk="1" latinLnBrk="0" hangingPunct="1">
              <a:lnSpc>
                <a:spcPct val="95000"/>
              </a:lnSpc>
              <a:spcBef>
                <a:spcPts val="0"/>
              </a:spcBef>
              <a:spcAft>
                <a:spcPts val="200"/>
              </a:spcAft>
              <a:buClr>
                <a:schemeClr val="accent1"/>
              </a:buClr>
              <a:buSzPct val="80000"/>
              <a:buNone/>
            </a:pPr>
            <a:r>
              <a:rPr lang="en-US" smtClean="0"/>
              <a:t>Click to edit Master text styles</a:t>
            </a:r>
          </a:p>
        </p:txBody>
      </p:sp>
      <p:sp>
        <p:nvSpPr>
          <p:cNvPr id="6" name="Content Placeholder 5"/>
          <p:cNvSpPr>
            <a:spLocks noGrp="1"/>
          </p:cNvSpPr>
          <p:nvPr>
            <p:ph sz="quarter" idx="4"/>
          </p:nvPr>
        </p:nvSpPr>
        <p:spPr>
          <a:xfrm>
            <a:off x="4594860"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F568182-6741-44ED-87CF-C26917D2F6C9}" type="datetimeFigureOut">
              <a:rPr lang="en-US" smtClean="0"/>
              <a:t>6/22/2016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500ED8-394C-43A1-982F-1F17BF23CA12}" type="slidenum">
              <a:rPr lang="en-US" smtClean="0"/>
              <a:t>‹#›</a:t>
            </a:fld>
            <a:endParaRPr lang="en-US"/>
          </a:p>
        </p:txBody>
      </p:sp>
    </p:spTree>
    <p:extLst>
      <p:ext uri="{BB962C8B-B14F-4D97-AF65-F5344CB8AC3E}">
        <p14:creationId xmlns:p14="http://schemas.microsoft.com/office/powerpoint/2010/main" val="85029629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F568182-6741-44ED-87CF-C26917D2F6C9}" type="datetimeFigureOut">
              <a:rPr lang="en-US" smtClean="0"/>
              <a:t>6/22/2016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500ED8-394C-43A1-982F-1F17BF23CA12}" type="slidenum">
              <a:rPr lang="en-US" smtClean="0"/>
              <a:t>‹#›</a:t>
            </a:fld>
            <a:endParaRPr lang="en-US"/>
          </a:p>
        </p:txBody>
      </p:sp>
    </p:spTree>
    <p:extLst>
      <p:ext uri="{BB962C8B-B14F-4D97-AF65-F5344CB8AC3E}">
        <p14:creationId xmlns:p14="http://schemas.microsoft.com/office/powerpoint/2010/main" val="2876243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568182-6741-44ED-87CF-C26917D2F6C9}" type="datetimeFigureOut">
              <a:rPr lang="en-US" smtClean="0"/>
              <a:t>6/22/2016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500ED8-394C-43A1-982F-1F17BF23CA12}" type="slidenum">
              <a:rPr lang="en-US" smtClean="0"/>
              <a:t>‹#›</a:t>
            </a:fld>
            <a:endParaRPr lang="en-US"/>
          </a:p>
        </p:txBody>
      </p:sp>
    </p:spTree>
    <p:extLst>
      <p:ext uri="{BB962C8B-B14F-4D97-AF65-F5344CB8AC3E}">
        <p14:creationId xmlns:p14="http://schemas.microsoft.com/office/powerpoint/2010/main" val="3666323374"/>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400300" cy="1600197"/>
          </a:xfrm>
        </p:spPr>
        <p:txBody>
          <a:bodyPr anchor="b">
            <a:normAutofit/>
          </a:bodyPr>
          <a:lstStyle>
            <a:lvl1pPr>
              <a:defRPr sz="2800" b="0" baseline="0"/>
            </a:lvl1pPr>
          </a:lstStyle>
          <a:p>
            <a:r>
              <a:rPr lang="en-US" smtClean="0"/>
              <a:t>Click to edit Master title style</a:t>
            </a:r>
            <a:endParaRPr lang="en-US" dirty="0"/>
          </a:p>
        </p:txBody>
      </p:sp>
      <p:sp>
        <p:nvSpPr>
          <p:cNvPr id="3" name="Content Placeholder 2"/>
          <p:cNvSpPr>
            <a:spLocks noGrp="1"/>
          </p:cNvSpPr>
          <p:nvPr>
            <p:ph idx="1"/>
          </p:nvPr>
        </p:nvSpPr>
        <p:spPr>
          <a:xfrm>
            <a:off x="3378200" y="685800"/>
            <a:ext cx="4559300" cy="5486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30936" y="2099735"/>
            <a:ext cx="24003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568182-6741-44ED-87CF-C26917D2F6C9}" type="datetimeFigureOut">
              <a:rPr lang="en-US" smtClean="0"/>
              <a:t>6/22/2016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500ED8-394C-43A1-982F-1F17BF23CA12}" type="slidenum">
              <a:rPr lang="en-US" smtClean="0"/>
              <a:t>‹#›</a:t>
            </a:fld>
            <a:endParaRPr lang="en-US"/>
          </a:p>
        </p:txBody>
      </p:sp>
    </p:spTree>
    <p:extLst>
      <p:ext uri="{BB962C8B-B14F-4D97-AF65-F5344CB8AC3E}">
        <p14:creationId xmlns:p14="http://schemas.microsoft.com/office/powerpoint/2010/main" val="203172589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846963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5800" y="5257800"/>
            <a:ext cx="7486650" cy="914400"/>
          </a:xfrm>
        </p:spPr>
        <p:txBody>
          <a:bodyPr anchor="b">
            <a:normAutofit/>
          </a:bodyPr>
          <a:lstStyle>
            <a:lvl1pPr>
              <a:defRPr sz="2800" b="0">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846963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6108590"/>
            <a:ext cx="748665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568182-6741-44ED-87CF-C26917D2F6C9}" type="datetimeFigureOut">
              <a:rPr lang="en-US" smtClean="0"/>
              <a:t>6/22/2016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500ED8-394C-43A1-982F-1F17BF23CA12}" type="slidenum">
              <a:rPr lang="en-US" smtClean="0"/>
              <a:t>‹#›</a:t>
            </a:fld>
            <a:endParaRPr lang="en-US"/>
          </a:p>
        </p:txBody>
      </p:sp>
    </p:spTree>
    <p:extLst>
      <p:ext uri="{BB962C8B-B14F-4D97-AF65-F5344CB8AC3E}">
        <p14:creationId xmlns:p14="http://schemas.microsoft.com/office/powerpoint/2010/main" val="337326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8418195" y="0"/>
            <a:ext cx="73152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46404" y="365760"/>
            <a:ext cx="726948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46404" y="1828801"/>
            <a:ext cx="644652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7831456" y="1044178"/>
            <a:ext cx="1904999" cy="273844"/>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CF568182-6741-44ED-87CF-C26917D2F6C9}" type="datetimeFigureOut">
              <a:rPr lang="en-US" smtClean="0"/>
              <a:t>6/22/2016</a:t>
            </a:fld>
            <a:endParaRPr lang="en-US"/>
          </a:p>
        </p:txBody>
      </p:sp>
      <p:sp>
        <p:nvSpPr>
          <p:cNvPr id="5" name="Footer Placeholder 4"/>
          <p:cNvSpPr>
            <a:spLocks noGrp="1"/>
          </p:cNvSpPr>
          <p:nvPr>
            <p:ph type="ftr" sz="quarter" idx="3"/>
          </p:nvPr>
        </p:nvSpPr>
        <p:spPr>
          <a:xfrm rot="16200000">
            <a:off x="6993255" y="4092178"/>
            <a:ext cx="3581400" cy="273844"/>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8441055" y="6172201"/>
            <a:ext cx="685800" cy="593725"/>
          </a:xfrm>
          <a:prstGeom prst="rect">
            <a:avLst/>
          </a:prstGeom>
        </p:spPr>
        <p:txBody>
          <a:bodyPr vert="horz" lIns="27432" tIns="45720" rIns="27432" bIns="45720" rtlCol="0" anchor="ctr">
            <a:normAutofit/>
          </a:bodyPr>
          <a:lstStyle>
            <a:lvl1pPr algn="ctr">
              <a:defRPr sz="3200">
                <a:solidFill>
                  <a:schemeClr val="tx2">
                    <a:lumMod val="60000"/>
                    <a:lumOff val="40000"/>
                  </a:schemeClr>
                </a:solidFill>
              </a:defRPr>
            </a:lvl1pPr>
          </a:lstStyle>
          <a:p>
            <a:fld id="{47500ED8-394C-43A1-982F-1F17BF23CA12}" type="slidenum">
              <a:rPr lang="en-US" smtClean="0"/>
              <a:t>‹#›</a:t>
            </a:fld>
            <a:endParaRPr lang="en-US"/>
          </a:p>
        </p:txBody>
      </p:sp>
    </p:spTree>
    <p:extLst>
      <p:ext uri="{BB962C8B-B14F-4D97-AF65-F5344CB8AC3E}">
        <p14:creationId xmlns:p14="http://schemas.microsoft.com/office/powerpoint/2010/main" val="855446469"/>
      </p:ext>
    </p:extLst>
  </p:cSld>
  <p:clrMap bg1="lt1" tx1="dk1" bg2="lt2" tx2="dk2" accent1="accent1" accent2="accent2" accent3="accent3" accent4="accent4" accent5="accent5" accent6="accent6" hlink="hlink" folHlink="folHlink"/>
  <p:sldLayoutIdLst>
    <p:sldLayoutId id="2147484546" r:id="rId1"/>
    <p:sldLayoutId id="2147484547" r:id="rId2"/>
    <p:sldLayoutId id="2147484548" r:id="rId3"/>
    <p:sldLayoutId id="2147484549" r:id="rId4"/>
    <p:sldLayoutId id="2147484550" r:id="rId5"/>
    <p:sldLayoutId id="2147484551" r:id="rId6"/>
    <p:sldLayoutId id="2147484552" r:id="rId7"/>
    <p:sldLayoutId id="2147484553" r:id="rId8"/>
    <p:sldLayoutId id="2147484554" r:id="rId9"/>
    <p:sldLayoutId id="2147484555" r:id="rId10"/>
    <p:sldLayoutId id="2147484556" r:id="rId11"/>
  </p:sldLayoutIdLst>
  <p:txStyles>
    <p:titleStyle>
      <a:lvl1pPr algn="l" defTabSz="914400" rtl="0" eaLnBrk="1" latinLnBrk="0" hangingPunct="1">
        <a:lnSpc>
          <a:spcPct val="90000"/>
        </a:lnSpc>
        <a:spcBef>
          <a:spcPct val="0"/>
        </a:spcBef>
        <a:buNone/>
        <a:defRPr sz="40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Theistic Evolution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1152595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519" y="2057082"/>
            <a:ext cx="3767264" cy="4351337"/>
          </a:xfrm>
        </p:spPr>
        <p:txBody>
          <a:bodyPr>
            <a:normAutofit/>
          </a:bodyPr>
          <a:lstStyle/>
          <a:p>
            <a:pPr marL="0" indent="0">
              <a:buNone/>
            </a:pPr>
            <a:r>
              <a:rPr lang="en-US" sz="2800" i="1" dirty="0" smtClean="0">
                <a:latin typeface="Times New Roman" panose="02020603050405020304" pitchFamily="18" charset="0"/>
                <a:ea typeface="Calibri" panose="020F0502020204030204" pitchFamily="34" charset="0"/>
              </a:rPr>
              <a:t>“My </a:t>
            </a:r>
            <a:r>
              <a:rPr lang="en-US" sz="2800" i="1" dirty="0">
                <a:latin typeface="Times New Roman" panose="02020603050405020304" pitchFamily="18" charset="0"/>
                <a:ea typeface="Calibri" panose="020F0502020204030204" pitchFamily="34" charset="0"/>
              </a:rPr>
              <a:t>personal feeling is that understanding evolution led me to atheism</a:t>
            </a:r>
            <a:r>
              <a:rPr lang="en-US" sz="2800" i="1" dirty="0" smtClean="0">
                <a:latin typeface="Times New Roman" panose="02020603050405020304" pitchFamily="18" charset="0"/>
                <a:ea typeface="Calibri" panose="020F0502020204030204" pitchFamily="34" charset="0"/>
              </a:rPr>
              <a:t>.”</a:t>
            </a:r>
          </a:p>
          <a:p>
            <a:pPr marL="0" indent="0">
              <a:buNone/>
            </a:pPr>
            <a:r>
              <a:rPr lang="en-US" sz="2800" i="1" dirty="0" smtClean="0">
                <a:latin typeface="Times New Roman" panose="02020603050405020304" pitchFamily="18" charset="0"/>
                <a:ea typeface="Calibri" panose="020F0502020204030204" pitchFamily="34" charset="0"/>
              </a:rPr>
              <a:t>Theistic evolution “is a way to smuggle God into the back door”</a:t>
            </a:r>
          </a:p>
          <a:p>
            <a:endParaRPr lang="en-US" sz="28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0783" y="0"/>
            <a:ext cx="4572000" cy="6858000"/>
          </a:xfrm>
          <a:prstGeom prst="rect">
            <a:avLst/>
          </a:prstGeom>
        </p:spPr>
      </p:pic>
      <p:sp>
        <p:nvSpPr>
          <p:cNvPr id="5" name="TextBox 4"/>
          <p:cNvSpPr txBox="1"/>
          <p:nvPr/>
        </p:nvSpPr>
        <p:spPr>
          <a:xfrm>
            <a:off x="83519" y="878149"/>
            <a:ext cx="3767264" cy="830997"/>
          </a:xfrm>
          <a:prstGeom prst="rect">
            <a:avLst/>
          </a:prstGeom>
          <a:noFill/>
        </p:spPr>
        <p:txBody>
          <a:bodyPr wrap="square" rtlCol="0">
            <a:spAutoFit/>
          </a:bodyPr>
          <a:lstStyle/>
          <a:p>
            <a:r>
              <a:rPr lang="en-US" sz="2800" b="1" dirty="0" smtClean="0"/>
              <a:t>Richard Hawkins</a:t>
            </a:r>
          </a:p>
          <a:p>
            <a:r>
              <a:rPr lang="en-US" sz="2000" b="1" i="1" dirty="0" smtClean="0"/>
              <a:t>-Evolutionary Biologist</a:t>
            </a:r>
            <a:endParaRPr lang="en-US" sz="2000" b="1" i="1" dirty="0"/>
          </a:p>
        </p:txBody>
      </p:sp>
    </p:spTree>
    <p:extLst>
      <p:ext uri="{BB962C8B-B14F-4D97-AF65-F5344CB8AC3E}">
        <p14:creationId xmlns:p14="http://schemas.microsoft.com/office/powerpoint/2010/main" val="4005197156"/>
      </p:ext>
    </p:extLst>
  </p:cSld>
  <p:clrMapOvr>
    <a:masterClrMapping/>
  </p:clrMapOvr>
  <p:transition spd="slow">
    <p:push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in Scripture </a:t>
            </a:r>
            <a:br>
              <a:rPr lang="en-US" dirty="0" smtClean="0"/>
            </a:br>
            <a:r>
              <a:rPr lang="en-US" dirty="0" smtClean="0"/>
              <a:t>- Example #1</a:t>
            </a:r>
            <a:endParaRPr lang="en-US" dirty="0"/>
          </a:p>
        </p:txBody>
      </p:sp>
      <p:sp>
        <p:nvSpPr>
          <p:cNvPr id="3" name="Content Placeholder 2"/>
          <p:cNvSpPr>
            <a:spLocks noGrp="1"/>
          </p:cNvSpPr>
          <p:nvPr>
            <p:ph idx="1"/>
          </p:nvPr>
        </p:nvSpPr>
        <p:spPr>
          <a:xfrm>
            <a:off x="103031" y="1828801"/>
            <a:ext cx="8203842" cy="4351337"/>
          </a:xfrm>
        </p:spPr>
        <p:txBody>
          <a:bodyPr>
            <a:normAutofit/>
          </a:bodyPr>
          <a:lstStyle/>
          <a:p>
            <a:pPr marL="0" indent="0">
              <a:buNone/>
            </a:pPr>
            <a:r>
              <a:rPr lang="en-US" sz="2800" dirty="0" smtClean="0"/>
              <a:t>The Earth is free floating in space! Job 26:7</a:t>
            </a:r>
          </a:p>
          <a:p>
            <a:pPr marL="0" indent="0" algn="ctr">
              <a:buNone/>
            </a:pPr>
            <a:r>
              <a:rPr lang="en-US" sz="3200" dirty="0" smtClean="0"/>
              <a:t>“He</a:t>
            </a:r>
            <a:r>
              <a:rPr lang="en-US" sz="3200" dirty="0"/>
              <a:t> stretches out the north over empty space</a:t>
            </a:r>
            <a:r>
              <a:rPr lang="en-US" sz="3200" dirty="0"/>
              <a:t/>
            </a:r>
            <a:br>
              <a:rPr lang="en-US" sz="3200" dirty="0"/>
            </a:br>
            <a:r>
              <a:rPr lang="en-US" sz="3200" u="sng" dirty="0"/>
              <a:t>And hangs the earth on </a:t>
            </a:r>
            <a:r>
              <a:rPr lang="en-US" sz="3200" u="sng" dirty="0" smtClean="0"/>
              <a:t>nothing</a:t>
            </a:r>
            <a:r>
              <a:rPr lang="en-US" sz="3200" dirty="0" smtClean="0"/>
              <a:t>…”</a:t>
            </a:r>
          </a:p>
        </p:txBody>
      </p:sp>
    </p:spTree>
    <p:extLst>
      <p:ext uri="{BB962C8B-B14F-4D97-AF65-F5344CB8AC3E}">
        <p14:creationId xmlns:p14="http://schemas.microsoft.com/office/powerpoint/2010/main" val="3894511098"/>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in Scripture </a:t>
            </a:r>
            <a:br>
              <a:rPr lang="en-US" dirty="0" smtClean="0"/>
            </a:br>
            <a:r>
              <a:rPr lang="en-US" dirty="0" smtClean="0"/>
              <a:t>- Example #2</a:t>
            </a:r>
            <a:endParaRPr lang="en-US" dirty="0"/>
          </a:p>
        </p:txBody>
      </p:sp>
      <p:sp>
        <p:nvSpPr>
          <p:cNvPr id="3" name="Content Placeholder 2"/>
          <p:cNvSpPr>
            <a:spLocks noGrp="1"/>
          </p:cNvSpPr>
          <p:nvPr>
            <p:ph idx="1"/>
          </p:nvPr>
        </p:nvSpPr>
        <p:spPr>
          <a:xfrm>
            <a:off x="296214" y="1828801"/>
            <a:ext cx="7919670" cy="4351337"/>
          </a:xfrm>
        </p:spPr>
        <p:txBody>
          <a:bodyPr>
            <a:normAutofit/>
          </a:bodyPr>
          <a:lstStyle/>
          <a:p>
            <a:pPr marL="0" indent="0">
              <a:buNone/>
            </a:pPr>
            <a:r>
              <a:rPr lang="en-US" sz="2400" dirty="0" smtClean="0"/>
              <a:t>The Water Cycle -</a:t>
            </a:r>
            <a:r>
              <a:rPr lang="en-US" sz="2400" dirty="0"/>
              <a:t>Amos 5:8, </a:t>
            </a:r>
            <a:r>
              <a:rPr lang="en-US" sz="2400" dirty="0" smtClean="0"/>
              <a:t>9:6, Ecclesiastes 1:6-7, Job </a:t>
            </a:r>
            <a:r>
              <a:rPr lang="en-US" sz="2400" dirty="0"/>
              <a:t>36:27-28 </a:t>
            </a:r>
            <a:endParaRPr lang="en-US" sz="2400" dirty="0" smtClean="0"/>
          </a:p>
          <a:p>
            <a:pPr marL="0" indent="0">
              <a:buNone/>
            </a:pPr>
            <a:r>
              <a:rPr lang="en-US" sz="2400" dirty="0"/>
              <a:t>Job </a:t>
            </a:r>
            <a:r>
              <a:rPr lang="en-US" sz="2400" dirty="0" smtClean="0"/>
              <a:t>36:27-28 “For</a:t>
            </a:r>
            <a:r>
              <a:rPr lang="en-US" sz="2400" dirty="0"/>
              <a:t> He draws up the drops of water,</a:t>
            </a:r>
            <a:r>
              <a:rPr lang="en-US" sz="2400" dirty="0"/>
              <a:t/>
            </a:r>
            <a:br>
              <a:rPr lang="en-US" sz="2400" dirty="0"/>
            </a:br>
            <a:r>
              <a:rPr lang="en-US" sz="2400" dirty="0"/>
              <a:t>They distill rain from </a:t>
            </a:r>
            <a:r>
              <a:rPr lang="en-US" sz="2400" dirty="0" smtClean="0"/>
              <a:t>the</a:t>
            </a:r>
            <a:r>
              <a:rPr lang="en-US" sz="2400" dirty="0"/>
              <a:t> </a:t>
            </a:r>
            <a:r>
              <a:rPr lang="en-US" sz="2400" dirty="0" smtClean="0"/>
              <a:t>mist</a:t>
            </a:r>
            <a:r>
              <a:rPr lang="en-US" sz="2400" dirty="0"/>
              <a:t>,</a:t>
            </a:r>
            <a:r>
              <a:rPr lang="en-US" sz="2400" dirty="0"/>
              <a:t/>
            </a:r>
            <a:br>
              <a:rPr lang="en-US" sz="2400" dirty="0"/>
            </a:br>
            <a:r>
              <a:rPr lang="en-US" sz="2400" dirty="0" smtClean="0"/>
              <a:t>Which </a:t>
            </a:r>
            <a:r>
              <a:rPr lang="en-US" sz="2400" dirty="0"/>
              <a:t>the clouds pour down,</a:t>
            </a:r>
            <a:r>
              <a:rPr lang="en-US" sz="2400" dirty="0"/>
              <a:t/>
            </a:r>
            <a:br>
              <a:rPr lang="en-US" sz="2400" dirty="0"/>
            </a:br>
            <a:r>
              <a:rPr lang="en-US" sz="2400" dirty="0"/>
              <a:t>They drip upon man abundantly.</a:t>
            </a:r>
            <a:endParaRPr lang="en-US" sz="2400" dirty="0"/>
          </a:p>
        </p:txBody>
      </p:sp>
    </p:spTree>
    <p:extLst>
      <p:ext uri="{BB962C8B-B14F-4D97-AF65-F5344CB8AC3E}">
        <p14:creationId xmlns:p14="http://schemas.microsoft.com/office/powerpoint/2010/main" val="1827335999"/>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6214" y="1828801"/>
            <a:ext cx="3681684" cy="4351337"/>
          </a:xfrm>
        </p:spPr>
        <p:txBody>
          <a:bodyPr>
            <a:normAutofit/>
          </a:bodyPr>
          <a:lstStyle/>
          <a:p>
            <a:pPr marL="0" indent="0">
              <a:buNone/>
            </a:pPr>
            <a:r>
              <a:rPr lang="en-US" sz="2400" dirty="0" smtClean="0"/>
              <a:t>Matthew Fontaine Maury </a:t>
            </a:r>
          </a:p>
          <a:p>
            <a:pPr marL="0" indent="0">
              <a:buNone/>
            </a:pPr>
            <a:r>
              <a:rPr lang="en-US" sz="2400" dirty="0" smtClean="0"/>
              <a:t>"</a:t>
            </a:r>
            <a:r>
              <a:rPr lang="en-US" sz="2400" dirty="0"/>
              <a:t>Pathfinder of the Seas" </a:t>
            </a:r>
            <a:endParaRPr lang="en-US" sz="2400" dirty="0" smtClean="0"/>
          </a:p>
          <a:p>
            <a:pPr marL="0" indent="0">
              <a:buNone/>
            </a:pPr>
            <a:r>
              <a:rPr lang="en-US" sz="2400" dirty="0" smtClean="0"/>
              <a:t>"</a:t>
            </a:r>
            <a:r>
              <a:rPr lang="en-US" sz="2400" dirty="0"/>
              <a:t>Father of Modern Oceanography and Naval Meteorology" </a:t>
            </a:r>
            <a:r>
              <a:rPr lang="en-US" sz="2400" dirty="0" smtClean="0"/>
              <a:t> </a:t>
            </a:r>
          </a:p>
          <a:p>
            <a:pPr marL="0" indent="0">
              <a:buNone/>
            </a:pPr>
            <a:r>
              <a:rPr lang="en-US" sz="2400" dirty="0" smtClean="0"/>
              <a:t>"</a:t>
            </a:r>
            <a:r>
              <a:rPr lang="en-US" sz="2400" dirty="0"/>
              <a:t>Scientist of the Seas,"</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9895" y="933718"/>
            <a:ext cx="4462736" cy="5924282"/>
          </a:xfrm>
          <a:prstGeom prst="rect">
            <a:avLst/>
          </a:prstGeom>
        </p:spPr>
      </p:pic>
      <p:sp>
        <p:nvSpPr>
          <p:cNvPr id="2" name="Title 1"/>
          <p:cNvSpPr>
            <a:spLocks noGrp="1"/>
          </p:cNvSpPr>
          <p:nvPr>
            <p:ph type="title"/>
          </p:nvPr>
        </p:nvSpPr>
        <p:spPr>
          <a:xfrm>
            <a:off x="634188" y="166186"/>
            <a:ext cx="5586308" cy="1325562"/>
          </a:xfrm>
        </p:spPr>
        <p:txBody>
          <a:bodyPr/>
          <a:lstStyle/>
          <a:p>
            <a:r>
              <a:rPr lang="en-US" dirty="0" smtClean="0"/>
              <a:t>Science in Scripture </a:t>
            </a:r>
            <a:br>
              <a:rPr lang="en-US" dirty="0" smtClean="0"/>
            </a:br>
            <a:r>
              <a:rPr lang="en-US" dirty="0" smtClean="0"/>
              <a:t>- Example #3</a:t>
            </a:r>
            <a:endParaRPr lang="en-US" dirty="0"/>
          </a:p>
        </p:txBody>
      </p:sp>
    </p:spTree>
    <p:extLst>
      <p:ext uri="{BB962C8B-B14F-4D97-AF65-F5344CB8AC3E}">
        <p14:creationId xmlns:p14="http://schemas.microsoft.com/office/powerpoint/2010/main" val="2627089282"/>
      </p:ext>
    </p:extLst>
  </p:cSld>
  <p:clrMapOvr>
    <a:masterClrMapping/>
  </p:clrMapOvr>
  <p:transition spd="slow">
    <p:push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8211" y="1828801"/>
            <a:ext cx="3681684" cy="4351337"/>
          </a:xfrm>
        </p:spPr>
        <p:txBody>
          <a:bodyPr>
            <a:normAutofit/>
          </a:bodyPr>
          <a:lstStyle/>
          <a:p>
            <a:pPr marL="0" indent="0">
              <a:buNone/>
            </a:pPr>
            <a:r>
              <a:rPr lang="en-US" sz="2400" dirty="0"/>
              <a:t>Inspired by Psalms </a:t>
            </a:r>
            <a:r>
              <a:rPr lang="en-US" sz="2400" dirty="0" smtClean="0"/>
              <a:t>8:8:</a:t>
            </a:r>
          </a:p>
          <a:p>
            <a:pPr marL="0" indent="0">
              <a:buNone/>
            </a:pPr>
            <a:r>
              <a:rPr lang="en-US" sz="2400" dirty="0" smtClean="0"/>
              <a:t> </a:t>
            </a:r>
            <a:r>
              <a:rPr lang="en-US" sz="2400" dirty="0"/>
              <a:t>“The fowl of the air, and the fish of the sea, </a:t>
            </a:r>
            <a:r>
              <a:rPr lang="en-US" sz="2400" i="1" dirty="0"/>
              <a:t>and whatsoever</a:t>
            </a:r>
            <a:r>
              <a:rPr lang="en-US" sz="2400" dirty="0"/>
              <a:t> </a:t>
            </a:r>
            <a:r>
              <a:rPr lang="en-US" sz="2400" u="sng" dirty="0" err="1"/>
              <a:t>passeth</a:t>
            </a:r>
            <a:r>
              <a:rPr lang="en-US" sz="2400" u="sng" dirty="0"/>
              <a:t> through the paths of the seas.</a:t>
            </a:r>
            <a:r>
              <a:rPr lang="en-US" sz="2400" dirty="0"/>
              <a:t>” </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9895" y="933718"/>
            <a:ext cx="4462736" cy="5924282"/>
          </a:xfrm>
          <a:prstGeom prst="rect">
            <a:avLst/>
          </a:prstGeom>
        </p:spPr>
      </p:pic>
      <p:sp>
        <p:nvSpPr>
          <p:cNvPr id="2" name="Title 1"/>
          <p:cNvSpPr>
            <a:spLocks noGrp="1"/>
          </p:cNvSpPr>
          <p:nvPr>
            <p:ph type="title"/>
          </p:nvPr>
        </p:nvSpPr>
        <p:spPr>
          <a:xfrm>
            <a:off x="634188" y="166186"/>
            <a:ext cx="5586308" cy="1325562"/>
          </a:xfrm>
        </p:spPr>
        <p:txBody>
          <a:bodyPr/>
          <a:lstStyle/>
          <a:p>
            <a:r>
              <a:rPr lang="en-US" dirty="0" smtClean="0"/>
              <a:t>Science in Scripture </a:t>
            </a:r>
            <a:br>
              <a:rPr lang="en-US" dirty="0" smtClean="0"/>
            </a:br>
            <a:r>
              <a:rPr lang="en-US" dirty="0" smtClean="0"/>
              <a:t>- Example #3</a:t>
            </a:r>
            <a:endParaRPr lang="en-US" dirty="0"/>
          </a:p>
        </p:txBody>
      </p:sp>
    </p:spTree>
    <p:extLst>
      <p:ext uri="{BB962C8B-B14F-4D97-AF65-F5344CB8AC3E}">
        <p14:creationId xmlns:p14="http://schemas.microsoft.com/office/powerpoint/2010/main" val="199672407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1980" y="643945"/>
            <a:ext cx="4005329" cy="5526542"/>
          </a:xfrm>
        </p:spPr>
        <p:txBody>
          <a:bodyPr/>
          <a:lstStyle/>
          <a:p>
            <a:pPr marL="0" indent="0">
              <a:buNone/>
            </a:pPr>
            <a:r>
              <a:rPr lang="en-US" sz="2000" dirty="0"/>
              <a:t>MATTHEW FONTAINE MAURY PATHFINDER OF THE SEAS, THE GENIUS WHO FIRST SNATCHED FROM THE OCEAN AND ATMOSPHERE THE SECRET OF THEIR  LAWS, EVERY MARINER FOR COUNTLESS AGES AS HE TAKES HIS CHART TO SHAPE HIS COURSE ACROSS THE SEAS, WILL THINK OF THEE. HIS INSPIRATION HOLY WRIT Psalms 8 and 107, Verses 8, 23 and 24 Ecclesiastes Chap. 1, Verse 8</a:t>
            </a:r>
            <a:r>
              <a:rPr lang="en-US" dirty="0"/>
              <a:t/>
            </a:r>
            <a:br>
              <a:rPr lang="en-US" dirty="0"/>
            </a:b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47309" y="489397"/>
            <a:ext cx="3968575" cy="5808550"/>
          </a:xfrm>
          <a:prstGeom prst="rect">
            <a:avLst/>
          </a:prstGeom>
        </p:spPr>
      </p:pic>
    </p:spTree>
    <p:extLst>
      <p:ext uri="{BB962C8B-B14F-4D97-AF65-F5344CB8AC3E}">
        <p14:creationId xmlns:p14="http://schemas.microsoft.com/office/powerpoint/2010/main" val="2870438218"/>
      </p:ext>
    </p:extLst>
  </p:cSld>
  <p:clrMapOvr>
    <a:masterClrMapping/>
  </p:clrMapOvr>
  <p:transition spd="slow">
    <p:pu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183" y="365759"/>
            <a:ext cx="4296442" cy="6279739"/>
          </a:xfrm>
        </p:spPr>
        <p:txBody>
          <a:bodyPr>
            <a:noAutofit/>
          </a:bodyPr>
          <a:lstStyle/>
          <a:p>
            <a:pPr marL="0" indent="0">
              <a:buNone/>
            </a:pPr>
            <a:r>
              <a:rPr lang="en-US" sz="2000" dirty="0"/>
              <a:t>“I have been blamed by men of science, both in this country and in England, for quoting the Bible in confirmation of the doctrines of physical geography. The Bible, they say, was not written for scientific purposes, and is therefore no authority in matters of science. </a:t>
            </a:r>
            <a:endParaRPr lang="en-US" sz="2000" dirty="0" smtClean="0"/>
          </a:p>
          <a:p>
            <a:pPr marL="0" indent="0">
              <a:buNone/>
            </a:pPr>
            <a:r>
              <a:rPr lang="en-US" sz="2000" dirty="0" smtClean="0"/>
              <a:t>I </a:t>
            </a:r>
            <a:r>
              <a:rPr lang="en-US" sz="2000" dirty="0"/>
              <a:t>beg pardon! The Bible </a:t>
            </a:r>
            <a:r>
              <a:rPr lang="en-US" sz="2000" b="1" dirty="0"/>
              <a:t>is</a:t>
            </a:r>
            <a:r>
              <a:rPr lang="en-US" sz="2000" dirty="0"/>
              <a:t> authority for everything it touches. What would you think of an historian who should refuse to consult historical records of the Bible, because the Bible was not written for the purposes of history? The Bible is true and science is true”</a:t>
            </a:r>
          </a:p>
          <a:p>
            <a:pPr marL="0" indent="0">
              <a:buNone/>
            </a:pPr>
            <a:r>
              <a:rPr lang="en-US" sz="2000" dirty="0" smtClean="0"/>
              <a:t>-Matthew Maury </a:t>
            </a:r>
            <a:endParaRPr lang="en-US"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89625" y="1028541"/>
            <a:ext cx="3871049" cy="5061397"/>
          </a:xfrm>
          <a:prstGeom prst="rect">
            <a:avLst/>
          </a:prstGeom>
        </p:spPr>
      </p:pic>
    </p:spTree>
    <p:extLst>
      <p:ext uri="{BB962C8B-B14F-4D97-AF65-F5344CB8AC3E}">
        <p14:creationId xmlns:p14="http://schemas.microsoft.com/office/powerpoint/2010/main" val="2674547217"/>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6404" y="26720"/>
            <a:ext cx="7269480" cy="1003590"/>
          </a:xfrm>
        </p:spPr>
        <p:txBody>
          <a:bodyPr/>
          <a:lstStyle/>
          <a:p>
            <a:r>
              <a:rPr lang="en-US" dirty="0" smtClean="0"/>
              <a:t>2 Peter 3:1-14 (1-5)</a:t>
            </a:r>
            <a:endParaRPr lang="en-US" dirty="0"/>
          </a:p>
        </p:txBody>
      </p:sp>
      <p:sp>
        <p:nvSpPr>
          <p:cNvPr id="3" name="Content Placeholder 2"/>
          <p:cNvSpPr>
            <a:spLocks noGrp="1"/>
          </p:cNvSpPr>
          <p:nvPr>
            <p:ph idx="1"/>
          </p:nvPr>
        </p:nvSpPr>
        <p:spPr>
          <a:xfrm>
            <a:off x="218940" y="1352282"/>
            <a:ext cx="7996943" cy="5383369"/>
          </a:xfrm>
        </p:spPr>
        <p:txBody>
          <a:bodyPr>
            <a:normAutofit/>
          </a:bodyPr>
          <a:lstStyle/>
          <a:p>
            <a:pPr marL="0" indent="0">
              <a:buNone/>
            </a:pPr>
            <a:r>
              <a:rPr lang="en-US" sz="2000" dirty="0" smtClean="0"/>
              <a:t>1 My </a:t>
            </a:r>
            <a:r>
              <a:rPr lang="en-US" sz="2000" dirty="0"/>
              <a:t>friends, this is the second letter I have written to you. I wrote both letters to you to help your honest minds remember something.  </a:t>
            </a:r>
            <a:endParaRPr lang="en-US" sz="2000" dirty="0" smtClean="0"/>
          </a:p>
          <a:p>
            <a:pPr marL="0" indent="0">
              <a:buNone/>
            </a:pPr>
            <a:r>
              <a:rPr lang="en-US" sz="2000" dirty="0" smtClean="0"/>
              <a:t>2 I </a:t>
            </a:r>
            <a:r>
              <a:rPr lang="en-US" sz="2000" dirty="0"/>
              <a:t>want you to remember the words that the holy prophets </a:t>
            </a:r>
            <a:r>
              <a:rPr lang="en-US" sz="2000" dirty="0" smtClean="0"/>
              <a:t>spoke </a:t>
            </a:r>
            <a:r>
              <a:rPr lang="en-US" sz="2000" dirty="0"/>
              <a:t>in the past. And remember the command that our Lord and Savior gave us. He gave us that command through your apostles. </a:t>
            </a:r>
            <a:r>
              <a:rPr lang="en-US" sz="2000" dirty="0" smtClean="0"/>
              <a:t>  </a:t>
            </a:r>
          </a:p>
          <a:p>
            <a:pPr marL="0" indent="0">
              <a:buNone/>
            </a:pPr>
            <a:r>
              <a:rPr lang="en-US" sz="2000" dirty="0" smtClean="0"/>
              <a:t>3  It </a:t>
            </a:r>
            <a:r>
              <a:rPr lang="en-US" sz="2000" dirty="0"/>
              <a:t>is important for you to understand what will happen in the last days. People will laugh you Those people will live following the evil things </a:t>
            </a:r>
            <a:r>
              <a:rPr lang="en-US" sz="2000" dirty="0" smtClean="0"/>
              <a:t>they </a:t>
            </a:r>
            <a:r>
              <a:rPr lang="en-US" sz="2000" dirty="0"/>
              <a:t>want </a:t>
            </a:r>
            <a:r>
              <a:rPr lang="en-US" sz="2000" dirty="0" smtClean="0"/>
              <a:t>to </a:t>
            </a:r>
            <a:r>
              <a:rPr lang="en-US" sz="2000" dirty="0"/>
              <a:t>do</a:t>
            </a:r>
            <a:r>
              <a:rPr lang="en-US" sz="2000" dirty="0" smtClean="0"/>
              <a:t>.  </a:t>
            </a:r>
          </a:p>
          <a:p>
            <a:pPr marL="0" indent="0">
              <a:buNone/>
            </a:pPr>
            <a:r>
              <a:rPr lang="en-US" sz="2000" dirty="0" smtClean="0"/>
              <a:t>4 Those </a:t>
            </a:r>
            <a:r>
              <a:rPr lang="en-US" sz="2000" dirty="0"/>
              <a:t>people will say, “He (Jesus) promised to come again. Where is he? Our fathers have died. But the world continues the way it has been since it was made</a:t>
            </a:r>
            <a:r>
              <a:rPr lang="en-US" sz="2000" dirty="0" smtClean="0"/>
              <a:t>.”  </a:t>
            </a:r>
          </a:p>
          <a:p>
            <a:pPr marL="0" indent="0">
              <a:buNone/>
            </a:pPr>
            <a:r>
              <a:rPr lang="en-US" sz="2000" dirty="0" smtClean="0"/>
              <a:t>5 </a:t>
            </a:r>
            <a:r>
              <a:rPr lang="en-US" sz="2000" dirty="0"/>
              <a:t>But those people don’t want to remember what happened long ago. The skies were there, and God made the earth from water and with water. All this happened by God’s word. </a:t>
            </a:r>
            <a:endParaRPr lang="en-US" sz="2000" dirty="0"/>
          </a:p>
        </p:txBody>
      </p:sp>
    </p:spTree>
    <p:extLst>
      <p:ext uri="{BB962C8B-B14F-4D97-AF65-F5344CB8AC3E}">
        <p14:creationId xmlns:p14="http://schemas.microsoft.com/office/powerpoint/2010/main" val="1388155726"/>
      </p:ext>
    </p:extLst>
  </p:cSld>
  <p:clrMapOvr>
    <a:masterClrMapping/>
  </p:clrMapOvr>
  <p:transition spd="slow">
    <p:push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6404" y="26720"/>
            <a:ext cx="7269480" cy="1003590"/>
          </a:xfrm>
        </p:spPr>
        <p:txBody>
          <a:bodyPr/>
          <a:lstStyle/>
          <a:p>
            <a:r>
              <a:rPr lang="en-US" dirty="0" smtClean="0"/>
              <a:t>2 Peter 3:1-14 (6-9)</a:t>
            </a:r>
            <a:endParaRPr lang="en-US" dirty="0"/>
          </a:p>
        </p:txBody>
      </p:sp>
      <p:sp>
        <p:nvSpPr>
          <p:cNvPr id="3" name="Content Placeholder 2"/>
          <p:cNvSpPr>
            <a:spLocks noGrp="1"/>
          </p:cNvSpPr>
          <p:nvPr>
            <p:ph idx="1"/>
          </p:nvPr>
        </p:nvSpPr>
        <p:spPr>
          <a:xfrm>
            <a:off x="180304" y="1352282"/>
            <a:ext cx="8035580" cy="5383369"/>
          </a:xfrm>
        </p:spPr>
        <p:txBody>
          <a:bodyPr>
            <a:normAutofit/>
          </a:bodyPr>
          <a:lstStyle/>
          <a:p>
            <a:pPr marL="0" indent="0">
              <a:buNone/>
            </a:pPr>
            <a:r>
              <a:rPr lang="en-US" sz="2000" dirty="0" smtClean="0"/>
              <a:t>6 Then </a:t>
            </a:r>
            <a:r>
              <a:rPr lang="en-US" sz="2000" dirty="0"/>
              <a:t>that world was flooded and destroyed with water.  </a:t>
            </a:r>
            <a:endParaRPr lang="en-US" sz="2000" dirty="0" smtClean="0"/>
          </a:p>
          <a:p>
            <a:pPr marL="0" indent="0">
              <a:buNone/>
            </a:pPr>
            <a:r>
              <a:rPr lang="en-US" sz="2000" dirty="0" smtClean="0"/>
              <a:t>7  And </a:t>
            </a:r>
            <a:r>
              <a:rPr lang="en-US" sz="2000" dirty="0"/>
              <a:t>that same word God is keeping the skies and the earth that we have now. The skies and the earth are being kept to be destroyed by fire. The skies and the earth are kept for the day of judgment and the destruction of all people who are against God. </a:t>
            </a:r>
            <a:endParaRPr lang="en-US" sz="2000" dirty="0" smtClean="0"/>
          </a:p>
          <a:p>
            <a:pPr marL="0" indent="0">
              <a:buNone/>
            </a:pPr>
            <a:r>
              <a:rPr lang="en-US" sz="2000" dirty="0" smtClean="0"/>
              <a:t>8 But </a:t>
            </a:r>
            <a:r>
              <a:rPr lang="en-US" sz="2000" dirty="0"/>
              <a:t>don’t forget this one thing, dear friends: To the Lord a day is like a thousand years, and a thousand years is like a day</a:t>
            </a:r>
            <a:r>
              <a:rPr lang="en-US" sz="2000" dirty="0" smtClean="0"/>
              <a:t>.</a:t>
            </a:r>
          </a:p>
          <a:p>
            <a:pPr marL="0" indent="0">
              <a:buNone/>
            </a:pPr>
            <a:r>
              <a:rPr lang="en-US" sz="2000" dirty="0" smtClean="0"/>
              <a:t>9 </a:t>
            </a:r>
            <a:r>
              <a:rPr lang="en-US" sz="2000" dirty="0"/>
              <a:t>The Lord is not being slow in doing what he promised—the way some people understand slowness. But God is being patient with you. God doesn’t want any person to be lost. God wants every person to change his heart and stop sinning.</a:t>
            </a:r>
            <a:endParaRPr lang="en-US" sz="2000" dirty="0"/>
          </a:p>
        </p:txBody>
      </p:sp>
    </p:spTree>
    <p:extLst>
      <p:ext uri="{BB962C8B-B14F-4D97-AF65-F5344CB8AC3E}">
        <p14:creationId xmlns:p14="http://schemas.microsoft.com/office/powerpoint/2010/main" val="2870205432"/>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6404" y="26720"/>
            <a:ext cx="7269480" cy="1003590"/>
          </a:xfrm>
        </p:spPr>
        <p:txBody>
          <a:bodyPr/>
          <a:lstStyle/>
          <a:p>
            <a:r>
              <a:rPr lang="en-US" dirty="0" smtClean="0"/>
              <a:t>2 Peter 3:1-14 (10-14)</a:t>
            </a:r>
            <a:endParaRPr lang="en-US" dirty="0"/>
          </a:p>
        </p:txBody>
      </p:sp>
      <p:sp>
        <p:nvSpPr>
          <p:cNvPr id="3" name="Content Placeholder 2"/>
          <p:cNvSpPr>
            <a:spLocks noGrp="1"/>
          </p:cNvSpPr>
          <p:nvPr>
            <p:ph idx="1"/>
          </p:nvPr>
        </p:nvSpPr>
        <p:spPr>
          <a:xfrm>
            <a:off x="193182" y="1352282"/>
            <a:ext cx="8022701" cy="5383369"/>
          </a:xfrm>
        </p:spPr>
        <p:txBody>
          <a:bodyPr>
            <a:normAutofit lnSpcReduction="10000"/>
          </a:bodyPr>
          <a:lstStyle/>
          <a:p>
            <a:pPr marL="0" indent="0">
              <a:buNone/>
            </a:pPr>
            <a:r>
              <a:rPr lang="en-US" sz="2000" dirty="0" smtClean="0"/>
              <a:t>10 But </a:t>
            </a:r>
            <a:r>
              <a:rPr lang="en-US" sz="2000" dirty="0"/>
              <a:t>the Day when the Lord comes again will be a surprise like a thief. The sky will disappear with a loud noise. All the things in the sky will be destroyed with fire. And the earth and everything in it will be </a:t>
            </a:r>
            <a:r>
              <a:rPr lang="en-US" sz="2000" dirty="0" smtClean="0"/>
              <a:t>burned.</a:t>
            </a:r>
          </a:p>
          <a:p>
            <a:pPr marL="0" indent="0">
              <a:buNone/>
            </a:pPr>
            <a:r>
              <a:rPr lang="en-US" sz="2000" dirty="0" smtClean="0"/>
              <a:t>11 </a:t>
            </a:r>
            <a:r>
              <a:rPr lang="en-US" sz="2000" dirty="0"/>
              <a:t>In that way everything will be destroyed like I told you. So what kind of people should you be? You should live holy </a:t>
            </a:r>
            <a:r>
              <a:rPr lang="en-US" sz="2000" dirty="0" smtClean="0"/>
              <a:t>lives </a:t>
            </a:r>
            <a:r>
              <a:rPr lang="en-US" sz="2000" dirty="0"/>
              <a:t>and do things to serve God. </a:t>
            </a:r>
            <a:endParaRPr lang="en-US" sz="2000" dirty="0" smtClean="0"/>
          </a:p>
          <a:p>
            <a:pPr marL="0" indent="0">
              <a:buNone/>
            </a:pPr>
            <a:r>
              <a:rPr lang="en-US" sz="2000" dirty="0" smtClean="0"/>
              <a:t>12 You </a:t>
            </a:r>
            <a:r>
              <a:rPr lang="en-US" sz="2000" dirty="0"/>
              <a:t>should wait for the Day of God. You should want very much for that Day to come. When that Day comes, the sky will be destroyed with fire, and everything in the sky will melt with heat.  </a:t>
            </a:r>
            <a:endParaRPr lang="en-US" sz="2000" dirty="0" smtClean="0"/>
          </a:p>
          <a:p>
            <a:pPr marL="0" indent="0">
              <a:buNone/>
            </a:pPr>
            <a:r>
              <a:rPr lang="en-US" sz="2000" dirty="0" smtClean="0"/>
              <a:t>13 But </a:t>
            </a:r>
            <a:r>
              <a:rPr lang="en-US" sz="2000" dirty="0"/>
              <a:t>God made a promise to us. And we are waiting for what he promised—a new sky and a new earth. That will be the place where goodness lives. </a:t>
            </a:r>
            <a:endParaRPr lang="en-US" sz="2000" dirty="0" smtClean="0"/>
          </a:p>
          <a:p>
            <a:pPr marL="0" indent="0">
              <a:buNone/>
            </a:pPr>
            <a:r>
              <a:rPr lang="en-US" sz="2000" dirty="0" smtClean="0"/>
              <a:t>14 Dear </a:t>
            </a:r>
            <a:r>
              <a:rPr lang="en-US" sz="2000" dirty="0"/>
              <a:t>friends, we are waiting for this to happen. So try as hard as you can to be without sin and without fault. Try to be at peace with God.</a:t>
            </a:r>
          </a:p>
        </p:txBody>
      </p:sp>
    </p:spTree>
    <p:extLst>
      <p:ext uri="{BB962C8B-B14F-4D97-AF65-F5344CB8AC3E}">
        <p14:creationId xmlns:p14="http://schemas.microsoft.com/office/powerpoint/2010/main" val="81583246"/>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Theistic </a:t>
            </a:r>
            <a:r>
              <a:rPr lang="en-US" dirty="0"/>
              <a:t>evolution, theistic evolutionism, or evolutionary creationism are views that regard religious teachings about God as compatible with modern scientific understanding about biological evolution</a:t>
            </a:r>
            <a:r>
              <a:rPr lang="en-US" dirty="0" smtClean="0"/>
              <a:t>. </a:t>
            </a:r>
          </a:p>
          <a:p>
            <a:pPr marL="0" indent="0">
              <a:buNone/>
            </a:pPr>
            <a:r>
              <a:rPr lang="en-US" dirty="0" smtClean="0"/>
              <a:t>– Wikipedia </a:t>
            </a:r>
          </a:p>
          <a:p>
            <a:pPr marL="0" indent="0">
              <a:buNone/>
            </a:pPr>
            <a:r>
              <a:rPr lang="en-US" dirty="0" smtClean="0"/>
              <a:t>It is an allegorical approach to parts of the book of Genesis, thus explaining away anything that contradicts modern “Science” and let’s you believe in evolution and the Bible</a:t>
            </a:r>
          </a:p>
          <a:p>
            <a:pPr marL="0" indent="0">
              <a:buNone/>
            </a:pPr>
            <a:r>
              <a:rPr lang="en-US" dirty="0"/>
              <a:t>– </a:t>
            </a:r>
            <a:r>
              <a:rPr lang="en-US" dirty="0" smtClean="0"/>
              <a:t>me</a:t>
            </a:r>
            <a:endParaRPr lang="en-US" dirty="0"/>
          </a:p>
        </p:txBody>
      </p:sp>
    </p:spTree>
    <p:extLst>
      <p:ext uri="{BB962C8B-B14F-4D97-AF65-F5344CB8AC3E}">
        <p14:creationId xmlns:p14="http://schemas.microsoft.com/office/powerpoint/2010/main" val="398985197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Peter 3:20-21</a:t>
            </a:r>
            <a:endParaRPr lang="en-US" dirty="0"/>
          </a:p>
        </p:txBody>
      </p:sp>
      <p:sp>
        <p:nvSpPr>
          <p:cNvPr id="3" name="Content Placeholder 2"/>
          <p:cNvSpPr>
            <a:spLocks noGrp="1"/>
          </p:cNvSpPr>
          <p:nvPr>
            <p:ph idx="1"/>
          </p:nvPr>
        </p:nvSpPr>
        <p:spPr>
          <a:xfrm>
            <a:off x="128789" y="1828801"/>
            <a:ext cx="8087095" cy="4351337"/>
          </a:xfrm>
        </p:spPr>
        <p:txBody>
          <a:bodyPr>
            <a:normAutofit fontScale="92500" lnSpcReduction="10000"/>
          </a:bodyPr>
          <a:lstStyle/>
          <a:p>
            <a:pPr marL="0" indent="0" algn="just">
              <a:buNone/>
            </a:pPr>
            <a:r>
              <a:rPr lang="en-US" sz="3200" b="1" baseline="30000" dirty="0" smtClean="0"/>
              <a:t>20</a:t>
            </a:r>
            <a:r>
              <a:rPr lang="en-US" sz="3200" b="1" dirty="0" smtClean="0"/>
              <a:t> </a:t>
            </a:r>
            <a:r>
              <a:rPr lang="en-US" sz="3200" dirty="0" smtClean="0"/>
              <a:t>who </a:t>
            </a:r>
            <a:r>
              <a:rPr lang="en-US" sz="3200" dirty="0"/>
              <a:t>once </a:t>
            </a:r>
            <a:r>
              <a:rPr lang="en-US" sz="3200" dirty="0" smtClean="0"/>
              <a:t>were disobedient</a:t>
            </a:r>
            <a:r>
              <a:rPr lang="en-US" sz="3200" dirty="0"/>
              <a:t>, when the patience of God kept waiting in the days of Noah, during the construction of the ark, in which a few, that is, eight persons, were brought safely through </a:t>
            </a:r>
            <a:r>
              <a:rPr lang="en-US" sz="3200" i="1" dirty="0"/>
              <a:t>the</a:t>
            </a:r>
            <a:r>
              <a:rPr lang="en-US" sz="3200" dirty="0"/>
              <a:t> </a:t>
            </a:r>
            <a:r>
              <a:rPr lang="en-US" sz="3200" dirty="0" smtClean="0"/>
              <a:t>water.</a:t>
            </a:r>
            <a:r>
              <a:rPr lang="en-US" sz="3200" dirty="0"/>
              <a:t> </a:t>
            </a:r>
            <a:endParaRPr lang="en-US" sz="3200" dirty="0" smtClean="0"/>
          </a:p>
          <a:p>
            <a:pPr marL="0" indent="0" algn="just">
              <a:buNone/>
            </a:pPr>
            <a:r>
              <a:rPr lang="en-US" sz="3200" b="1" baseline="30000" dirty="0" smtClean="0"/>
              <a:t>21 </a:t>
            </a:r>
            <a:r>
              <a:rPr lang="en-US" sz="3200" dirty="0" smtClean="0"/>
              <a:t>Corresponding </a:t>
            </a:r>
            <a:r>
              <a:rPr lang="en-US" sz="3200" dirty="0"/>
              <a:t>to that, </a:t>
            </a:r>
            <a:r>
              <a:rPr lang="en-US" sz="3200" b="1" u="sng" dirty="0"/>
              <a:t>baptism now saves you</a:t>
            </a:r>
            <a:r>
              <a:rPr lang="en-US" sz="3200" dirty="0"/>
              <a:t>—not the removal of dirt from the flesh, but an appeal to God for a good conscience—through the resurrection of Jesus Christ,</a:t>
            </a:r>
          </a:p>
          <a:p>
            <a:pPr marL="0" indent="0" algn="just">
              <a:buNone/>
            </a:pPr>
            <a:endParaRPr lang="en-US" sz="3200" dirty="0" smtClean="0"/>
          </a:p>
          <a:p>
            <a:endParaRPr lang="en-US" dirty="0"/>
          </a:p>
        </p:txBody>
      </p:sp>
    </p:spTree>
    <p:extLst>
      <p:ext uri="{BB962C8B-B14F-4D97-AF65-F5344CB8AC3E}">
        <p14:creationId xmlns:p14="http://schemas.microsoft.com/office/powerpoint/2010/main" val="1819358575"/>
      </p:ext>
    </p:extLst>
  </p:cSld>
  <p:clrMapOvr>
    <a:masterClrMapping/>
  </p:clrMapOvr>
  <p:transition spd="slow">
    <p:pu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6404" y="0"/>
            <a:ext cx="7269480" cy="1325562"/>
          </a:xfrm>
        </p:spPr>
        <p:txBody>
          <a:bodyPr/>
          <a:lstStyle/>
          <a:p>
            <a:r>
              <a:rPr lang="en-US" dirty="0" smtClean="0"/>
              <a:t>Salvation </a:t>
            </a:r>
            <a:endParaRPr lang="en-US" dirty="0"/>
          </a:p>
        </p:txBody>
      </p:sp>
      <p:sp>
        <p:nvSpPr>
          <p:cNvPr id="3" name="Content Placeholder 2"/>
          <p:cNvSpPr>
            <a:spLocks noGrp="1"/>
          </p:cNvSpPr>
          <p:nvPr>
            <p:ph idx="1"/>
          </p:nvPr>
        </p:nvSpPr>
        <p:spPr>
          <a:xfrm>
            <a:off x="334851" y="1433745"/>
            <a:ext cx="7881033" cy="4351337"/>
          </a:xfrm>
        </p:spPr>
        <p:txBody>
          <a:bodyPr>
            <a:noAutofit/>
          </a:bodyPr>
          <a:lstStyle/>
          <a:p>
            <a:r>
              <a:rPr lang="en-US" sz="2800" dirty="0" smtClean="0"/>
              <a:t>Hear the Word </a:t>
            </a:r>
            <a:r>
              <a:rPr lang="en-US" sz="2800" dirty="0"/>
              <a:t>–</a:t>
            </a:r>
            <a:r>
              <a:rPr lang="en-US" sz="2800" dirty="0" smtClean="0"/>
              <a:t> Romans 10:17</a:t>
            </a:r>
          </a:p>
          <a:p>
            <a:r>
              <a:rPr lang="en-US" sz="2800" dirty="0" smtClean="0"/>
              <a:t>Believe the Word – Mark 16:16</a:t>
            </a:r>
          </a:p>
          <a:p>
            <a:r>
              <a:rPr lang="en-US" sz="2800" dirty="0" smtClean="0"/>
              <a:t>Repent of your sins – Acts 17:30</a:t>
            </a:r>
          </a:p>
          <a:p>
            <a:r>
              <a:rPr lang="en-US" sz="2800" dirty="0" smtClean="0"/>
              <a:t>Confess Jesus is Lord – Romans 10:9&amp;10</a:t>
            </a:r>
          </a:p>
          <a:p>
            <a:r>
              <a:rPr lang="en-US" sz="2800" dirty="0" smtClean="0"/>
              <a:t>Be Baptized for the forgiveness of your sins.</a:t>
            </a:r>
          </a:p>
          <a:p>
            <a:pPr marL="0" indent="0">
              <a:buNone/>
            </a:pPr>
            <a:r>
              <a:rPr lang="en-US" sz="2800" dirty="0" smtClean="0"/>
              <a:t>	–1 Peter 3:21 </a:t>
            </a:r>
          </a:p>
        </p:txBody>
      </p:sp>
    </p:spTree>
    <p:extLst>
      <p:ext uri="{BB962C8B-B14F-4D97-AF65-F5344CB8AC3E}">
        <p14:creationId xmlns:p14="http://schemas.microsoft.com/office/powerpoint/2010/main" val="2666827423"/>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Clergy Letter Project</a:t>
            </a:r>
            <a:endParaRPr lang="en-US" dirty="0"/>
          </a:p>
        </p:txBody>
      </p:sp>
      <p:sp>
        <p:nvSpPr>
          <p:cNvPr id="3" name="Content Placeholder 2"/>
          <p:cNvSpPr>
            <a:spLocks noGrp="1"/>
          </p:cNvSpPr>
          <p:nvPr>
            <p:ph idx="1"/>
          </p:nvPr>
        </p:nvSpPr>
        <p:spPr>
          <a:xfrm>
            <a:off x="628651" y="2226469"/>
            <a:ext cx="4478930" cy="3263504"/>
          </a:xfrm>
        </p:spPr>
        <p:txBody>
          <a:bodyPr>
            <a:normAutofit fontScale="92500"/>
          </a:bodyPr>
          <a:lstStyle/>
          <a:p>
            <a:r>
              <a:rPr lang="en-US" dirty="0" smtClean="0"/>
              <a:t>Evolution Sunday, Started in 2006</a:t>
            </a:r>
          </a:p>
          <a:p>
            <a:r>
              <a:rPr lang="en-US" dirty="0" smtClean="0"/>
              <a:t>Annually on the closest Sunday to Charles Darwin's birthday: Feb 12, 1809</a:t>
            </a:r>
          </a:p>
          <a:p>
            <a:r>
              <a:rPr lang="en-US" dirty="0" smtClean="0"/>
              <a:t>Name changed to Evolution weekend to be more inclusive of other world religions</a:t>
            </a:r>
          </a:p>
          <a:p>
            <a:r>
              <a:rPr lang="en-US" dirty="0" smtClean="0"/>
              <a:t>Increased in popularity until best year in 2009, marked 200</a:t>
            </a:r>
            <a:r>
              <a:rPr lang="en-US" baseline="30000" dirty="0" smtClean="0"/>
              <a:t>th</a:t>
            </a:r>
            <a:r>
              <a:rPr lang="en-US" dirty="0" smtClean="0"/>
              <a:t> anniversary of  Darwin’s birthday and 150</a:t>
            </a:r>
            <a:r>
              <a:rPr lang="en-US" baseline="30000" dirty="0" smtClean="0"/>
              <a:t>th</a:t>
            </a:r>
            <a:r>
              <a:rPr lang="en-US" dirty="0" smtClean="0"/>
              <a:t> anniversary  Of “The Origin of Species”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7581" y="2074541"/>
            <a:ext cx="4036420" cy="3415432"/>
          </a:xfrm>
          <a:prstGeom prst="rect">
            <a:avLst/>
          </a:prstGeom>
        </p:spPr>
      </p:pic>
    </p:spTree>
    <p:extLst>
      <p:ext uri="{BB962C8B-B14F-4D97-AF65-F5344CB8AC3E}">
        <p14:creationId xmlns:p14="http://schemas.microsoft.com/office/powerpoint/2010/main" val="814355089"/>
      </p:ext>
    </p:extLst>
  </p:cSld>
  <p:clrMapOvr>
    <a:masterClrMapping/>
  </p:clrMapOvr>
  <p:transition spd="slow">
    <p:push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4888" y="10234"/>
            <a:ext cx="7269480" cy="1325562"/>
          </a:xfrm>
        </p:spPr>
        <p:txBody>
          <a:bodyPr/>
          <a:lstStyle/>
          <a:p>
            <a:r>
              <a:rPr lang="en-US" dirty="0" smtClean="0"/>
              <a:t>Clergy Letter Project</a:t>
            </a:r>
            <a:endParaRPr lang="en-US" dirty="0"/>
          </a:p>
        </p:txBody>
      </p:sp>
      <p:sp>
        <p:nvSpPr>
          <p:cNvPr id="3" name="Content Placeholder 2"/>
          <p:cNvSpPr>
            <a:spLocks noGrp="1"/>
          </p:cNvSpPr>
          <p:nvPr>
            <p:ph idx="1"/>
          </p:nvPr>
        </p:nvSpPr>
        <p:spPr>
          <a:xfrm>
            <a:off x="628651" y="1544931"/>
            <a:ext cx="4478930" cy="3263504"/>
          </a:xfrm>
        </p:spPr>
        <p:txBody>
          <a:bodyPr>
            <a:noAutofit/>
          </a:bodyPr>
          <a:lstStyle/>
          <a:p>
            <a:r>
              <a:rPr lang="en-US" sz="1600" dirty="0"/>
              <a:t>1,049 congregations from all 50 states, the </a:t>
            </a:r>
            <a:r>
              <a:rPr lang="en-US" sz="1600" dirty="0" err="1"/>
              <a:t>Dsitrict</a:t>
            </a:r>
            <a:r>
              <a:rPr lang="en-US" sz="1600" dirty="0"/>
              <a:t> of Columbia, US Virgin Islands and 15 countries participated in </a:t>
            </a:r>
            <a:r>
              <a:rPr lang="en-US" sz="1600" dirty="0" smtClean="0"/>
              <a:t>Evolution Weekend 2009.</a:t>
            </a:r>
          </a:p>
          <a:p>
            <a:r>
              <a:rPr lang="en-US" sz="1600" dirty="0" smtClean="0"/>
              <a:t>Officially </a:t>
            </a:r>
            <a:r>
              <a:rPr lang="en-US" sz="1600" dirty="0"/>
              <a:t>endorsed by the Presbytery of the Cascades, a governing body that includes 101 Presbyterian Church (U.S.A.) congregations in the states of Washington, Oregon </a:t>
            </a:r>
            <a:r>
              <a:rPr lang="en-US" sz="1600" dirty="0" smtClean="0"/>
              <a:t>and one </a:t>
            </a:r>
            <a:r>
              <a:rPr lang="en-US" sz="1600" dirty="0"/>
              <a:t>in Northern </a:t>
            </a:r>
            <a:r>
              <a:rPr lang="en-US" sz="1600" dirty="0" smtClean="0"/>
              <a:t>California</a:t>
            </a:r>
            <a:endParaRPr lang="en-US" sz="1600" dirty="0"/>
          </a:p>
          <a:p>
            <a:r>
              <a:rPr lang="en-US" sz="1600" dirty="0" smtClean="0"/>
              <a:t>Officially </a:t>
            </a:r>
            <a:r>
              <a:rPr lang="en-US" sz="1600" dirty="0"/>
              <a:t>endorsed by the Southeast Florida Diocese of the Episcopal </a:t>
            </a:r>
            <a:r>
              <a:rPr lang="en-US" sz="1600" dirty="0" smtClean="0"/>
              <a:t>Church</a:t>
            </a:r>
          </a:p>
          <a:p>
            <a:r>
              <a:rPr lang="en-US" sz="1600" dirty="0" smtClean="0"/>
              <a:t>Officially </a:t>
            </a:r>
            <a:r>
              <a:rPr lang="en-US" sz="1600" dirty="0"/>
              <a:t>endorsed by the Southwestern Washington Synod of the Evangelical Lutheran Church in </a:t>
            </a:r>
            <a:r>
              <a:rPr lang="en-US" sz="1600" dirty="0" smtClean="0"/>
              <a:t>America</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7581" y="2074541"/>
            <a:ext cx="4036420" cy="3415432"/>
          </a:xfrm>
          <a:prstGeom prst="rect">
            <a:avLst/>
          </a:prstGeom>
        </p:spPr>
      </p:pic>
    </p:spTree>
    <p:extLst>
      <p:ext uri="{BB962C8B-B14F-4D97-AF65-F5344CB8AC3E}">
        <p14:creationId xmlns:p14="http://schemas.microsoft.com/office/powerpoint/2010/main" val="651639312"/>
      </p:ext>
    </p:extLst>
  </p:cSld>
  <p:clrMapOvr>
    <a:masterClrMapping/>
  </p:clrMapOvr>
  <p:transition spd="slow">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Clergy letter sent to denominations</a:t>
            </a:r>
            <a:endParaRPr lang="en-US" dirty="0"/>
          </a:p>
        </p:txBody>
      </p:sp>
      <p:sp>
        <p:nvSpPr>
          <p:cNvPr id="3" name="Content Placeholder 2"/>
          <p:cNvSpPr>
            <a:spLocks noGrp="1"/>
          </p:cNvSpPr>
          <p:nvPr>
            <p:ph idx="1"/>
          </p:nvPr>
        </p:nvSpPr>
        <p:spPr>
          <a:xfrm>
            <a:off x="321971" y="1828801"/>
            <a:ext cx="7984901" cy="4351337"/>
          </a:xfrm>
        </p:spPr>
        <p:txBody>
          <a:bodyPr>
            <a:normAutofit fontScale="92500"/>
          </a:bodyPr>
          <a:lstStyle/>
          <a:p>
            <a:pPr marL="0" indent="0">
              <a:buNone/>
            </a:pPr>
            <a:r>
              <a:rPr lang="en-US" sz="2800" dirty="0"/>
              <a:t>“We the undersigned, Christian clergy from many different traditions, believe that the timeless truths of the Bible and the discoveries of modern science may comfortably coexist. We believe that the theory of evolution is a foundational scientific truth, one that has stood up to rigorous scrutiny and upon which much of human knowledge and achievement rests. To reject this truth or to treat it as “one theory among others” is to </a:t>
            </a:r>
            <a:r>
              <a:rPr lang="en-US" sz="2800" u="sng" dirty="0"/>
              <a:t>deliberately embrace scientific ignorance and transmit such ignorance to our children…</a:t>
            </a:r>
            <a:r>
              <a:rPr lang="en-US" sz="2800" dirty="0"/>
              <a:t>”</a:t>
            </a:r>
          </a:p>
          <a:p>
            <a:pPr marL="0" indent="0">
              <a:buNone/>
            </a:pPr>
            <a:endParaRPr lang="en-US" dirty="0"/>
          </a:p>
        </p:txBody>
      </p:sp>
    </p:spTree>
    <p:extLst>
      <p:ext uri="{BB962C8B-B14F-4D97-AF65-F5344CB8AC3E}">
        <p14:creationId xmlns:p14="http://schemas.microsoft.com/office/powerpoint/2010/main" val="2607909774"/>
      </p:ext>
    </p:extLst>
  </p:cSld>
  <p:clrMapOvr>
    <a:masterClrMapping/>
  </p:clrMapOvr>
  <p:transition spd="slow">
    <p:push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Fallacies of Theistic Evolution </a:t>
            </a:r>
            <a:br>
              <a:rPr lang="en-US" dirty="0" smtClean="0"/>
            </a:br>
            <a:r>
              <a:rPr lang="en-US" dirty="0" smtClean="0"/>
              <a:t>– Adam and Eve </a:t>
            </a:r>
            <a:endParaRPr lang="en-US" dirty="0"/>
          </a:p>
        </p:txBody>
      </p:sp>
      <p:sp>
        <p:nvSpPr>
          <p:cNvPr id="3" name="Content Placeholder 2"/>
          <p:cNvSpPr>
            <a:spLocks noGrp="1"/>
          </p:cNvSpPr>
          <p:nvPr>
            <p:ph idx="1"/>
          </p:nvPr>
        </p:nvSpPr>
        <p:spPr>
          <a:xfrm>
            <a:off x="437882" y="1828801"/>
            <a:ext cx="7778002" cy="4351337"/>
          </a:xfrm>
        </p:spPr>
        <p:txBody>
          <a:bodyPr>
            <a:noAutofit/>
          </a:bodyPr>
          <a:lstStyle/>
          <a:p>
            <a:r>
              <a:rPr lang="en-US" sz="2800" b="1" u="sng" dirty="0" smtClean="0"/>
              <a:t>1Timothy 2:13-14</a:t>
            </a:r>
            <a:r>
              <a:rPr lang="en-US" sz="2800" u="sng" dirty="0" smtClean="0"/>
              <a:t> </a:t>
            </a:r>
            <a:r>
              <a:rPr lang="en-US" sz="2800" b="1" baseline="30000" dirty="0"/>
              <a:t> </a:t>
            </a:r>
            <a:r>
              <a:rPr lang="en-US" sz="2800" dirty="0"/>
              <a:t>For it was Adam who was first </a:t>
            </a:r>
            <a:r>
              <a:rPr lang="en-US" sz="2800" dirty="0" smtClean="0"/>
              <a:t>created</a:t>
            </a:r>
            <a:r>
              <a:rPr lang="en-US" sz="2800" dirty="0"/>
              <a:t>, </a:t>
            </a:r>
            <a:r>
              <a:rPr lang="en-US" sz="2800" i="1" dirty="0"/>
              <a:t>and</a:t>
            </a:r>
            <a:r>
              <a:rPr lang="en-US" sz="2800" dirty="0"/>
              <a:t> then Eve. </a:t>
            </a:r>
            <a:r>
              <a:rPr lang="en-US" sz="2800" b="1" baseline="30000" dirty="0"/>
              <a:t> </a:t>
            </a:r>
            <a:r>
              <a:rPr lang="en-US" sz="2800" dirty="0"/>
              <a:t>And </a:t>
            </a:r>
            <a:r>
              <a:rPr lang="en-US" sz="2800" i="1" dirty="0"/>
              <a:t>it </a:t>
            </a:r>
            <a:r>
              <a:rPr lang="en-US" sz="2800" i="1" dirty="0" smtClean="0"/>
              <a:t>was </a:t>
            </a:r>
            <a:r>
              <a:rPr lang="en-US" sz="2800" dirty="0" smtClean="0"/>
              <a:t>not </a:t>
            </a:r>
            <a:r>
              <a:rPr lang="en-US" sz="2800" dirty="0"/>
              <a:t>Adam </a:t>
            </a:r>
            <a:r>
              <a:rPr lang="en-US" sz="2800" i="1" dirty="0"/>
              <a:t>who</a:t>
            </a:r>
            <a:r>
              <a:rPr lang="en-US" sz="2800" dirty="0"/>
              <a:t> was deceived, but the woman being deceived, </a:t>
            </a:r>
            <a:r>
              <a:rPr lang="en-US" sz="2800" dirty="0" smtClean="0"/>
              <a:t>fell </a:t>
            </a:r>
            <a:r>
              <a:rPr lang="en-US" sz="2800" dirty="0"/>
              <a:t>into transgression. </a:t>
            </a:r>
            <a:endParaRPr lang="en-US" sz="2800" dirty="0" smtClean="0"/>
          </a:p>
          <a:p>
            <a:r>
              <a:rPr lang="en-US" sz="2800" b="1" u="sng" dirty="0" smtClean="0"/>
              <a:t>Luke </a:t>
            </a:r>
            <a:r>
              <a:rPr lang="en-US" sz="2800" b="1" u="sng" dirty="0"/>
              <a:t>3:38</a:t>
            </a:r>
            <a:r>
              <a:rPr lang="en-US" sz="2800" u="sng" dirty="0"/>
              <a:t> </a:t>
            </a:r>
            <a:r>
              <a:rPr lang="en-US" sz="2800" dirty="0"/>
              <a:t>the son of </a:t>
            </a:r>
            <a:r>
              <a:rPr lang="en-US" sz="2800" dirty="0" err="1"/>
              <a:t>Enosh</a:t>
            </a:r>
            <a:r>
              <a:rPr lang="en-US" sz="2800" dirty="0"/>
              <a:t>, the son of Seth, the son of Adam, the son of God. </a:t>
            </a:r>
            <a:endParaRPr lang="en-US" sz="2800" dirty="0" smtClean="0"/>
          </a:p>
          <a:p>
            <a:r>
              <a:rPr lang="en-US" sz="2800" b="1" u="sng" dirty="0" smtClean="0"/>
              <a:t>Matthew </a:t>
            </a:r>
            <a:r>
              <a:rPr lang="en-US" sz="2800" b="1" u="sng" dirty="0"/>
              <a:t>19:4</a:t>
            </a:r>
            <a:r>
              <a:rPr lang="en-US" sz="2800" u="sng" dirty="0"/>
              <a:t> </a:t>
            </a:r>
            <a:r>
              <a:rPr lang="en-US" sz="2800" dirty="0"/>
              <a:t>And He answered and said, “Have you not read that He who </a:t>
            </a:r>
            <a:r>
              <a:rPr lang="en-US" sz="2800" dirty="0" smtClean="0"/>
              <a:t>created </a:t>
            </a:r>
            <a:r>
              <a:rPr lang="en-US" sz="2800" i="1" dirty="0" smtClean="0"/>
              <a:t>them</a:t>
            </a:r>
            <a:r>
              <a:rPr lang="en-US" sz="2800" dirty="0"/>
              <a:t> from the beginning </a:t>
            </a:r>
            <a:r>
              <a:rPr lang="en-US" sz="2800" cap="small" dirty="0"/>
              <a:t>made them male and female</a:t>
            </a:r>
            <a:endParaRPr lang="en-US" sz="2800" dirty="0" smtClean="0"/>
          </a:p>
        </p:txBody>
      </p:sp>
    </p:spTree>
    <p:extLst>
      <p:ext uri="{BB962C8B-B14F-4D97-AF65-F5344CB8AC3E}">
        <p14:creationId xmlns:p14="http://schemas.microsoft.com/office/powerpoint/2010/main" val="2877783890"/>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Fallacies of Theistic Evolution </a:t>
            </a:r>
            <a:r>
              <a:rPr lang="en-US" dirty="0"/>
              <a:t>–</a:t>
            </a:r>
            <a:r>
              <a:rPr lang="en-US" dirty="0" smtClean="0"/>
              <a:t> Made in God’s image</a:t>
            </a:r>
            <a:endParaRPr lang="en-US" dirty="0"/>
          </a:p>
        </p:txBody>
      </p:sp>
      <p:sp>
        <p:nvSpPr>
          <p:cNvPr id="3" name="Content Placeholder 2"/>
          <p:cNvSpPr>
            <a:spLocks noGrp="1"/>
          </p:cNvSpPr>
          <p:nvPr>
            <p:ph idx="1"/>
          </p:nvPr>
        </p:nvSpPr>
        <p:spPr>
          <a:xfrm>
            <a:off x="373487" y="1828801"/>
            <a:ext cx="7842397" cy="4351337"/>
          </a:xfrm>
        </p:spPr>
        <p:txBody>
          <a:bodyPr>
            <a:noAutofit/>
          </a:bodyPr>
          <a:lstStyle/>
          <a:p>
            <a:r>
              <a:rPr lang="en-US" sz="2800" b="1" u="sng" dirty="0" smtClean="0"/>
              <a:t>Genesis 1:27-28 </a:t>
            </a:r>
            <a:r>
              <a:rPr lang="en-US" sz="2800" b="1" baseline="30000" dirty="0" smtClean="0"/>
              <a:t> </a:t>
            </a:r>
            <a:r>
              <a:rPr lang="en-US" sz="2800" dirty="0" smtClean="0"/>
              <a:t>God </a:t>
            </a:r>
            <a:r>
              <a:rPr lang="en-US" sz="2800" dirty="0"/>
              <a:t>created man in His own image, in the image of God He created him; male and female He created them</a:t>
            </a:r>
            <a:r>
              <a:rPr lang="en-US" sz="2800" dirty="0" smtClean="0"/>
              <a:t>.</a:t>
            </a:r>
            <a:r>
              <a:rPr lang="en-US" sz="2800" b="1" baseline="30000" dirty="0"/>
              <a:t> </a:t>
            </a:r>
            <a:r>
              <a:rPr lang="en-US" sz="2800" dirty="0"/>
              <a:t>God blessed them; and God said to them, “Be fruitful and multiply, and fill the earth, and subdue it; and rule over the fish of the sea and over the birds of the </a:t>
            </a:r>
            <a:r>
              <a:rPr lang="en-US" sz="2800" dirty="0" smtClean="0"/>
              <a:t>sky </a:t>
            </a:r>
            <a:r>
              <a:rPr lang="en-US" sz="2800" dirty="0"/>
              <a:t>and over every living thing </a:t>
            </a:r>
            <a:r>
              <a:rPr lang="en-US" sz="2800" dirty="0" smtClean="0"/>
              <a:t>that</a:t>
            </a:r>
            <a:r>
              <a:rPr lang="en-US" sz="2800" baseline="30000" dirty="0"/>
              <a:t> </a:t>
            </a:r>
            <a:r>
              <a:rPr lang="en-US" sz="2800" dirty="0" smtClean="0"/>
              <a:t>moves </a:t>
            </a:r>
            <a:r>
              <a:rPr lang="en-US" sz="2800" dirty="0"/>
              <a:t>on the earth</a:t>
            </a:r>
            <a:r>
              <a:rPr lang="en-US" sz="2800" dirty="0" smtClean="0"/>
              <a:t>.”</a:t>
            </a:r>
            <a:endParaRPr lang="en-US" sz="2800" dirty="0"/>
          </a:p>
        </p:txBody>
      </p:sp>
    </p:spTree>
    <p:extLst>
      <p:ext uri="{BB962C8B-B14F-4D97-AF65-F5344CB8AC3E}">
        <p14:creationId xmlns:p14="http://schemas.microsoft.com/office/powerpoint/2010/main" val="8076429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Fallacies of Theistic Evolution </a:t>
            </a:r>
            <a:r>
              <a:rPr lang="en-US" dirty="0"/>
              <a:t>–</a:t>
            </a:r>
            <a:r>
              <a:rPr lang="en-US" dirty="0" smtClean="0"/>
              <a:t> Creation finished </a:t>
            </a:r>
            <a:endParaRPr lang="en-US" dirty="0"/>
          </a:p>
        </p:txBody>
      </p:sp>
      <p:sp>
        <p:nvSpPr>
          <p:cNvPr id="3" name="Content Placeholder 2"/>
          <p:cNvSpPr>
            <a:spLocks noGrp="1"/>
          </p:cNvSpPr>
          <p:nvPr>
            <p:ph idx="1"/>
          </p:nvPr>
        </p:nvSpPr>
        <p:spPr>
          <a:xfrm>
            <a:off x="373487" y="1828801"/>
            <a:ext cx="7842397" cy="4351337"/>
          </a:xfrm>
        </p:spPr>
        <p:txBody>
          <a:bodyPr>
            <a:noAutofit/>
          </a:bodyPr>
          <a:lstStyle/>
          <a:p>
            <a:r>
              <a:rPr lang="en-US" sz="2800" b="1" u="sng" dirty="0" smtClean="0"/>
              <a:t>Genesis 2:1-2 </a:t>
            </a:r>
            <a:r>
              <a:rPr lang="en-US" sz="2800" b="1" baseline="30000" dirty="0" smtClean="0"/>
              <a:t> </a:t>
            </a:r>
            <a:r>
              <a:rPr lang="en-US" sz="2800" dirty="0"/>
              <a:t> Thus </a:t>
            </a:r>
            <a:r>
              <a:rPr lang="en-US" sz="2800" b="1" u="sng" dirty="0"/>
              <a:t>the heavens and the earth were completed</a:t>
            </a:r>
            <a:r>
              <a:rPr lang="en-US" sz="2800" dirty="0"/>
              <a:t>, and all their hosts</a:t>
            </a:r>
            <a:r>
              <a:rPr lang="en-US" sz="2800" dirty="0" smtClean="0"/>
              <a:t>.</a:t>
            </a:r>
            <a:r>
              <a:rPr lang="en-US" sz="2800" b="1" baseline="30000" dirty="0"/>
              <a:t> </a:t>
            </a:r>
            <a:r>
              <a:rPr lang="en-US" sz="2800" dirty="0"/>
              <a:t>By the seventh day </a:t>
            </a:r>
            <a:r>
              <a:rPr lang="en-US" sz="2800" b="1" u="sng" dirty="0"/>
              <a:t>God completed His work</a:t>
            </a:r>
            <a:r>
              <a:rPr lang="en-US" sz="2800" dirty="0"/>
              <a:t> which He had done, </a:t>
            </a:r>
            <a:r>
              <a:rPr lang="en-US" sz="2800" dirty="0" smtClean="0"/>
              <a:t>and He </a:t>
            </a:r>
            <a:r>
              <a:rPr lang="en-US" sz="2800" dirty="0"/>
              <a:t>rested on the seventh day from all His work which He had done.</a:t>
            </a:r>
            <a:endParaRPr lang="en-US" sz="2800" dirty="0"/>
          </a:p>
        </p:txBody>
      </p:sp>
    </p:spTree>
    <p:extLst>
      <p:ext uri="{BB962C8B-B14F-4D97-AF65-F5344CB8AC3E}">
        <p14:creationId xmlns:p14="http://schemas.microsoft.com/office/powerpoint/2010/main" val="4000231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Fallacies of Theistic Evolution </a:t>
            </a:r>
            <a:r>
              <a:rPr lang="en-US" dirty="0"/>
              <a:t>–</a:t>
            </a:r>
            <a:r>
              <a:rPr lang="en-US" dirty="0" smtClean="0"/>
              <a:t> Noah</a:t>
            </a:r>
            <a:endParaRPr lang="en-US" dirty="0"/>
          </a:p>
        </p:txBody>
      </p:sp>
      <p:sp>
        <p:nvSpPr>
          <p:cNvPr id="3" name="Content Placeholder 2"/>
          <p:cNvSpPr>
            <a:spLocks noGrp="1"/>
          </p:cNvSpPr>
          <p:nvPr>
            <p:ph idx="1"/>
          </p:nvPr>
        </p:nvSpPr>
        <p:spPr>
          <a:xfrm>
            <a:off x="141668" y="1828801"/>
            <a:ext cx="8074216" cy="4351337"/>
          </a:xfrm>
        </p:spPr>
        <p:txBody>
          <a:bodyPr>
            <a:normAutofit fontScale="92500" lnSpcReduction="10000"/>
          </a:bodyPr>
          <a:lstStyle/>
          <a:p>
            <a:r>
              <a:rPr lang="en-US" sz="2800" b="1" u="sng" dirty="0" smtClean="0"/>
              <a:t>Luke_17:27</a:t>
            </a:r>
            <a:r>
              <a:rPr lang="en-US" sz="2800" dirty="0" smtClean="0"/>
              <a:t> </a:t>
            </a:r>
            <a:r>
              <a:rPr lang="en-US" sz="2800" dirty="0"/>
              <a:t>they were eating, they were drinking, they were marrying, they were being given in marriage, until the day that Noah entered the ark, and the flood came and destroyed them all. </a:t>
            </a:r>
            <a:endParaRPr lang="en-US" sz="2800" dirty="0" smtClean="0"/>
          </a:p>
          <a:p>
            <a:r>
              <a:rPr lang="en-US" sz="2800" b="1" u="sng" dirty="0" smtClean="0"/>
              <a:t>Hebrews_11:7</a:t>
            </a:r>
            <a:r>
              <a:rPr lang="en-US" sz="2800" dirty="0" smtClean="0"/>
              <a:t> </a:t>
            </a:r>
            <a:r>
              <a:rPr lang="en-US" sz="2800" dirty="0"/>
              <a:t>By faith Noah, being warned </a:t>
            </a:r>
            <a:r>
              <a:rPr lang="en-US" sz="2800" i="1" dirty="0"/>
              <a:t>by God</a:t>
            </a:r>
            <a:r>
              <a:rPr lang="en-US" sz="2800" dirty="0"/>
              <a:t> about things not yet seen, </a:t>
            </a:r>
            <a:r>
              <a:rPr lang="en-US" sz="2800" dirty="0" smtClean="0"/>
              <a:t>in </a:t>
            </a:r>
            <a:r>
              <a:rPr lang="en-US" sz="2800" dirty="0"/>
              <a:t>reverence prepared an ark for the salvation of his household, by which he condemned the world, and became an heir of the righteousness which is according to faith.</a:t>
            </a:r>
          </a:p>
          <a:p>
            <a:endParaRPr lang="en-US" dirty="0"/>
          </a:p>
        </p:txBody>
      </p:sp>
    </p:spTree>
    <p:extLst>
      <p:ext uri="{BB962C8B-B14F-4D97-AF65-F5344CB8AC3E}">
        <p14:creationId xmlns:p14="http://schemas.microsoft.com/office/powerpoint/2010/main" val="2244556145"/>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TM03457515[[fn=View]]</Template>
  <TotalTime>4318</TotalTime>
  <Words>1218</Words>
  <Application>Microsoft Office PowerPoint</Application>
  <PresentationFormat>On-screen Show (4:3)</PresentationFormat>
  <Paragraphs>79</Paragraphs>
  <Slides>21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Century Schoolbook</vt:lpstr>
      <vt:lpstr>Times New Roman</vt:lpstr>
      <vt:lpstr>Wingdings 2</vt:lpstr>
      <vt:lpstr>View</vt:lpstr>
      <vt:lpstr>Theistic Evolution </vt:lpstr>
      <vt:lpstr>Definition</vt:lpstr>
      <vt:lpstr>Clergy Letter Project</vt:lpstr>
      <vt:lpstr>Clergy Letter Project</vt:lpstr>
      <vt:lpstr>Clergy letter sent to denominations</vt:lpstr>
      <vt:lpstr>Fallacies of Theistic Evolution  – Adam and Eve </vt:lpstr>
      <vt:lpstr>Fallacies of Theistic Evolution – Made in God’s image</vt:lpstr>
      <vt:lpstr>Fallacies of Theistic Evolution – Creation finished </vt:lpstr>
      <vt:lpstr>Fallacies of Theistic Evolution – Noah</vt:lpstr>
      <vt:lpstr>PowerPoint Presentation</vt:lpstr>
      <vt:lpstr>Science in Scripture  - Example #1</vt:lpstr>
      <vt:lpstr>Science in Scripture  - Example #2</vt:lpstr>
      <vt:lpstr>Science in Scripture  - Example #3</vt:lpstr>
      <vt:lpstr>Science in Scripture  - Example #3</vt:lpstr>
      <vt:lpstr>PowerPoint Presentation</vt:lpstr>
      <vt:lpstr>PowerPoint Presentation</vt:lpstr>
      <vt:lpstr>2 Peter 3:1-14 (1-5)</vt:lpstr>
      <vt:lpstr>2 Peter 3:1-14 (6-9)</vt:lpstr>
      <vt:lpstr>2 Peter 3:1-14 (10-14)</vt:lpstr>
      <vt:lpstr>1 Peter 3:20-21</vt:lpstr>
      <vt:lpstr>Salvation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Theistic Evolution</dc:title>
  <dc:creator>Nathan Samons</dc:creator>
  <cp:lastModifiedBy>Nathan Samons</cp:lastModifiedBy>
  <cp:revision>29</cp:revision>
  <dcterms:created xsi:type="dcterms:W3CDTF">2016-06-22T21:52:22Z</dcterms:created>
  <dcterms:modified xsi:type="dcterms:W3CDTF">2016-06-25T21:50:27Z</dcterms:modified>
</cp:coreProperties>
</file>