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68" r:id="rId5"/>
    <p:sldId id="262" r:id="rId6"/>
    <p:sldId id="263" r:id="rId7"/>
    <p:sldId id="259" r:id="rId8"/>
    <p:sldId id="258" r:id="rId9"/>
    <p:sldId id="266" r:id="rId10"/>
    <p:sldId id="267" r:id="rId11"/>
    <p:sldId id="264" r:id="rId12"/>
    <p:sldId id="265"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91" d="100"/>
          <a:sy n="91" d="100"/>
        </p:scale>
        <p:origin x="-126"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63225F-0B89-42F2-AFCD-5EDCA25AEAF8}" type="datetimeFigureOut">
              <a:rPr lang="en-US" smtClean="0"/>
              <a:pPr/>
              <a:t>6/13/2016</a:t>
            </a:fld>
            <a:endParaRPr lang="en-US"/>
          </a:p>
        </p:txBody>
      </p:sp>
      <p:sp>
        <p:nvSpPr>
          <p:cNvPr id="5" name="Footer Placeholder 4"/>
          <p:cNvSpPr>
            <a:spLocks noGrp="1"/>
          </p:cNvSpPr>
          <p:nvPr>
            <p:ph type="ftr" sz="quarter" idx="11"/>
          </p:nvPr>
        </p:nvSpPr>
        <p:spPr>
          <a:xfrm>
            <a:off x="1451579" y="329307"/>
            <a:ext cx="5626774" cy="309201"/>
          </a:xfrm>
        </p:spPr>
        <p:txBody>
          <a:bodyPr/>
          <a:lstStyle/>
          <a:p>
            <a:endParaRPr lang="en-US"/>
          </a:p>
        </p:txBody>
      </p:sp>
      <p:sp>
        <p:nvSpPr>
          <p:cNvPr id="6" name="Slide Number Placeholder 5"/>
          <p:cNvSpPr>
            <a:spLocks noGrp="1"/>
          </p:cNvSpPr>
          <p:nvPr>
            <p:ph type="sldNum" sz="quarter" idx="12"/>
          </p:nvPr>
        </p:nvSpPr>
        <p:spPr>
          <a:xfrm>
            <a:off x="476834" y="798973"/>
            <a:ext cx="811019" cy="503578"/>
          </a:xfrm>
        </p:spPr>
        <p:txBody>
          <a:bodyPr/>
          <a:lstStyle/>
          <a:p>
            <a:fld id="{2A38FF6C-DEDE-4BAE-98CC-F59B2C4E7E2A}" type="slidenum">
              <a:rPr lang="en-US" smtClean="0"/>
              <a:pPr/>
              <a:t>‹#›</a:t>
            </a:fld>
            <a:endParaRPr lang="en-US"/>
          </a:p>
        </p:txBody>
      </p:sp>
    </p:spTree>
    <p:extLst>
      <p:ext uri="{BB962C8B-B14F-4D97-AF65-F5344CB8AC3E}">
        <p14:creationId xmlns:p14="http://schemas.microsoft.com/office/powerpoint/2010/main" xmlns="" val="330298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3225F-0B89-42F2-AFCD-5EDCA25AEAF8}" type="datetimeFigureOut">
              <a:rPr lang="en-US" smtClean="0"/>
              <a:pPr/>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8FF6C-DEDE-4BAE-98CC-F59B2C4E7E2A}" type="slidenum">
              <a:rPr lang="en-US" smtClean="0"/>
              <a:pPr/>
              <a:t>‹#›</a:t>
            </a:fld>
            <a:endParaRPr lang="en-US"/>
          </a:p>
        </p:txBody>
      </p:sp>
    </p:spTree>
    <p:extLst>
      <p:ext uri="{BB962C8B-B14F-4D97-AF65-F5344CB8AC3E}">
        <p14:creationId xmlns:p14="http://schemas.microsoft.com/office/powerpoint/2010/main" xmlns="" val="3874940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3225F-0B89-42F2-AFCD-5EDCA25AEAF8}" type="datetimeFigureOut">
              <a:rPr lang="en-US" smtClean="0"/>
              <a:pPr/>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8FF6C-DEDE-4BAE-98CC-F59B2C4E7E2A}" type="slidenum">
              <a:rPr lang="en-US" smtClean="0"/>
              <a:pPr/>
              <a:t>‹#›</a:t>
            </a:fld>
            <a:endParaRPr lang="en-US"/>
          </a:p>
        </p:txBody>
      </p:sp>
    </p:spTree>
    <p:extLst>
      <p:ext uri="{BB962C8B-B14F-4D97-AF65-F5344CB8AC3E}">
        <p14:creationId xmlns:p14="http://schemas.microsoft.com/office/powerpoint/2010/main" xmlns="" val="2273038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3225F-0B89-42F2-AFCD-5EDCA25AEAF8}" type="datetimeFigureOut">
              <a:rPr lang="en-US" smtClean="0"/>
              <a:pPr/>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8FF6C-DEDE-4BAE-98CC-F59B2C4E7E2A}" type="slidenum">
              <a:rPr lang="en-US" smtClean="0"/>
              <a:pPr/>
              <a:t>‹#›</a:t>
            </a:fld>
            <a:endParaRPr lang="en-US"/>
          </a:p>
        </p:txBody>
      </p:sp>
    </p:spTree>
    <p:extLst>
      <p:ext uri="{BB962C8B-B14F-4D97-AF65-F5344CB8AC3E}">
        <p14:creationId xmlns:p14="http://schemas.microsoft.com/office/powerpoint/2010/main" xmlns="" val="628265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63225F-0B89-42F2-AFCD-5EDCA25AEAF8}" type="datetimeFigureOut">
              <a:rPr lang="en-US" smtClean="0"/>
              <a:pPr/>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8FF6C-DEDE-4BAE-98CC-F59B2C4E7E2A}" type="slidenum">
              <a:rPr lang="en-US" smtClean="0"/>
              <a:pPr/>
              <a:t>‹#›</a:t>
            </a:fld>
            <a:endParaRPr lang="en-US"/>
          </a:p>
        </p:txBody>
      </p:sp>
    </p:spTree>
    <p:extLst>
      <p:ext uri="{BB962C8B-B14F-4D97-AF65-F5344CB8AC3E}">
        <p14:creationId xmlns:p14="http://schemas.microsoft.com/office/powerpoint/2010/main" xmlns="" val="185996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63225F-0B89-42F2-AFCD-5EDCA25AEAF8}" type="datetimeFigureOut">
              <a:rPr lang="en-US" smtClean="0"/>
              <a:pPr/>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38FF6C-DEDE-4BAE-98CC-F59B2C4E7E2A}" type="slidenum">
              <a:rPr lang="en-US" smtClean="0"/>
              <a:pPr/>
              <a:t>‹#›</a:t>
            </a:fld>
            <a:endParaRPr lang="en-US"/>
          </a:p>
        </p:txBody>
      </p:sp>
    </p:spTree>
    <p:extLst>
      <p:ext uri="{BB962C8B-B14F-4D97-AF65-F5344CB8AC3E}">
        <p14:creationId xmlns:p14="http://schemas.microsoft.com/office/powerpoint/2010/main" xmlns="" val="3637729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63225F-0B89-42F2-AFCD-5EDCA25AEAF8}" type="datetimeFigureOut">
              <a:rPr lang="en-US" smtClean="0"/>
              <a:pPr/>
              <a:t>6/13/2016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38FF6C-DEDE-4BAE-98CC-F59B2C4E7E2A}" type="slidenum">
              <a:rPr lang="en-US" smtClean="0"/>
              <a:pPr/>
              <a:t>‹#›</a:t>
            </a:fld>
            <a:endParaRPr lang="en-US"/>
          </a:p>
        </p:txBody>
      </p:sp>
    </p:spTree>
    <p:extLst>
      <p:ext uri="{BB962C8B-B14F-4D97-AF65-F5344CB8AC3E}">
        <p14:creationId xmlns:p14="http://schemas.microsoft.com/office/powerpoint/2010/main" xmlns="" val="98057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63225F-0B89-42F2-AFCD-5EDCA25AEAF8}" type="datetimeFigureOut">
              <a:rPr lang="en-US" smtClean="0"/>
              <a:pPr/>
              <a:t>6/13/2016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38FF6C-DEDE-4BAE-98CC-F59B2C4E7E2A}" type="slidenum">
              <a:rPr lang="en-US" smtClean="0"/>
              <a:pPr/>
              <a:t>‹#›</a:t>
            </a:fld>
            <a:endParaRPr lang="en-US"/>
          </a:p>
        </p:txBody>
      </p:sp>
    </p:spTree>
    <p:extLst>
      <p:ext uri="{BB962C8B-B14F-4D97-AF65-F5344CB8AC3E}">
        <p14:creationId xmlns:p14="http://schemas.microsoft.com/office/powerpoint/2010/main" xmlns="" val="278062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63225F-0B89-42F2-AFCD-5EDCA25AEAF8}" type="datetimeFigureOut">
              <a:rPr lang="en-US" smtClean="0"/>
              <a:pPr/>
              <a:t>6/13/2016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38FF6C-DEDE-4BAE-98CC-F59B2C4E7E2A}" type="slidenum">
              <a:rPr lang="en-US" smtClean="0"/>
              <a:pPr/>
              <a:t>‹#›</a:t>
            </a:fld>
            <a:endParaRPr lang="en-US"/>
          </a:p>
        </p:txBody>
      </p:sp>
    </p:spTree>
    <p:extLst>
      <p:ext uri="{BB962C8B-B14F-4D97-AF65-F5344CB8AC3E}">
        <p14:creationId xmlns:p14="http://schemas.microsoft.com/office/powerpoint/2010/main" xmlns="" val="128798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63225F-0B89-42F2-AFCD-5EDCA25AEAF8}" type="datetimeFigureOut">
              <a:rPr lang="en-US" smtClean="0"/>
              <a:pPr/>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38FF6C-DEDE-4BAE-98CC-F59B2C4E7E2A}" type="slidenum">
              <a:rPr lang="en-US" smtClean="0"/>
              <a:pPr/>
              <a:t>‹#›</a:t>
            </a:fld>
            <a:endParaRPr lang="en-US"/>
          </a:p>
        </p:txBody>
      </p:sp>
    </p:spTree>
    <p:extLst>
      <p:ext uri="{BB962C8B-B14F-4D97-AF65-F5344CB8AC3E}">
        <p14:creationId xmlns:p14="http://schemas.microsoft.com/office/powerpoint/2010/main" xmlns="" val="1963107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cstate="print">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363225F-0B89-42F2-AFCD-5EDCA25AEAF8}" type="datetimeFigureOut">
              <a:rPr lang="en-US" smtClean="0"/>
              <a:pPr/>
              <a:t>6/13/2016</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2A38FF6C-DEDE-4BAE-98CC-F59B2C4E7E2A}" type="slidenum">
              <a:rPr lang="en-US" smtClean="0"/>
              <a:pPr/>
              <a:t>‹#›</a:t>
            </a:fld>
            <a:endParaRPr lang="en-US"/>
          </a:p>
        </p:txBody>
      </p:sp>
    </p:spTree>
    <p:extLst>
      <p:ext uri="{BB962C8B-B14F-4D97-AF65-F5344CB8AC3E}">
        <p14:creationId xmlns:p14="http://schemas.microsoft.com/office/powerpoint/2010/main" xmlns="" val="1579760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363225F-0B89-42F2-AFCD-5EDCA25AEAF8}" type="datetimeFigureOut">
              <a:rPr lang="en-US" smtClean="0"/>
              <a:pPr/>
              <a:t>6/13/2016</a:t>
            </a:fld>
            <a:endParaRPr lang="en-US"/>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A38FF6C-DEDE-4BAE-98CC-F59B2C4E7E2A}" type="slidenum">
              <a:rPr lang="en-US" smtClean="0"/>
              <a:pPr/>
              <a:t>‹#›</a:t>
            </a:fld>
            <a:endParaRPr lang="en-US"/>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cstate="print">
            <a:extLst>
              <a:ext uri="{28A0092B-C50C-407E-A947-70E740481C1C}">
                <a14:useLocalDpi xmlns:a14="http://schemas.microsoft.com/office/drawing/2010/main" xmlns=""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52040696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4396" y="819807"/>
            <a:ext cx="5065486" cy="3864228"/>
          </a:xfrm>
        </p:spPr>
        <p:txBody>
          <a:bodyPr>
            <a:noAutofit/>
          </a:bodyPr>
          <a:lstStyle/>
          <a:p>
            <a:r>
              <a:rPr lang="en-US" sz="8000" b="1" dirty="0">
                <a:solidFill>
                  <a:schemeClr val="tx1"/>
                </a:solidFill>
                <a:latin typeface="AR BLANCA" panose="02000000000000000000" pitchFamily="2" charset="0"/>
              </a:rPr>
              <a:t>Noah and the </a:t>
            </a:r>
            <a:r>
              <a:rPr lang="en-US" sz="8000" b="1" dirty="0" err="1">
                <a:solidFill>
                  <a:schemeClr val="tx1"/>
                </a:solidFill>
                <a:latin typeface="AR BLANCA" panose="02000000000000000000" pitchFamily="2" charset="0"/>
              </a:rPr>
              <a:t>FLood</a:t>
            </a:r>
            <a:endParaRPr lang="en-US" sz="8000" b="1" dirty="0">
              <a:solidFill>
                <a:schemeClr val="tx1"/>
              </a:solidFill>
              <a:latin typeface="AR BLANCA" panose="02000000000000000000" pitchFamily="2" charset="0"/>
            </a:endParaRPr>
          </a:p>
        </p:txBody>
      </p:sp>
      <p:pic>
        <p:nvPicPr>
          <p:cNvPr id="1026" name="Picture 2" descr="Image result for noah's ark"/>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4279" r="6768" b="35586"/>
          <a:stretch/>
        </p:blipFill>
        <p:spPr bwMode="auto">
          <a:xfrm>
            <a:off x="1131388" y="1341846"/>
            <a:ext cx="4005943" cy="3573417"/>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28683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338" y="6111240"/>
            <a:ext cx="9291215" cy="746760"/>
          </a:xfrm>
        </p:spPr>
        <p:txBody>
          <a:bodyPr/>
          <a:lstStyle/>
          <a:p>
            <a:r>
              <a:rPr lang="en-US" b="1" dirty="0">
                <a:solidFill>
                  <a:schemeClr val="tx1"/>
                </a:solidFill>
                <a:latin typeface="AR BLANCA" panose="02000000000000000000" pitchFamily="2" charset="0"/>
              </a:rPr>
              <a:t>Ark &amp; Church</a:t>
            </a:r>
          </a:p>
        </p:txBody>
      </p:sp>
      <p:sp>
        <p:nvSpPr>
          <p:cNvPr id="3" name="Content Placeholder 2"/>
          <p:cNvSpPr>
            <a:spLocks noGrp="1"/>
          </p:cNvSpPr>
          <p:nvPr>
            <p:ph idx="1"/>
          </p:nvPr>
        </p:nvSpPr>
        <p:spPr>
          <a:xfrm>
            <a:off x="1436339" y="506972"/>
            <a:ext cx="9291215" cy="5406148"/>
          </a:xfrm>
        </p:spPr>
        <p:txBody>
          <a:bodyPr>
            <a:normAutofit fontScale="92500" lnSpcReduction="20000"/>
          </a:bodyPr>
          <a:lstStyle/>
          <a:p>
            <a:pPr algn="ctr"/>
            <a:r>
              <a:rPr lang="en-US" sz="3100" b="1" dirty="0"/>
              <a:t>Both were built according to divine specifications.</a:t>
            </a:r>
          </a:p>
          <a:p>
            <a:pPr algn="ctr"/>
            <a:r>
              <a:rPr lang="en-US" sz="3100" b="1" dirty="0"/>
              <a:t>Both were the only means of salvation.</a:t>
            </a:r>
          </a:p>
          <a:p>
            <a:pPr algn="ctr"/>
            <a:r>
              <a:rPr lang="en-US" sz="3100" b="1" dirty="0"/>
              <a:t>Both had but one door.</a:t>
            </a:r>
          </a:p>
          <a:p>
            <a:pPr algn="ctr"/>
            <a:r>
              <a:rPr lang="en-US" sz="3100" b="1" dirty="0"/>
              <a:t>Both had but one family.</a:t>
            </a:r>
          </a:p>
          <a:p>
            <a:pPr algn="ctr"/>
            <a:r>
              <a:rPr lang="en-US" sz="3100" b="1" dirty="0"/>
              <a:t>Both had but one material.</a:t>
            </a:r>
          </a:p>
          <a:p>
            <a:pPr algn="ctr"/>
            <a:r>
              <a:rPr lang="en-US" sz="3100" b="1" dirty="0"/>
              <a:t>Both had but one source of light.</a:t>
            </a:r>
          </a:p>
          <a:p>
            <a:pPr algn="ctr"/>
            <a:r>
              <a:rPr lang="en-US" sz="3100" b="1" dirty="0"/>
              <a:t>Both had clean and unclean.</a:t>
            </a:r>
          </a:p>
          <a:p>
            <a:pPr algn="ctr"/>
            <a:r>
              <a:rPr lang="en-US" sz="3100" b="1" dirty="0"/>
              <a:t>Both were providentially preserved.</a:t>
            </a:r>
          </a:p>
          <a:p>
            <a:pPr algn="ctr"/>
            <a:r>
              <a:rPr lang="en-US" sz="3100" b="1" dirty="0"/>
              <a:t>Both were surrounded by scoffers.</a:t>
            </a:r>
          </a:p>
          <a:p>
            <a:endParaRPr lang="en-US" dirty="0"/>
          </a:p>
        </p:txBody>
      </p:sp>
    </p:spTree>
    <p:extLst>
      <p:ext uri="{BB962C8B-B14F-4D97-AF65-F5344CB8AC3E}">
        <p14:creationId xmlns:p14="http://schemas.microsoft.com/office/powerpoint/2010/main" xmlns="" val="3512968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26479"/>
            <a:ext cx="9291215" cy="731521"/>
          </a:xfrm>
        </p:spPr>
        <p:txBody>
          <a:bodyPr/>
          <a:lstStyle/>
          <a:p>
            <a:r>
              <a:rPr lang="en-US" b="1" dirty="0">
                <a:solidFill>
                  <a:schemeClr val="tx1"/>
                </a:solidFill>
                <a:latin typeface="AR BLANCA" panose="02000000000000000000" pitchFamily="2" charset="0"/>
              </a:rPr>
              <a:t>Saved by Grace</a:t>
            </a:r>
          </a:p>
        </p:txBody>
      </p:sp>
      <p:sp>
        <p:nvSpPr>
          <p:cNvPr id="3" name="Content Placeholder 2"/>
          <p:cNvSpPr>
            <a:spLocks noGrp="1"/>
          </p:cNvSpPr>
          <p:nvPr>
            <p:ph idx="1"/>
          </p:nvPr>
        </p:nvSpPr>
        <p:spPr>
          <a:xfrm>
            <a:off x="340359" y="757691"/>
            <a:ext cx="10845800" cy="4351338"/>
          </a:xfrm>
        </p:spPr>
        <p:txBody>
          <a:bodyPr>
            <a:noAutofit/>
          </a:bodyPr>
          <a:lstStyle/>
          <a:p>
            <a:pPr algn="ctr"/>
            <a:r>
              <a:rPr lang="en-US" sz="2900" b="1" dirty="0"/>
              <a:t>Noah was saved from the flood by grace</a:t>
            </a:r>
            <a:r>
              <a:rPr lang="en-US" sz="2900" b="1" dirty="0">
                <a:solidFill>
                  <a:srgbClr val="FFC000"/>
                </a:solidFill>
              </a:rPr>
              <a:t> </a:t>
            </a:r>
            <a:r>
              <a:rPr lang="en-US" sz="2900" b="1" i="1" dirty="0">
                <a:solidFill>
                  <a:schemeClr val="accent1"/>
                </a:solidFill>
              </a:rPr>
              <a:t>when</a:t>
            </a:r>
            <a:r>
              <a:rPr lang="en-US" sz="2900" b="1" dirty="0">
                <a:solidFill>
                  <a:srgbClr val="FFC000"/>
                </a:solidFill>
              </a:rPr>
              <a:t> </a:t>
            </a:r>
            <a:r>
              <a:rPr lang="en-US" sz="2900" b="1" dirty="0"/>
              <a:t>he built the ark of gopher wood.</a:t>
            </a:r>
          </a:p>
          <a:p>
            <a:pPr algn="ctr"/>
            <a:endParaRPr lang="en-US" sz="2700" b="1" dirty="0"/>
          </a:p>
          <a:p>
            <a:pPr algn="ctr"/>
            <a:r>
              <a:rPr lang="en-US" sz="2900" b="1" dirty="0"/>
              <a:t>The Israelites were saved from the Egyptian army by grace </a:t>
            </a:r>
            <a:r>
              <a:rPr lang="en-US" sz="2900" b="1" i="1" dirty="0">
                <a:solidFill>
                  <a:schemeClr val="accent1"/>
                </a:solidFill>
              </a:rPr>
              <a:t>when</a:t>
            </a:r>
            <a:r>
              <a:rPr lang="en-US" sz="2900" b="1" dirty="0">
                <a:solidFill>
                  <a:schemeClr val="accent1"/>
                </a:solidFill>
              </a:rPr>
              <a:t> </a:t>
            </a:r>
            <a:r>
              <a:rPr lang="en-US" sz="2900" b="1" dirty="0"/>
              <a:t>they crossed the Red Sea.</a:t>
            </a:r>
          </a:p>
          <a:p>
            <a:pPr algn="ctr"/>
            <a:endParaRPr lang="en-US" sz="2700" b="1" dirty="0"/>
          </a:p>
          <a:p>
            <a:pPr algn="ctr"/>
            <a:r>
              <a:rPr lang="en-US" sz="2900" b="1" dirty="0"/>
              <a:t>The Israelites were saved from snakebite by grace</a:t>
            </a:r>
            <a:r>
              <a:rPr lang="en-US" sz="2900" b="1" i="1" dirty="0"/>
              <a:t> </a:t>
            </a:r>
            <a:r>
              <a:rPr lang="en-US" sz="2900" b="1" i="1" dirty="0">
                <a:solidFill>
                  <a:schemeClr val="accent1"/>
                </a:solidFill>
              </a:rPr>
              <a:t>when </a:t>
            </a:r>
            <a:r>
              <a:rPr lang="en-US" sz="2900" b="1" dirty="0"/>
              <a:t>they looked on the bronze serpent.</a:t>
            </a:r>
          </a:p>
          <a:p>
            <a:endParaRPr lang="en-US" sz="2700" b="1" dirty="0"/>
          </a:p>
        </p:txBody>
      </p:sp>
    </p:spTree>
    <p:extLst>
      <p:ext uri="{BB962C8B-B14F-4D97-AF65-F5344CB8AC3E}">
        <p14:creationId xmlns:p14="http://schemas.microsoft.com/office/powerpoint/2010/main" xmlns="" val="2176070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26480"/>
            <a:ext cx="9291215" cy="731520"/>
          </a:xfrm>
        </p:spPr>
        <p:txBody>
          <a:bodyPr/>
          <a:lstStyle/>
          <a:p>
            <a:r>
              <a:rPr lang="en-US" b="1" dirty="0">
                <a:solidFill>
                  <a:schemeClr val="tx1"/>
                </a:solidFill>
                <a:latin typeface="AR BLANCA" panose="02000000000000000000" pitchFamily="2" charset="0"/>
              </a:rPr>
              <a:t>Saved by Grace</a:t>
            </a:r>
          </a:p>
        </p:txBody>
      </p:sp>
      <p:sp>
        <p:nvSpPr>
          <p:cNvPr id="3" name="Content Placeholder 2"/>
          <p:cNvSpPr>
            <a:spLocks noGrp="1"/>
          </p:cNvSpPr>
          <p:nvPr>
            <p:ph idx="1"/>
          </p:nvPr>
        </p:nvSpPr>
        <p:spPr>
          <a:xfrm>
            <a:off x="568960" y="713105"/>
            <a:ext cx="10845800" cy="4351338"/>
          </a:xfrm>
        </p:spPr>
        <p:txBody>
          <a:bodyPr>
            <a:noAutofit/>
          </a:bodyPr>
          <a:lstStyle/>
          <a:p>
            <a:pPr algn="ctr"/>
            <a:r>
              <a:rPr lang="en-US" sz="2900" b="1" dirty="0"/>
              <a:t>The Israelites conquered Jericho by grace </a:t>
            </a:r>
            <a:r>
              <a:rPr lang="en-US" sz="2900" b="1" i="1" dirty="0">
                <a:solidFill>
                  <a:schemeClr val="accent1"/>
                </a:solidFill>
              </a:rPr>
              <a:t>when</a:t>
            </a:r>
            <a:r>
              <a:rPr lang="en-US" sz="2900" b="1" dirty="0"/>
              <a:t> they marched around the walls.</a:t>
            </a:r>
          </a:p>
          <a:p>
            <a:pPr algn="ctr"/>
            <a:endParaRPr lang="en-US" sz="2700" b="1" dirty="0"/>
          </a:p>
          <a:p>
            <a:pPr algn="ctr"/>
            <a:r>
              <a:rPr lang="en-US" sz="2900" b="1" dirty="0" err="1"/>
              <a:t>Naaman</a:t>
            </a:r>
            <a:r>
              <a:rPr lang="en-US" sz="2900" b="1" dirty="0"/>
              <a:t> was healed of leprosy by grace </a:t>
            </a:r>
            <a:r>
              <a:rPr lang="en-US" sz="2900" b="1" i="1" dirty="0">
                <a:solidFill>
                  <a:schemeClr val="accent1"/>
                </a:solidFill>
              </a:rPr>
              <a:t>when</a:t>
            </a:r>
            <a:r>
              <a:rPr lang="en-US" sz="2900" b="1" dirty="0">
                <a:solidFill>
                  <a:schemeClr val="accent1"/>
                </a:solidFill>
              </a:rPr>
              <a:t> </a:t>
            </a:r>
            <a:r>
              <a:rPr lang="en-US" sz="2900" b="1" dirty="0"/>
              <a:t>he dipped in the Jordan River.</a:t>
            </a:r>
          </a:p>
          <a:p>
            <a:pPr algn="ctr"/>
            <a:endParaRPr lang="en-US" sz="2700" b="1" dirty="0"/>
          </a:p>
          <a:p>
            <a:pPr algn="ctr"/>
            <a:r>
              <a:rPr lang="en-US" sz="2900" b="1" dirty="0"/>
              <a:t>The Jews on Pentecost were saved from sin by grace</a:t>
            </a:r>
            <a:r>
              <a:rPr lang="en-US" sz="2900" b="1" i="1" dirty="0"/>
              <a:t> </a:t>
            </a:r>
            <a:r>
              <a:rPr lang="en-US" sz="2900" b="1" i="1" dirty="0">
                <a:solidFill>
                  <a:schemeClr val="accent1"/>
                </a:solidFill>
              </a:rPr>
              <a:t>when</a:t>
            </a:r>
            <a:r>
              <a:rPr lang="en-US" sz="2900" b="1" i="1" dirty="0"/>
              <a:t> </a:t>
            </a:r>
            <a:r>
              <a:rPr lang="en-US" sz="2900" b="1" dirty="0"/>
              <a:t>they repented and were baptized.</a:t>
            </a:r>
          </a:p>
          <a:p>
            <a:endParaRPr lang="en-US" sz="2700" b="1" dirty="0"/>
          </a:p>
        </p:txBody>
      </p:sp>
    </p:spTree>
    <p:extLst>
      <p:ext uri="{BB962C8B-B14F-4D97-AF65-F5344CB8AC3E}">
        <p14:creationId xmlns:p14="http://schemas.microsoft.com/office/powerpoint/2010/main" xmlns="" val="1641436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405" y="6130977"/>
            <a:ext cx="9291215" cy="727023"/>
          </a:xfrm>
        </p:spPr>
        <p:txBody>
          <a:bodyPr>
            <a:normAutofit/>
          </a:bodyPr>
          <a:lstStyle/>
          <a:p>
            <a:r>
              <a:rPr lang="en-US" sz="3600" dirty="0">
                <a:solidFill>
                  <a:schemeClr val="tx1"/>
                </a:solidFill>
                <a:latin typeface="AR BLANCA" panose="02000000000000000000" pitchFamily="2" charset="0"/>
              </a:rPr>
              <a:t>Lessons</a:t>
            </a:r>
          </a:p>
        </p:txBody>
      </p:sp>
      <p:sp>
        <p:nvSpPr>
          <p:cNvPr id="3" name="Content Placeholder 2"/>
          <p:cNvSpPr>
            <a:spLocks noGrp="1"/>
          </p:cNvSpPr>
          <p:nvPr>
            <p:ph idx="1"/>
          </p:nvPr>
        </p:nvSpPr>
        <p:spPr>
          <a:xfrm>
            <a:off x="828502" y="323568"/>
            <a:ext cx="10885713" cy="5807409"/>
          </a:xfrm>
        </p:spPr>
        <p:txBody>
          <a:bodyPr>
            <a:noAutofit/>
          </a:bodyPr>
          <a:lstStyle/>
          <a:p>
            <a:r>
              <a:rPr lang="en-US" sz="2400" b="1" dirty="0">
                <a:solidFill>
                  <a:schemeClr val="accent1"/>
                </a:solidFill>
              </a:rPr>
              <a:t>(1) Don’t miss the boat. </a:t>
            </a:r>
            <a:r>
              <a:rPr lang="en-US" sz="2400" b="1" dirty="0"/>
              <a:t>Just like in Noah’s day, many will fail to prepare for what’s coming (Matthew 24:37-39).</a:t>
            </a:r>
          </a:p>
          <a:p>
            <a:endParaRPr lang="en-US" sz="1700" b="1" dirty="0"/>
          </a:p>
          <a:p>
            <a:r>
              <a:rPr lang="en-US" sz="2400" b="1" dirty="0">
                <a:solidFill>
                  <a:schemeClr val="accent1"/>
                </a:solidFill>
              </a:rPr>
              <a:t>(2) It’s better to walk with the Lord than run with the crowd. </a:t>
            </a:r>
            <a:r>
              <a:rPr lang="en-US" sz="2400" b="1" dirty="0"/>
              <a:t>Noah was not like those around him. He was a light in the darkness.</a:t>
            </a:r>
          </a:p>
          <a:p>
            <a:endParaRPr lang="en-US" sz="1700" b="1" dirty="0"/>
          </a:p>
          <a:p>
            <a:r>
              <a:rPr lang="en-US" sz="2400" b="1" dirty="0">
                <a:solidFill>
                  <a:schemeClr val="accent1"/>
                </a:solidFill>
              </a:rPr>
              <a:t>(3) God is exceedingly patient, but there is a limit. </a:t>
            </a:r>
            <a:r>
              <a:rPr lang="en-US" sz="2400" b="1" dirty="0"/>
              <a:t>Even though God regretted ever making man, He still gave them time to repent.</a:t>
            </a:r>
          </a:p>
          <a:p>
            <a:endParaRPr lang="en-US" sz="1700" b="1" dirty="0"/>
          </a:p>
          <a:p>
            <a:r>
              <a:rPr lang="en-US" sz="2400" b="1" dirty="0">
                <a:solidFill>
                  <a:schemeClr val="accent1"/>
                </a:solidFill>
              </a:rPr>
              <a:t>(4) Righteousness is connected to obedience. </a:t>
            </a:r>
            <a:r>
              <a:rPr lang="en-US" sz="2400" b="1" dirty="0"/>
              <a:t>When Noah did all that was commanded, God deemed him to be righteous.</a:t>
            </a:r>
          </a:p>
          <a:p>
            <a:endParaRPr lang="en-US" sz="1700" b="1" dirty="0"/>
          </a:p>
        </p:txBody>
      </p:sp>
    </p:spTree>
    <p:extLst>
      <p:ext uri="{BB962C8B-B14F-4D97-AF65-F5344CB8AC3E}">
        <p14:creationId xmlns:p14="http://schemas.microsoft.com/office/powerpoint/2010/main" xmlns="" val="3415517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405" y="6130977"/>
            <a:ext cx="9291215" cy="727023"/>
          </a:xfrm>
        </p:spPr>
        <p:txBody>
          <a:bodyPr>
            <a:normAutofit/>
          </a:bodyPr>
          <a:lstStyle/>
          <a:p>
            <a:r>
              <a:rPr lang="en-US" sz="3600" dirty="0">
                <a:solidFill>
                  <a:schemeClr val="tx1"/>
                </a:solidFill>
                <a:latin typeface="AR BLANCA" panose="02000000000000000000" pitchFamily="2" charset="0"/>
              </a:rPr>
              <a:t>Lessons</a:t>
            </a:r>
          </a:p>
        </p:txBody>
      </p:sp>
      <p:sp>
        <p:nvSpPr>
          <p:cNvPr id="3" name="Content Placeholder 2"/>
          <p:cNvSpPr>
            <a:spLocks noGrp="1"/>
          </p:cNvSpPr>
          <p:nvPr>
            <p:ph idx="1"/>
          </p:nvPr>
        </p:nvSpPr>
        <p:spPr>
          <a:xfrm>
            <a:off x="828502" y="323568"/>
            <a:ext cx="10885713" cy="5337003"/>
          </a:xfrm>
        </p:spPr>
        <p:txBody>
          <a:bodyPr>
            <a:noAutofit/>
          </a:bodyPr>
          <a:lstStyle/>
          <a:p>
            <a:r>
              <a:rPr lang="en-US" sz="2400" b="1" dirty="0">
                <a:solidFill>
                  <a:schemeClr val="accent1"/>
                </a:solidFill>
              </a:rPr>
              <a:t>(5) Majority does not rule, God does. </a:t>
            </a:r>
            <a:r>
              <a:rPr lang="en-US" sz="2400" b="1" dirty="0"/>
              <a:t>Noah and his family were laughed at and rejected. The majority thought they were safe outside the ark.</a:t>
            </a:r>
          </a:p>
          <a:p>
            <a:endParaRPr lang="en-US" sz="1700" b="1" dirty="0"/>
          </a:p>
          <a:p>
            <a:r>
              <a:rPr lang="en-US" sz="2400" b="1" dirty="0">
                <a:solidFill>
                  <a:schemeClr val="accent1"/>
                </a:solidFill>
              </a:rPr>
              <a:t>(6) God uses amateurs. </a:t>
            </a:r>
            <a:r>
              <a:rPr lang="en-US" sz="2400" b="1" dirty="0"/>
              <a:t>Throughout the Bible, God uses ordinary people to do extraordinary things. You don’t have to be impressive to leave an impression!</a:t>
            </a:r>
          </a:p>
          <a:p>
            <a:endParaRPr lang="en-US" sz="1700" b="1" dirty="0"/>
          </a:p>
          <a:p>
            <a:r>
              <a:rPr lang="en-US" sz="2400" b="1" dirty="0">
                <a:solidFill>
                  <a:schemeClr val="accent1"/>
                </a:solidFill>
              </a:rPr>
              <a:t>(7) No matter the storm, with God there is always a rainbow waiting. </a:t>
            </a:r>
            <a:r>
              <a:rPr lang="en-US" sz="2400" b="1" dirty="0"/>
              <a:t>Noah looked beyond the task, the teasing, and the torrents to what God was preparing on the other side. </a:t>
            </a:r>
          </a:p>
          <a:p>
            <a:pPr marL="0" indent="0">
              <a:buNone/>
            </a:pPr>
            <a:endParaRPr lang="en-US" sz="1700" b="1" dirty="0"/>
          </a:p>
        </p:txBody>
      </p:sp>
    </p:spTree>
    <p:extLst>
      <p:ext uri="{BB962C8B-B14F-4D97-AF65-F5344CB8AC3E}">
        <p14:creationId xmlns:p14="http://schemas.microsoft.com/office/powerpoint/2010/main" xmlns="" val="1084769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955" y="410029"/>
            <a:ext cx="8447313" cy="5233534"/>
          </a:xfrm>
        </p:spPr>
        <p:txBody>
          <a:bodyPr>
            <a:noAutofit/>
          </a:bodyPr>
          <a:lstStyle/>
          <a:p>
            <a:pPr marL="0" indent="0" algn="ctr">
              <a:buNone/>
            </a:pPr>
            <a:r>
              <a:rPr lang="en-US" sz="2900" b="1" dirty="0">
                <a:cs typeface="MV Boli" panose="02000500030200090000" pitchFamily="2" charset="0"/>
              </a:rPr>
              <a:t>Stories similar to the biblical flood exist among various groups all over the world (Sumerian, Epic of Gilgamesh, </a:t>
            </a:r>
            <a:r>
              <a:rPr lang="en-US" sz="2900" b="1" dirty="0" err="1">
                <a:cs typeface="MV Boli" panose="02000500030200090000" pitchFamily="2" charset="0"/>
              </a:rPr>
              <a:t>Atrahasis</a:t>
            </a:r>
            <a:r>
              <a:rPr lang="en-US" sz="2900" b="1" dirty="0">
                <a:cs typeface="MV Boli" panose="02000500030200090000" pitchFamily="2" charset="0"/>
              </a:rPr>
              <a:t>, </a:t>
            </a:r>
            <a:r>
              <a:rPr lang="en-US" sz="2900" b="1" dirty="0" err="1">
                <a:cs typeface="MV Boli" panose="02000500030200090000" pitchFamily="2" charset="0"/>
              </a:rPr>
              <a:t>Berossus</a:t>
            </a:r>
            <a:r>
              <a:rPr lang="en-US" sz="2900" b="1" dirty="0">
                <a:cs typeface="MV Boli" panose="02000500030200090000" pitchFamily="2" charset="0"/>
              </a:rPr>
              <a:t>, </a:t>
            </a:r>
            <a:r>
              <a:rPr lang="en-US" sz="2900" b="1" dirty="0" err="1">
                <a:cs typeface="MV Boli" panose="02000500030200090000" pitchFamily="2" charset="0"/>
              </a:rPr>
              <a:t>etc</a:t>
            </a:r>
            <a:r>
              <a:rPr lang="en-US" sz="2900" b="1" dirty="0">
                <a:cs typeface="MV Boli" panose="02000500030200090000" pitchFamily="2" charset="0"/>
              </a:rPr>
              <a:t>). </a:t>
            </a:r>
            <a:r>
              <a:rPr lang="en-US" sz="2900" b="1" i="1" dirty="0">
                <a:solidFill>
                  <a:schemeClr val="accent1"/>
                </a:solidFill>
                <a:cs typeface="MV Boli" panose="02000500030200090000" pitchFamily="2" charset="0"/>
              </a:rPr>
              <a:t>Does that alarm you?</a:t>
            </a:r>
          </a:p>
          <a:p>
            <a:pPr algn="ctr"/>
            <a:endParaRPr lang="en-US" sz="2900" b="1" dirty="0">
              <a:cs typeface="MV Boli" panose="02000500030200090000" pitchFamily="2" charset="0"/>
            </a:endParaRPr>
          </a:p>
          <a:p>
            <a:pPr marL="0" indent="0" algn="ctr">
              <a:buNone/>
            </a:pPr>
            <a:r>
              <a:rPr lang="en-US" sz="2900" b="1" dirty="0">
                <a:cs typeface="MV Boli" panose="02000500030200090000" pitchFamily="2" charset="0"/>
              </a:rPr>
              <a:t>If a worldwide flood really happened, we would expect the descendants to pass that story down. And this is exactly what happened. Some stories are quite similar to Genesis, while others have been distorted. </a:t>
            </a:r>
          </a:p>
        </p:txBody>
      </p:sp>
      <p:pic>
        <p:nvPicPr>
          <p:cNvPr id="2050" name="Picture 2" descr="Image result for noah's floo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847908" y="1269325"/>
            <a:ext cx="2947761" cy="3514941"/>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97098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41720"/>
            <a:ext cx="10515600" cy="716280"/>
          </a:xfrm>
        </p:spPr>
        <p:txBody>
          <a:bodyPr/>
          <a:lstStyle/>
          <a:p>
            <a:r>
              <a:rPr lang="en-US" b="1" dirty="0">
                <a:solidFill>
                  <a:schemeClr val="tx1"/>
                </a:solidFill>
                <a:latin typeface="AR BLANCA" panose="02000000000000000000" pitchFamily="2" charset="0"/>
              </a:rPr>
              <a:t>Fact or Fiction?</a:t>
            </a:r>
          </a:p>
        </p:txBody>
      </p:sp>
      <p:sp>
        <p:nvSpPr>
          <p:cNvPr id="3" name="Content Placeholder 2"/>
          <p:cNvSpPr>
            <a:spLocks noGrp="1"/>
          </p:cNvSpPr>
          <p:nvPr>
            <p:ph idx="1"/>
          </p:nvPr>
        </p:nvSpPr>
        <p:spPr>
          <a:xfrm>
            <a:off x="701040" y="616380"/>
            <a:ext cx="11049000" cy="4351338"/>
          </a:xfrm>
        </p:spPr>
        <p:txBody>
          <a:bodyPr>
            <a:noAutofit/>
          </a:bodyPr>
          <a:lstStyle/>
          <a:p>
            <a:pPr marL="0" indent="0">
              <a:buNone/>
            </a:pPr>
            <a:r>
              <a:rPr lang="en-US" sz="2700" b="1" dirty="0">
                <a:solidFill>
                  <a:schemeClr val="accent1"/>
                </a:solidFill>
              </a:rPr>
              <a:t>Isaiah</a:t>
            </a:r>
            <a:r>
              <a:rPr lang="en-US" sz="2700" b="1" dirty="0"/>
              <a:t> — “This is like the days of Noah to me: as I swore that the waters of Noah should no more go over the earth, so I have sworn that I will not be angry with you, and will not rebuke you” (Isaiah 54:9).</a:t>
            </a:r>
          </a:p>
          <a:p>
            <a:endParaRPr lang="en-US" sz="2700" b="1" dirty="0"/>
          </a:p>
          <a:p>
            <a:pPr marL="0" indent="0">
              <a:buNone/>
            </a:pPr>
            <a:r>
              <a:rPr lang="en-US" sz="2700" b="1" dirty="0">
                <a:solidFill>
                  <a:schemeClr val="accent1"/>
                </a:solidFill>
              </a:rPr>
              <a:t>Hebrews’ Writer </a:t>
            </a:r>
            <a:r>
              <a:rPr lang="en-US" sz="2700" b="1" dirty="0"/>
              <a:t>— “By faith Noah, being warned by God concerning events as yet unseen, in reverent fear constructed an ark for the saving of his household. By this he condemned the world and became an heir of the righteousness that comes by faith” (Hebrews 11:7). </a:t>
            </a:r>
          </a:p>
        </p:txBody>
      </p:sp>
    </p:spTree>
    <p:extLst>
      <p:ext uri="{BB962C8B-B14F-4D97-AF65-F5344CB8AC3E}">
        <p14:creationId xmlns:p14="http://schemas.microsoft.com/office/powerpoint/2010/main" xmlns="" val="3880289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26480"/>
            <a:ext cx="10515600" cy="731520"/>
          </a:xfrm>
        </p:spPr>
        <p:txBody>
          <a:bodyPr/>
          <a:lstStyle/>
          <a:p>
            <a:r>
              <a:rPr lang="en-US" b="1" dirty="0">
                <a:solidFill>
                  <a:schemeClr val="tx1"/>
                </a:solidFill>
                <a:latin typeface="AR BLANCA" panose="02000000000000000000" pitchFamily="2" charset="0"/>
              </a:rPr>
              <a:t>Fact or Fiction?</a:t>
            </a:r>
          </a:p>
        </p:txBody>
      </p:sp>
      <p:sp>
        <p:nvSpPr>
          <p:cNvPr id="3" name="Content Placeholder 2"/>
          <p:cNvSpPr>
            <a:spLocks noGrp="1"/>
          </p:cNvSpPr>
          <p:nvPr>
            <p:ph idx="1"/>
          </p:nvPr>
        </p:nvSpPr>
        <p:spPr>
          <a:xfrm>
            <a:off x="746760" y="313962"/>
            <a:ext cx="11049000" cy="4923518"/>
          </a:xfrm>
        </p:spPr>
        <p:txBody>
          <a:bodyPr>
            <a:noAutofit/>
          </a:bodyPr>
          <a:lstStyle/>
          <a:p>
            <a:endParaRPr lang="en-US" sz="2700" b="1" dirty="0"/>
          </a:p>
          <a:p>
            <a:pPr marL="0" indent="0">
              <a:buNone/>
            </a:pPr>
            <a:r>
              <a:rPr lang="en-US" sz="2700" b="1" dirty="0">
                <a:solidFill>
                  <a:schemeClr val="accent1"/>
                </a:solidFill>
              </a:rPr>
              <a:t>Peter</a:t>
            </a:r>
            <a:r>
              <a:rPr lang="en-US" sz="2700" b="1" dirty="0"/>
              <a:t> — “Because they formerly did not obey, when God’s patience waited in the days of Noah, while the ark was being prepared, in which a few, that is, eight persons were brought safely through the water” (1 Peter 3:21). </a:t>
            </a:r>
          </a:p>
          <a:p>
            <a:endParaRPr lang="en-US" sz="2700" b="1" dirty="0"/>
          </a:p>
          <a:p>
            <a:pPr marL="0" indent="0">
              <a:buNone/>
            </a:pPr>
            <a:r>
              <a:rPr lang="en-US" sz="2700" b="1" dirty="0">
                <a:solidFill>
                  <a:schemeClr val="accent1"/>
                </a:solidFill>
              </a:rPr>
              <a:t>Peter</a:t>
            </a:r>
            <a:r>
              <a:rPr lang="en-US" sz="2700" b="1" dirty="0">
                <a:solidFill>
                  <a:srgbClr val="002060"/>
                </a:solidFill>
              </a:rPr>
              <a:t> </a:t>
            </a:r>
            <a:r>
              <a:rPr lang="en-US" sz="2700" b="1" dirty="0"/>
              <a:t>— “If he did not spare the ancient world, but preserved Noah, a herald of righteousness, with seven others, when he brought a flood upon the world of the ungodly” (2 Peter 2:5). </a:t>
            </a:r>
          </a:p>
        </p:txBody>
      </p:sp>
    </p:spTree>
    <p:extLst>
      <p:ext uri="{BB962C8B-B14F-4D97-AF65-F5344CB8AC3E}">
        <p14:creationId xmlns:p14="http://schemas.microsoft.com/office/powerpoint/2010/main" xmlns="" val="374527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26480"/>
            <a:ext cx="10515600" cy="731520"/>
          </a:xfrm>
        </p:spPr>
        <p:txBody>
          <a:bodyPr/>
          <a:lstStyle/>
          <a:p>
            <a:r>
              <a:rPr lang="en-US" b="1" dirty="0">
                <a:solidFill>
                  <a:schemeClr val="tx1"/>
                </a:solidFill>
                <a:latin typeface="AR BLANCA" panose="02000000000000000000" pitchFamily="2" charset="0"/>
              </a:rPr>
              <a:t>Fact or Fiction?</a:t>
            </a:r>
          </a:p>
        </p:txBody>
      </p:sp>
      <p:sp>
        <p:nvSpPr>
          <p:cNvPr id="3" name="Content Placeholder 2"/>
          <p:cNvSpPr>
            <a:spLocks noGrp="1"/>
          </p:cNvSpPr>
          <p:nvPr>
            <p:ph idx="1"/>
          </p:nvPr>
        </p:nvSpPr>
        <p:spPr>
          <a:xfrm>
            <a:off x="624840" y="806722"/>
            <a:ext cx="11049000" cy="4351338"/>
          </a:xfrm>
        </p:spPr>
        <p:txBody>
          <a:bodyPr>
            <a:noAutofit/>
          </a:bodyPr>
          <a:lstStyle/>
          <a:p>
            <a:endParaRPr lang="en-US" sz="2700" b="1" dirty="0"/>
          </a:p>
          <a:p>
            <a:pPr marL="0" indent="0">
              <a:buNone/>
            </a:pPr>
            <a:r>
              <a:rPr lang="en-US" sz="2700" b="1" dirty="0">
                <a:solidFill>
                  <a:schemeClr val="accent1"/>
                </a:solidFill>
              </a:rPr>
              <a:t>Jesus </a:t>
            </a:r>
            <a:r>
              <a:rPr lang="en-US" sz="2700" b="1" dirty="0"/>
              <a:t>— “For as were the days of Noah, so will be the coming of the Son of Man. For as in those days before the flood they were eating and drinking, marrying and giving in marriage, until the day when Noah entered the ark, and they were unaware until the flood came and swept them all away, so will be the coming of the Son of Man” (Matthew 24:37-39; Luke 17:26).  </a:t>
            </a:r>
          </a:p>
          <a:p>
            <a:endParaRPr lang="en-US" sz="2700" b="1" dirty="0"/>
          </a:p>
        </p:txBody>
      </p:sp>
    </p:spTree>
    <p:extLst>
      <p:ext uri="{BB962C8B-B14F-4D97-AF65-F5344CB8AC3E}">
        <p14:creationId xmlns:p14="http://schemas.microsoft.com/office/powerpoint/2010/main" xmlns="" val="1303999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114" y="6122398"/>
            <a:ext cx="7184571" cy="735602"/>
          </a:xfrm>
        </p:spPr>
        <p:txBody>
          <a:bodyPr/>
          <a:lstStyle/>
          <a:p>
            <a:r>
              <a:rPr lang="en-US" b="1" dirty="0">
                <a:solidFill>
                  <a:schemeClr val="tx1"/>
                </a:solidFill>
                <a:latin typeface="AR BLANCA" panose="02000000000000000000" pitchFamily="2" charset="0"/>
              </a:rPr>
              <a:t>Local or Universal?</a:t>
            </a:r>
          </a:p>
        </p:txBody>
      </p:sp>
      <p:sp>
        <p:nvSpPr>
          <p:cNvPr id="3" name="Content Placeholder 2"/>
          <p:cNvSpPr>
            <a:spLocks noGrp="1"/>
          </p:cNvSpPr>
          <p:nvPr>
            <p:ph idx="1"/>
          </p:nvPr>
        </p:nvSpPr>
        <p:spPr>
          <a:xfrm>
            <a:off x="497115" y="684802"/>
            <a:ext cx="7184571" cy="4705804"/>
          </a:xfrm>
        </p:spPr>
        <p:txBody>
          <a:bodyPr>
            <a:noAutofit/>
          </a:bodyPr>
          <a:lstStyle/>
          <a:p>
            <a:pPr marL="0" indent="0" algn="ctr">
              <a:buNone/>
            </a:pPr>
            <a:r>
              <a:rPr lang="en-US" sz="2600" b="1" dirty="0">
                <a:solidFill>
                  <a:schemeClr val="accent1"/>
                </a:solidFill>
              </a:rPr>
              <a:t>Genesis 7:19-22 </a:t>
            </a:r>
            <a:r>
              <a:rPr lang="en-US" sz="2600" b="1" dirty="0"/>
              <a:t>— “And the waters prevailed so mightily on the earth that all the high mountains under the whole heaven were covered. The waters prevailed above the mountains, covering them fifteen cubits deep. And all flesh died that moved on the earth, birds, livestock, beasts, all swarming creatures that swarm on the earth, and all mankind. Everything on the dry land in whose nostrils was the breath of life died.”</a:t>
            </a:r>
          </a:p>
        </p:txBody>
      </p:sp>
      <p:sp>
        <p:nvSpPr>
          <p:cNvPr id="4" name="Rectangle 3"/>
          <p:cNvSpPr/>
          <p:nvPr/>
        </p:nvSpPr>
        <p:spPr>
          <a:xfrm>
            <a:off x="7977414" y="345304"/>
            <a:ext cx="3822700" cy="627321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118021" y="581770"/>
            <a:ext cx="3541486" cy="5940088"/>
          </a:xfrm>
          <a:prstGeom prst="rect">
            <a:avLst/>
          </a:prstGeom>
          <a:noFill/>
        </p:spPr>
        <p:txBody>
          <a:bodyPr wrap="square" rtlCol="0">
            <a:spAutoFit/>
          </a:bodyPr>
          <a:lstStyle/>
          <a:p>
            <a:pPr algn="ctr"/>
            <a:r>
              <a:rPr lang="en-US" sz="1900" b="1" dirty="0">
                <a:solidFill>
                  <a:schemeClr val="accent1"/>
                </a:solidFill>
              </a:rPr>
              <a:t>The Ark. </a:t>
            </a:r>
            <a:r>
              <a:rPr lang="en-US" sz="1900" b="1" dirty="0">
                <a:solidFill>
                  <a:schemeClr val="bg1"/>
                </a:solidFill>
              </a:rPr>
              <a:t>No need to build such a massive vessel, or any vessel at all.</a:t>
            </a:r>
          </a:p>
          <a:p>
            <a:pPr algn="ctr"/>
            <a:endParaRPr lang="en-US" sz="1900" b="1" dirty="0">
              <a:solidFill>
                <a:schemeClr val="bg1"/>
              </a:solidFill>
            </a:endParaRPr>
          </a:p>
          <a:p>
            <a:pPr algn="ctr"/>
            <a:r>
              <a:rPr lang="en-US" sz="1900" b="1" dirty="0">
                <a:solidFill>
                  <a:schemeClr val="accent1"/>
                </a:solidFill>
              </a:rPr>
              <a:t>The Animals. </a:t>
            </a:r>
            <a:r>
              <a:rPr lang="en-US" sz="1900" b="1" dirty="0">
                <a:solidFill>
                  <a:schemeClr val="bg1"/>
                </a:solidFill>
              </a:rPr>
              <a:t>No need to bring all the creatures aboard the ark.</a:t>
            </a:r>
          </a:p>
          <a:p>
            <a:pPr algn="ctr"/>
            <a:endParaRPr lang="en-US" sz="1900" b="1" dirty="0">
              <a:solidFill>
                <a:schemeClr val="bg1"/>
              </a:solidFill>
            </a:endParaRPr>
          </a:p>
          <a:p>
            <a:pPr algn="ctr"/>
            <a:r>
              <a:rPr lang="en-US" sz="1900" b="1" dirty="0">
                <a:solidFill>
                  <a:schemeClr val="accent1"/>
                </a:solidFill>
              </a:rPr>
              <a:t>The Birds. </a:t>
            </a:r>
            <a:r>
              <a:rPr lang="en-US" sz="1900" b="1" dirty="0">
                <a:solidFill>
                  <a:schemeClr val="bg1"/>
                </a:solidFill>
              </a:rPr>
              <a:t>No need to send out birds to search for dry land.</a:t>
            </a:r>
          </a:p>
          <a:p>
            <a:pPr algn="ctr"/>
            <a:endParaRPr lang="en-US" sz="1900" b="1" dirty="0">
              <a:solidFill>
                <a:schemeClr val="bg1"/>
              </a:solidFill>
            </a:endParaRPr>
          </a:p>
          <a:p>
            <a:pPr algn="ctr"/>
            <a:r>
              <a:rPr lang="en-US" sz="1900" b="1" dirty="0">
                <a:solidFill>
                  <a:schemeClr val="accent1"/>
                </a:solidFill>
              </a:rPr>
              <a:t>The Rainbow. </a:t>
            </a:r>
            <a:r>
              <a:rPr lang="en-US" sz="1900" b="1" dirty="0">
                <a:solidFill>
                  <a:schemeClr val="bg1"/>
                </a:solidFill>
              </a:rPr>
              <a:t>The bow in the cloud is a sign of the covenant to never again flood the world as God did.</a:t>
            </a:r>
          </a:p>
          <a:p>
            <a:pPr algn="ctr"/>
            <a:endParaRPr lang="en-US" sz="1900" b="1" dirty="0">
              <a:solidFill>
                <a:schemeClr val="bg1"/>
              </a:solidFill>
            </a:endParaRPr>
          </a:p>
          <a:p>
            <a:pPr algn="ctr"/>
            <a:r>
              <a:rPr lang="en-US" sz="1900" b="1" dirty="0">
                <a:solidFill>
                  <a:schemeClr val="accent1"/>
                </a:solidFill>
              </a:rPr>
              <a:t>The Judgment. </a:t>
            </a:r>
            <a:r>
              <a:rPr lang="en-US" sz="1900" b="1" dirty="0">
                <a:solidFill>
                  <a:schemeClr val="bg1"/>
                </a:solidFill>
              </a:rPr>
              <a:t>Peter compared the flood to final judgment. </a:t>
            </a:r>
          </a:p>
        </p:txBody>
      </p:sp>
    </p:spTree>
    <p:extLst>
      <p:ext uri="{BB962C8B-B14F-4D97-AF65-F5344CB8AC3E}">
        <p14:creationId xmlns:p14="http://schemas.microsoft.com/office/powerpoint/2010/main" xmlns="" val="2118126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313" y="323668"/>
            <a:ext cx="11524342" cy="3439886"/>
          </a:xfrm>
        </p:spPr>
        <p:txBody>
          <a:bodyPr>
            <a:normAutofit fontScale="85000" lnSpcReduction="10000"/>
          </a:bodyPr>
          <a:lstStyle/>
          <a:p>
            <a:pPr marL="0" indent="0" algn="ctr">
              <a:buNone/>
            </a:pPr>
            <a:r>
              <a:rPr lang="en-US" sz="3100" b="1" dirty="0"/>
              <a:t>The pre-flood world was much more sophisticated than many think.</a:t>
            </a:r>
          </a:p>
          <a:p>
            <a:pPr lvl="1" algn="ctr"/>
            <a:r>
              <a:rPr lang="en-US" sz="2700" dirty="0"/>
              <a:t>Gen. 4:17— “Cain… built a city.” </a:t>
            </a:r>
          </a:p>
          <a:p>
            <a:pPr lvl="1" algn="ctr"/>
            <a:r>
              <a:rPr lang="en-US" sz="2700" dirty="0"/>
              <a:t>Gen. 4:21 — “Jubal… was the father of all those who play the lyre and pipe.”</a:t>
            </a:r>
          </a:p>
          <a:p>
            <a:pPr lvl="1" algn="ctr"/>
            <a:r>
              <a:rPr lang="en-US" sz="2700" dirty="0"/>
              <a:t>Gen. 4:22 — “Tubal-Cain… was the forger of all instruments of bronze and iron.” </a:t>
            </a:r>
          </a:p>
          <a:p>
            <a:pPr lvl="1" algn="ctr"/>
            <a:endParaRPr lang="en-US" sz="2000" b="1" dirty="0"/>
          </a:p>
          <a:p>
            <a:pPr marL="0" indent="0" algn="ctr">
              <a:buNone/>
            </a:pPr>
            <a:r>
              <a:rPr lang="en-US" sz="3100" b="1" dirty="0"/>
              <a:t>Noah would have had well-designed tools at his disposal. He also had the necessary time and help (assuming his sons assisted him).</a:t>
            </a:r>
          </a:p>
        </p:txBody>
      </p:sp>
      <p:sp>
        <p:nvSpPr>
          <p:cNvPr id="4" name="Rectangle 3"/>
          <p:cNvSpPr/>
          <p:nvPr/>
        </p:nvSpPr>
        <p:spPr>
          <a:xfrm>
            <a:off x="711198" y="4031372"/>
            <a:ext cx="10740571" cy="26437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97298" y="4031372"/>
            <a:ext cx="9492343" cy="2585323"/>
          </a:xfrm>
          <a:prstGeom prst="rect">
            <a:avLst/>
          </a:prstGeom>
          <a:noFill/>
        </p:spPr>
        <p:txBody>
          <a:bodyPr wrap="square" rtlCol="0">
            <a:spAutoFit/>
          </a:bodyPr>
          <a:lstStyle/>
          <a:p>
            <a:pPr algn="ctr"/>
            <a:r>
              <a:rPr lang="en-US" sz="2700" b="1" dirty="0">
                <a:solidFill>
                  <a:schemeClr val="bg1"/>
                </a:solidFill>
              </a:rPr>
              <a:t>“A world-class ship research center analyzed the biblical ark… The study confirmed that the proportions of the ark were cleverly balanced — a taller ark might capsize, a longer one might break, and a wider or shorter ark could give a dangerously rough ride” (</a:t>
            </a:r>
            <a:r>
              <a:rPr lang="en-US" sz="2700" b="1" i="1" dirty="0">
                <a:solidFill>
                  <a:schemeClr val="bg1"/>
                </a:solidFill>
              </a:rPr>
              <a:t>Noah’s Ark, Thinking Outside the Box, </a:t>
            </a:r>
            <a:r>
              <a:rPr lang="en-US" sz="2700" b="1" dirty="0">
                <a:solidFill>
                  <a:schemeClr val="bg1"/>
                </a:solidFill>
              </a:rPr>
              <a:t>p. 32).  </a:t>
            </a:r>
          </a:p>
        </p:txBody>
      </p:sp>
    </p:spTree>
    <p:extLst>
      <p:ext uri="{BB962C8B-B14F-4D97-AF65-F5344CB8AC3E}">
        <p14:creationId xmlns:p14="http://schemas.microsoft.com/office/powerpoint/2010/main" xmlns="" val="4278267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547428" y="273419"/>
            <a:ext cx="3889829" cy="164588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547428" y="2313448"/>
            <a:ext cx="3889829" cy="164588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90879" y="851149"/>
            <a:ext cx="6183086" cy="4170372"/>
          </a:xfrm>
          <a:prstGeom prst="rect">
            <a:avLst/>
          </a:prstGeom>
        </p:spPr>
        <p:txBody>
          <a:bodyPr wrap="square">
            <a:spAutoFit/>
          </a:bodyPr>
          <a:lstStyle/>
          <a:p>
            <a:pPr algn="ctr"/>
            <a:r>
              <a:rPr lang="en-US" sz="2600" b="1" dirty="0">
                <a:solidFill>
                  <a:schemeClr val="accent1"/>
                </a:solidFill>
              </a:rPr>
              <a:t>Genesis 6:14-16 </a:t>
            </a:r>
            <a:r>
              <a:rPr lang="en-US" sz="2600" b="1" dirty="0"/>
              <a:t>— “</a:t>
            </a:r>
            <a:r>
              <a:rPr lang="en-US" sz="2600" b="1" i="0" dirty="0">
                <a:effectLst/>
              </a:rPr>
              <a:t>Make yourself an ark of gopher wood. Make rooms in the ark, and cover it inside and out with pitch. This is how you are to make it: the length of the ark 300 cubits,</a:t>
            </a:r>
            <a:r>
              <a:rPr lang="en-US" sz="2600" b="1" baseline="30000" dirty="0"/>
              <a:t> </a:t>
            </a:r>
            <a:r>
              <a:rPr lang="en-US" sz="2600" b="1" i="0" dirty="0">
                <a:effectLst/>
              </a:rPr>
              <a:t>its breadth 50 cubits, and its height 30 cubits. Make a roof for the ark, and finish it to a cubit above, and set the door of the ark in its side. Make it with lower, second, and third decks.” </a:t>
            </a:r>
            <a:r>
              <a:rPr lang="en-US" sz="3100" b="1" i="0" dirty="0">
                <a:effectLst/>
              </a:rPr>
              <a:t> </a:t>
            </a:r>
            <a:endParaRPr lang="en-US" sz="3100" b="1" dirty="0"/>
          </a:p>
        </p:txBody>
      </p:sp>
      <p:sp>
        <p:nvSpPr>
          <p:cNvPr id="6" name="TextBox 5"/>
          <p:cNvSpPr txBox="1"/>
          <p:nvPr/>
        </p:nvSpPr>
        <p:spPr>
          <a:xfrm>
            <a:off x="7547426" y="350428"/>
            <a:ext cx="3889830" cy="1554272"/>
          </a:xfrm>
          <a:prstGeom prst="rect">
            <a:avLst/>
          </a:prstGeom>
          <a:solidFill>
            <a:schemeClr val="tx1"/>
          </a:solidFill>
          <a:ln>
            <a:solidFill>
              <a:schemeClr val="tx1"/>
            </a:solidFill>
          </a:ln>
        </p:spPr>
        <p:txBody>
          <a:bodyPr wrap="square" rtlCol="0">
            <a:spAutoFit/>
          </a:bodyPr>
          <a:lstStyle/>
          <a:p>
            <a:pPr algn="ctr"/>
            <a:r>
              <a:rPr lang="en-US" sz="1900" b="1" dirty="0">
                <a:solidFill>
                  <a:schemeClr val="accent1"/>
                </a:solidFill>
              </a:rPr>
              <a:t>“Ark” </a:t>
            </a:r>
            <a:r>
              <a:rPr lang="en-US" sz="1900" b="1" i="1" dirty="0">
                <a:solidFill>
                  <a:schemeClr val="bg1"/>
                </a:solidFill>
              </a:rPr>
              <a:t>(</a:t>
            </a:r>
            <a:r>
              <a:rPr lang="en-US" sz="1900" b="1" i="1" dirty="0" err="1">
                <a:solidFill>
                  <a:schemeClr val="bg1"/>
                </a:solidFill>
              </a:rPr>
              <a:t>tebah</a:t>
            </a:r>
            <a:r>
              <a:rPr lang="en-US" sz="1900" b="1" i="1" dirty="0">
                <a:solidFill>
                  <a:schemeClr val="bg1"/>
                </a:solidFill>
              </a:rPr>
              <a:t>) </a:t>
            </a:r>
            <a:r>
              <a:rPr lang="en-US" sz="1900" b="1" dirty="0">
                <a:solidFill>
                  <a:schemeClr val="bg1"/>
                </a:solidFill>
              </a:rPr>
              <a:t>is only used again for the basket that carried baby Moses in Exodus 2:3. Though they were physically different, their purpose was the same. </a:t>
            </a:r>
          </a:p>
        </p:txBody>
      </p:sp>
      <p:sp>
        <p:nvSpPr>
          <p:cNvPr id="7" name="TextBox 6"/>
          <p:cNvSpPr txBox="1"/>
          <p:nvPr/>
        </p:nvSpPr>
        <p:spPr>
          <a:xfrm>
            <a:off x="7547428" y="2359254"/>
            <a:ext cx="3889828" cy="1554272"/>
          </a:xfrm>
          <a:prstGeom prst="rect">
            <a:avLst/>
          </a:prstGeom>
          <a:noFill/>
        </p:spPr>
        <p:txBody>
          <a:bodyPr wrap="square" rtlCol="0">
            <a:spAutoFit/>
          </a:bodyPr>
          <a:lstStyle/>
          <a:p>
            <a:pPr algn="ctr"/>
            <a:r>
              <a:rPr lang="en-US" sz="1900" b="1" dirty="0">
                <a:solidFill>
                  <a:schemeClr val="accent1"/>
                </a:solidFill>
              </a:rPr>
              <a:t>“Rooms” </a:t>
            </a:r>
            <a:r>
              <a:rPr lang="en-US" sz="1900" b="1" i="1" dirty="0">
                <a:solidFill>
                  <a:schemeClr val="bg1"/>
                </a:solidFill>
              </a:rPr>
              <a:t>(</a:t>
            </a:r>
            <a:r>
              <a:rPr lang="en-US" sz="1900" b="1" i="1" dirty="0" err="1">
                <a:solidFill>
                  <a:schemeClr val="bg1"/>
                </a:solidFill>
              </a:rPr>
              <a:t>qen</a:t>
            </a:r>
            <a:r>
              <a:rPr lang="en-US" sz="1900" b="1" i="1" dirty="0">
                <a:solidFill>
                  <a:schemeClr val="bg1"/>
                </a:solidFill>
              </a:rPr>
              <a:t>) </a:t>
            </a:r>
            <a:r>
              <a:rPr lang="en-US" sz="1900" b="1" dirty="0">
                <a:solidFill>
                  <a:schemeClr val="bg1"/>
                </a:solidFill>
              </a:rPr>
              <a:t>means “nests” in the rest of the Bible. The ark probably consisted of snug, private enclosures for the animals to bed down. </a:t>
            </a:r>
          </a:p>
        </p:txBody>
      </p:sp>
      <p:sp>
        <p:nvSpPr>
          <p:cNvPr id="9" name="Rectangle 8"/>
          <p:cNvSpPr/>
          <p:nvPr/>
        </p:nvSpPr>
        <p:spPr>
          <a:xfrm>
            <a:off x="7547428" y="4353477"/>
            <a:ext cx="3889828" cy="178978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7547428" y="4471233"/>
            <a:ext cx="3889828" cy="1554272"/>
          </a:xfrm>
          <a:prstGeom prst="rect">
            <a:avLst/>
          </a:prstGeom>
          <a:noFill/>
          <a:ln>
            <a:solidFill>
              <a:schemeClr val="tx1"/>
            </a:solidFill>
          </a:ln>
        </p:spPr>
        <p:txBody>
          <a:bodyPr wrap="square" rtlCol="0">
            <a:spAutoFit/>
          </a:bodyPr>
          <a:lstStyle/>
          <a:p>
            <a:pPr algn="ctr"/>
            <a:r>
              <a:rPr lang="en-US" sz="1900" b="1" dirty="0">
                <a:solidFill>
                  <a:schemeClr val="accent1"/>
                </a:solidFill>
              </a:rPr>
              <a:t>“Cubits” </a:t>
            </a:r>
            <a:r>
              <a:rPr lang="en-US" sz="1900" b="1" i="1" dirty="0">
                <a:solidFill>
                  <a:schemeClr val="bg1"/>
                </a:solidFill>
              </a:rPr>
              <a:t>(amah) </a:t>
            </a:r>
            <a:r>
              <a:rPr lang="en-US" sz="1900" b="1" dirty="0">
                <a:solidFill>
                  <a:schemeClr val="bg1"/>
                </a:solidFill>
              </a:rPr>
              <a:t>was the standard measure from antiquity, based on the length of a man’s forearm from elbow to fingertip; about 18 inches. </a:t>
            </a:r>
          </a:p>
        </p:txBody>
      </p:sp>
    </p:spTree>
    <p:extLst>
      <p:ext uri="{BB962C8B-B14F-4D97-AF65-F5344CB8AC3E}">
        <p14:creationId xmlns:p14="http://schemas.microsoft.com/office/powerpoint/2010/main" xmlns="" val="3930983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23668" y="2400446"/>
            <a:ext cx="3889828" cy="164588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5247639" y="1345425"/>
            <a:ext cx="6183086" cy="3293209"/>
          </a:xfrm>
          <a:prstGeom prst="rect">
            <a:avLst/>
          </a:prstGeom>
        </p:spPr>
        <p:txBody>
          <a:bodyPr wrap="square">
            <a:spAutoFit/>
          </a:bodyPr>
          <a:lstStyle/>
          <a:p>
            <a:pPr algn="ctr"/>
            <a:r>
              <a:rPr lang="en-US" sz="2600" b="1" dirty="0">
                <a:solidFill>
                  <a:schemeClr val="accent1"/>
                </a:solidFill>
              </a:rPr>
              <a:t>Genesis 7:11-12 </a:t>
            </a:r>
            <a:r>
              <a:rPr lang="en-US" sz="2600" b="1" dirty="0"/>
              <a:t>— “In the six hundredth year of Noah’s life, in the second month, on the seventeenth day of the month, on that day all the fountains of the great deep burst forth, and the windows of the heavens were opened. And rain fell upon the earth forty days and forty nights.</a:t>
            </a:r>
            <a:r>
              <a:rPr lang="en-US" sz="2600" b="1" i="0" dirty="0">
                <a:effectLst/>
              </a:rPr>
              <a:t>”  </a:t>
            </a:r>
            <a:endParaRPr lang="en-US" sz="2600" b="1" dirty="0"/>
          </a:p>
        </p:txBody>
      </p:sp>
      <p:sp>
        <p:nvSpPr>
          <p:cNvPr id="5" name="Rectangle 4"/>
          <p:cNvSpPr/>
          <p:nvPr/>
        </p:nvSpPr>
        <p:spPr>
          <a:xfrm>
            <a:off x="323669" y="386351"/>
            <a:ext cx="3889828" cy="164588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23669" y="422182"/>
            <a:ext cx="3889827" cy="1554272"/>
          </a:xfrm>
          <a:prstGeom prst="rect">
            <a:avLst/>
          </a:prstGeom>
          <a:noFill/>
        </p:spPr>
        <p:txBody>
          <a:bodyPr wrap="square" rtlCol="0">
            <a:spAutoFit/>
          </a:bodyPr>
          <a:lstStyle/>
          <a:p>
            <a:pPr algn="ctr"/>
            <a:r>
              <a:rPr lang="en-US" sz="1900" b="1" dirty="0">
                <a:solidFill>
                  <a:schemeClr val="bg1"/>
                </a:solidFill>
              </a:rPr>
              <a:t>The precise dating of this event argues for its historicity. In contrast, the Mesopotamian flood accounts have no historical framework.  </a:t>
            </a:r>
          </a:p>
        </p:txBody>
      </p:sp>
      <p:sp>
        <p:nvSpPr>
          <p:cNvPr id="7" name="TextBox 6"/>
          <p:cNvSpPr txBox="1"/>
          <p:nvPr/>
        </p:nvSpPr>
        <p:spPr>
          <a:xfrm>
            <a:off x="323668" y="2561143"/>
            <a:ext cx="3889828" cy="1261884"/>
          </a:xfrm>
          <a:prstGeom prst="rect">
            <a:avLst/>
          </a:prstGeom>
          <a:noFill/>
        </p:spPr>
        <p:txBody>
          <a:bodyPr wrap="square" rtlCol="0">
            <a:spAutoFit/>
          </a:bodyPr>
          <a:lstStyle/>
          <a:p>
            <a:pPr algn="ctr"/>
            <a:r>
              <a:rPr lang="en-US" sz="1900" b="1" dirty="0">
                <a:solidFill>
                  <a:schemeClr val="bg1"/>
                </a:solidFill>
              </a:rPr>
              <a:t>The flooding came from two sources — subterranean waters erupted from the earth and a torrential rain fell from the sky. </a:t>
            </a:r>
          </a:p>
        </p:txBody>
      </p:sp>
      <p:sp>
        <p:nvSpPr>
          <p:cNvPr id="9" name="Rectangle 8"/>
          <p:cNvSpPr/>
          <p:nvPr/>
        </p:nvSpPr>
        <p:spPr>
          <a:xfrm>
            <a:off x="323668" y="4473855"/>
            <a:ext cx="3889828" cy="164588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323668" y="4470323"/>
            <a:ext cx="3889828" cy="1554272"/>
          </a:xfrm>
          <a:prstGeom prst="rect">
            <a:avLst/>
          </a:prstGeom>
          <a:noFill/>
        </p:spPr>
        <p:txBody>
          <a:bodyPr wrap="square" rtlCol="0">
            <a:spAutoFit/>
          </a:bodyPr>
          <a:lstStyle/>
          <a:p>
            <a:pPr algn="ctr"/>
            <a:r>
              <a:rPr lang="en-US" sz="1900" b="1" dirty="0">
                <a:solidFill>
                  <a:schemeClr val="accent1"/>
                </a:solidFill>
              </a:rPr>
              <a:t>“Forty” </a:t>
            </a:r>
            <a:r>
              <a:rPr lang="en-US" sz="1900" b="1" dirty="0">
                <a:solidFill>
                  <a:schemeClr val="bg1"/>
                </a:solidFill>
              </a:rPr>
              <a:t>is a significant number. Moses was on Sinai for 40 days, the Israelites wandered for 40 years, David reigned for 40 years, Jesus fasted for 40 days.</a:t>
            </a:r>
          </a:p>
        </p:txBody>
      </p:sp>
    </p:spTree>
    <p:extLst>
      <p:ext uri="{BB962C8B-B14F-4D97-AF65-F5344CB8AC3E}">
        <p14:creationId xmlns:p14="http://schemas.microsoft.com/office/powerpoint/2010/main" xmlns="" val="134514273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460</TotalTime>
  <Words>1308</Words>
  <Application>Microsoft Office PowerPoint</Application>
  <PresentationFormat>Custom</PresentationFormat>
  <Paragraphs>78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Gallery</vt:lpstr>
      <vt:lpstr>Noah and the FLood</vt:lpstr>
      <vt:lpstr>Slide 2</vt:lpstr>
      <vt:lpstr>Fact or Fiction?</vt:lpstr>
      <vt:lpstr>Fact or Fiction?</vt:lpstr>
      <vt:lpstr>Fact or Fiction?</vt:lpstr>
      <vt:lpstr>Local or Universal?</vt:lpstr>
      <vt:lpstr>Slide 7</vt:lpstr>
      <vt:lpstr>Slide 8</vt:lpstr>
      <vt:lpstr>Slide 9</vt:lpstr>
      <vt:lpstr>Ark &amp; Church</vt:lpstr>
      <vt:lpstr>Saved by Grace</vt:lpstr>
      <vt:lpstr>Saved by Grace</vt:lpstr>
      <vt:lpstr>Lessons</vt:lpstr>
      <vt:lpstr>Lessons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Noah and the Ark</dc:title>
  <dc:creator>CAE</dc:creator>
  <cp:lastModifiedBy>East End</cp:lastModifiedBy>
  <cp:revision>46</cp:revision>
  <dcterms:created xsi:type="dcterms:W3CDTF">2016-06-07T14:27:44Z</dcterms:created>
  <dcterms:modified xsi:type="dcterms:W3CDTF">2016-06-13T22:40:41Z</dcterms:modified>
</cp:coreProperties>
</file>