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D1B6-3AF8-4962-A335-07A6C3EC38E1}" type="datetimeFigureOut">
              <a:rPr lang="en-US" smtClean="0"/>
              <a:t>5/1/2016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30DB3-CAE8-463B-A9A0-DC081C71FC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B00D-E145-4C42-9447-D2CD99F6666E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0EF0-B853-4795-99BA-9E2763815A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B00D-E145-4C42-9447-D2CD99F6666E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0EF0-B853-4795-99BA-9E2763815A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B00D-E145-4C42-9447-D2CD99F6666E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0EF0-B853-4795-99BA-9E2763815A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B00D-E145-4C42-9447-D2CD99F6666E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0EF0-B853-4795-99BA-9E2763815A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B00D-E145-4C42-9447-D2CD99F6666E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0EF0-B853-4795-99BA-9E2763815A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B00D-E145-4C42-9447-D2CD99F6666E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0EF0-B853-4795-99BA-9E2763815A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B00D-E145-4C42-9447-D2CD99F6666E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0EF0-B853-4795-99BA-9E2763815A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B00D-E145-4C42-9447-D2CD99F6666E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0EF0-B853-4795-99BA-9E2763815A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B00D-E145-4C42-9447-D2CD99F6666E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0EF0-B853-4795-99BA-9E2763815A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B00D-E145-4C42-9447-D2CD99F6666E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0EF0-B853-4795-99BA-9E2763815A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9B00D-E145-4C42-9447-D2CD99F6666E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50EF0-B853-4795-99BA-9E2763815A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9B00D-E145-4C42-9447-D2CD99F6666E}" type="datetimeFigureOut">
              <a:rPr lang="en-US" smtClean="0"/>
              <a:t>4/30/2016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50EF0-B853-4795-99BA-9E2763815AA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Evidence from a Tomb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Apologetics: “the branch of theology concerned with the defense or proof of Christianity.” (dictionary.com)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Examples of Apologetics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Biblical consistency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Prophecy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History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Science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Archaeology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Chance Discovery in Jerusalem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24663" y="1371600"/>
            <a:ext cx="521593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172200" y="1828800"/>
            <a:ext cx="762000" cy="8382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4724400"/>
            <a:ext cx="1219200" cy="13716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7315200" y="1447800"/>
            <a:ext cx="1676400" cy="685800"/>
          </a:xfrm>
          <a:prstGeom prst="wedgeRoundRectCallout">
            <a:avLst>
              <a:gd name="adj1" fmla="val -87431"/>
              <a:gd name="adj2" fmla="val 59326"/>
              <a:gd name="adj3" fmla="val 16667"/>
            </a:avLst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Temple Grounds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7391400" y="5257800"/>
            <a:ext cx="1524000" cy="685800"/>
          </a:xfrm>
          <a:prstGeom prst="wedgeRoundRectCallout">
            <a:avLst>
              <a:gd name="adj1" fmla="val -161976"/>
              <a:gd name="adj2" fmla="val 6945"/>
              <a:gd name="adj3" fmla="val 16667"/>
            </a:avLst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Jerusalem Peace Forest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Burial Chamber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Israel Antiquities Authority started excavating the site within hours.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Determined the tomb was from the Second Temple Period (inclusive of the time of Jesus)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12 Ossuaries</a:t>
            </a:r>
          </a:p>
          <a:p>
            <a:r>
              <a:rPr lang="en-US" dirty="0">
                <a:solidFill>
                  <a:schemeClr val="bg1"/>
                </a:solidFill>
              </a:rPr>
              <a:t>Ossuary: Bone Box; Small Burial </a:t>
            </a:r>
            <a:r>
              <a:rPr lang="en-US" dirty="0" smtClean="0">
                <a:solidFill>
                  <a:schemeClr val="bg1"/>
                </a:solidFill>
              </a:rPr>
              <a:t>Box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14.5 inches tall; 29.5 inches long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Commonly used by 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century affluent Jewish families to store the bones of family members after the flesh had decayed after being placed in a tomb.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Ossuary of Caiaphas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76600"/>
            <a:ext cx="7298183" cy="333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954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3200" dirty="0">
                <a:solidFill>
                  <a:schemeClr val="bg1"/>
                </a:solidFill>
              </a:rPr>
              <a:t>Bones of a 60 year old man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noProof="0" dirty="0" smtClean="0">
              <a:solidFill>
                <a:schemeClr val="bg1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>
                <a:solidFill>
                  <a:schemeClr val="bg1"/>
                </a:solidFill>
              </a:rPr>
              <a:t>Inscription: “Joseph son of Caiaphas”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solidFill>
                  <a:schemeClr val="bg1"/>
                </a:solidFill>
              </a:rPr>
              <a:t>Josephus: “Joseph Caiaphas” – High Priest 18-36 AD (Jewish Antiquities 18:35)</a:t>
            </a:r>
            <a:endParaRPr kumimoji="0" lang="en-US" sz="3200" b="0" i="0" u="none" strike="noStrike" kern="1200" cap="none" spc="0" normalizeH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Legacy of Caiaphas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Led the Jewish trial of Jesus. Matt. 26:57-66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Stated that it would be advantageous that one man should die for the people.  Jn. 18:14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With the rest of the Jewish leaders had Jesus delivered to Pilate, who at their insistence, had Jesus crucified.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Provides another example of the historical reliability of the Bible.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Contrasting Caiaphas and Jesus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ln w="12700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Caiaphas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378325"/>
          </a:xfrm>
          <a:ln>
            <a:solidFill>
              <a:schemeClr val="bg1"/>
            </a:solidFill>
          </a:ln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Opposed the Son of God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Remains have been found.</a:t>
            </a:r>
          </a:p>
          <a:p>
            <a:pPr marL="914400" lvl="1" indent="-457200"/>
            <a:r>
              <a:rPr lang="en-US" sz="2400" dirty="0" smtClean="0">
                <a:solidFill>
                  <a:schemeClr val="bg1"/>
                </a:solidFill>
              </a:rPr>
              <a:t>Bones reburied on the Mt. of Olives.</a:t>
            </a:r>
          </a:p>
          <a:p>
            <a:pPr marL="914400" lvl="1" indent="-457200"/>
            <a:r>
              <a:rPr lang="en-US" sz="2400" dirty="0" smtClean="0">
                <a:solidFill>
                  <a:schemeClr val="bg1"/>
                </a:solidFill>
              </a:rPr>
              <a:t>Ossuary on display in a Jerusalem museum.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Said Jesus death would be expedient for the people. (Jn 18:14)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Representative of death.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Jesus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78325"/>
          </a:xfrm>
          <a:ln>
            <a:solidFill>
              <a:schemeClr val="bg1"/>
            </a:solidFill>
          </a:ln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Proved Himself to be the Son of God. (Mt 16:16;    Mt 27:54; Jn 20:28)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Provisions made to produce the body of Jesus. (Mt 27:62-66) but never found.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Died for all people’s sins. (I Tim 2:5-6)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Provides eternal life. (Jn 11:17)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will YOU do with Jesus?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</a:rPr>
              <a:t>“Therefore I said to you that you will die in your sins; for if you do not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believe</a:t>
            </a:r>
            <a:r>
              <a:rPr lang="en-US" i="1" dirty="0" smtClean="0">
                <a:solidFill>
                  <a:schemeClr val="bg1"/>
                </a:solidFill>
              </a:rPr>
              <a:t> that I am He, you will die in your sins.”  </a:t>
            </a:r>
            <a:r>
              <a:rPr lang="en-US" dirty="0" smtClean="0">
                <a:solidFill>
                  <a:schemeClr val="bg1"/>
                </a:solidFill>
              </a:rPr>
              <a:t>(John 8:24)</a:t>
            </a:r>
          </a:p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</a:rPr>
              <a:t>“I tell you, no; but unless you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repent</a:t>
            </a:r>
            <a:r>
              <a:rPr lang="en-US" i="1" dirty="0" smtClean="0">
                <a:solidFill>
                  <a:schemeClr val="bg1"/>
                </a:solidFill>
              </a:rPr>
              <a:t> you will all likewise perish.” </a:t>
            </a:r>
            <a:r>
              <a:rPr lang="en-US" dirty="0" smtClean="0">
                <a:solidFill>
                  <a:schemeClr val="bg1"/>
                </a:solidFill>
              </a:rPr>
              <a:t>(Luke 13:3)</a:t>
            </a:r>
          </a:p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</a:rPr>
              <a:t>“Therefore whoever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confess</a:t>
            </a:r>
            <a:r>
              <a:rPr lang="en-US" i="1" dirty="0" smtClean="0">
                <a:solidFill>
                  <a:schemeClr val="bg1"/>
                </a:solidFill>
              </a:rPr>
              <a:t>es Me before men, him I will also confess before My Father who is in heaven.”  </a:t>
            </a:r>
            <a:r>
              <a:rPr lang="en-US" dirty="0" smtClean="0">
                <a:solidFill>
                  <a:schemeClr val="bg1"/>
                </a:solidFill>
              </a:rPr>
              <a:t>(Matt 10:32)</a:t>
            </a:r>
          </a:p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</a:rPr>
              <a:t>“He who believes and is 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baptized</a:t>
            </a:r>
            <a:r>
              <a:rPr lang="en-US" i="1" dirty="0" smtClean="0">
                <a:solidFill>
                  <a:schemeClr val="bg1"/>
                </a:solidFill>
              </a:rPr>
              <a:t> will be saved; but he who does not believe will be condemned.” </a:t>
            </a:r>
            <a:r>
              <a:rPr lang="en-US" dirty="0" smtClean="0">
                <a:solidFill>
                  <a:schemeClr val="bg1"/>
                </a:solidFill>
              </a:rPr>
              <a:t>(Mark 16:16)</a:t>
            </a:r>
          </a:p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Be faithful </a:t>
            </a:r>
            <a:r>
              <a:rPr lang="en-US" i="1" dirty="0" smtClean="0">
                <a:solidFill>
                  <a:schemeClr val="bg1"/>
                </a:solidFill>
              </a:rPr>
              <a:t>until death, and I will give you the crown of life.” </a:t>
            </a:r>
            <a:r>
              <a:rPr lang="en-US" dirty="0" smtClean="0">
                <a:solidFill>
                  <a:schemeClr val="bg1"/>
                </a:solidFill>
              </a:rPr>
              <a:t>(Rev 2:10)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453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Evidence from a Tomb</vt:lpstr>
      <vt:lpstr>Slide 2</vt:lpstr>
      <vt:lpstr>Examples of Apologetics</vt:lpstr>
      <vt:lpstr>Chance Discovery in Jerusalem</vt:lpstr>
      <vt:lpstr>Burial Chamber</vt:lpstr>
      <vt:lpstr>Ossuary of Caiaphas</vt:lpstr>
      <vt:lpstr>Legacy of Caiaphas</vt:lpstr>
      <vt:lpstr>Contrasting Caiaphas and Jesus</vt:lpstr>
      <vt:lpstr>What will YOU do with Jesus?</vt:lpstr>
    </vt:vector>
  </TitlesOfParts>
  <Company>IBM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from a Tomb</dc:title>
  <dc:creator>ADMINIBM</dc:creator>
  <cp:lastModifiedBy>ADMINIBM</cp:lastModifiedBy>
  <cp:revision>25</cp:revision>
  <dcterms:created xsi:type="dcterms:W3CDTF">2016-04-30T18:55:21Z</dcterms:created>
  <dcterms:modified xsi:type="dcterms:W3CDTF">2016-05-01T04:19:04Z</dcterms:modified>
</cp:coreProperties>
</file>