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62" r:id="rId2"/>
    <p:sldId id="263" r:id="rId3"/>
    <p:sldId id="264" r:id="rId4"/>
    <p:sldId id="265" r:id="rId5"/>
    <p:sldId id="266" r:id="rId6"/>
    <p:sldId id="268" r:id="rId7"/>
    <p:sldId id="271" r:id="rId8"/>
    <p:sldId id="270" r:id="rId9"/>
    <p:sldId id="267" r:id="rId10"/>
    <p:sldId id="272" r:id="rId11"/>
    <p:sldId id="274"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8788" autoAdjust="0"/>
  </p:normalViewPr>
  <p:slideViewPr>
    <p:cSldViewPr snapToGrid="0" snapToObjects="1">
      <p:cViewPr varScale="1">
        <p:scale>
          <a:sx n="91" d="100"/>
          <a:sy n="91" d="100"/>
        </p:scale>
        <p:origin x="-139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B6544-69D4-7846-A123-B8682DD2DCF8}" type="datetimeFigureOut">
              <a:rPr lang="en-US" smtClean="0"/>
              <a:pPr/>
              <a:t>3/18/16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D327D-39BB-6B4B-BA16-87764AA034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God is only pleased with Righteous</a:t>
            </a:r>
            <a:r>
              <a:rPr lang="en-US" baseline="0" dirty="0" smtClean="0"/>
              <a:t> Worship!  God is not pleased with idolatry. God is not pleased with the pagan child sacrifices of the </a:t>
            </a:r>
            <a:r>
              <a:rPr lang="en-US" baseline="0" dirty="0" err="1" smtClean="0"/>
              <a:t>Canannites</a:t>
            </a:r>
            <a:r>
              <a:rPr lang="en-US" baseline="0" dirty="0" smtClean="0"/>
              <a:t>.  </a:t>
            </a:r>
          </a:p>
          <a:p>
            <a:endParaRPr lang="en-US" baseline="0" dirty="0" smtClean="0"/>
          </a:p>
          <a:p>
            <a:r>
              <a:rPr lang="en-US" baseline="0" dirty="0" smtClean="0"/>
              <a:t>GOD desires worship that is obedient to His commands and comes from an obedient heart.</a:t>
            </a:r>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Otter Creek Church, Brentwood TN.</a:t>
            </a:r>
          </a:p>
          <a:p>
            <a:endParaRPr lang="en-US" dirty="0" smtClean="0"/>
          </a:p>
          <a:p>
            <a:r>
              <a:rPr lang="en-US" dirty="0" smtClean="0"/>
              <a:t>Instrumental Service</a:t>
            </a:r>
            <a:r>
              <a:rPr lang="en-US" baseline="0" dirty="0" smtClean="0"/>
              <a:t> Q &amp; A</a:t>
            </a:r>
            <a:r>
              <a:rPr lang="en-US" baseline="0" dirty="0" smtClean="0"/>
              <a:t>.</a:t>
            </a:r>
          </a:p>
          <a:p>
            <a:endParaRPr lang="en-US" baseline="0" dirty="0" smtClean="0"/>
          </a:p>
          <a:p>
            <a:endParaRPr lang="en-US" baseline="0" dirty="0" smtClean="0"/>
          </a:p>
          <a:p>
            <a:endParaRPr lang="en-US" baseline="0" dirty="0" smtClean="0"/>
          </a:p>
          <a:p>
            <a:r>
              <a:rPr lang="en-US" dirty="0" smtClean="0"/>
              <a:t>God Is More Concerned About Our Fellowship With HIM, Than Our Appearance Before The World.</a:t>
            </a:r>
          </a:p>
          <a:p>
            <a:pPr lvl="1"/>
            <a:r>
              <a:rPr lang="en-US" dirty="0" smtClean="0"/>
              <a:t>We are going to be accused of looking foolish.</a:t>
            </a:r>
          </a:p>
          <a:p>
            <a:pPr lvl="1"/>
            <a:r>
              <a:rPr lang="en-US" dirty="0" smtClean="0"/>
              <a:t>We are going to be different.</a:t>
            </a:r>
          </a:p>
          <a:p>
            <a:pPr lvl="1"/>
            <a:r>
              <a:rPr lang="en-US" dirty="0" smtClean="0"/>
              <a:t>We must choose between friendship with the world and with God.</a:t>
            </a:r>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Otter Creek Church, Brentwood TN.</a:t>
            </a:r>
          </a:p>
          <a:p>
            <a:endParaRPr lang="en-US" dirty="0" smtClean="0"/>
          </a:p>
          <a:p>
            <a:r>
              <a:rPr lang="en-US" dirty="0" smtClean="0"/>
              <a:t>Instrumental Service</a:t>
            </a:r>
            <a:r>
              <a:rPr lang="en-US" baseline="0" dirty="0" smtClean="0"/>
              <a:t> Q &amp; 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Otter Creek Church, Brentwood TN.</a:t>
            </a:r>
          </a:p>
          <a:p>
            <a:endParaRPr lang="en-US" dirty="0" smtClean="0"/>
          </a:p>
          <a:p>
            <a:r>
              <a:rPr lang="en-US" dirty="0" smtClean="0"/>
              <a:t>Instrumental Service</a:t>
            </a:r>
            <a:r>
              <a:rPr lang="en-US" baseline="0" dirty="0" smtClean="0"/>
              <a:t> Q &amp; 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Otter</a:t>
            </a:r>
            <a:r>
              <a:rPr lang="en-US" baseline="0" dirty="0" smtClean="0"/>
              <a:t> Creek Church (Added Instruments last year.) Making the announcement HILTON DEAN said “</a:t>
            </a:r>
            <a:r>
              <a:rPr lang="en-US" sz="1200" kern="1200" dirty="0" smtClean="0">
                <a:solidFill>
                  <a:schemeClr val="tx1"/>
                </a:solidFill>
                <a:latin typeface="+mn-lt"/>
                <a:ea typeface="+mn-ea"/>
                <a:cs typeface="+mn-cs"/>
              </a:rPr>
              <a:t>Let me just add a personal note – I am now 71 years old and have attended </a:t>
            </a:r>
            <a:r>
              <a:rPr lang="en-US" sz="1200" kern="1200" dirty="0" err="1" smtClean="0">
                <a:solidFill>
                  <a:schemeClr val="tx1"/>
                </a:solidFill>
                <a:latin typeface="+mn-lt"/>
                <a:ea typeface="+mn-ea"/>
                <a:cs typeface="+mn-cs"/>
              </a:rPr>
              <a:t>acapella</a:t>
            </a:r>
            <a:r>
              <a:rPr lang="en-US" sz="1200" kern="1200" dirty="0" smtClean="0">
                <a:solidFill>
                  <a:schemeClr val="tx1"/>
                </a:solidFill>
                <a:latin typeface="+mn-lt"/>
                <a:ea typeface="+mn-ea"/>
                <a:cs typeface="+mn-cs"/>
              </a:rPr>
              <a:t> Churches of Christ my entire life. I served as a song leader at many churches for more than 40 years – I led my !</a:t>
            </a:r>
            <a:r>
              <a:rPr lang="en-US" sz="1200" kern="1200" dirty="0" err="1" smtClean="0">
                <a:solidFill>
                  <a:schemeClr val="tx1"/>
                </a:solidFill>
                <a:latin typeface="+mn-lt"/>
                <a:ea typeface="+mn-ea"/>
                <a:cs typeface="+mn-cs"/>
              </a:rPr>
              <a:t>rst</a:t>
            </a:r>
            <a:r>
              <a:rPr lang="en-US" sz="1200" kern="1200" dirty="0" smtClean="0">
                <a:solidFill>
                  <a:schemeClr val="tx1"/>
                </a:solidFill>
                <a:latin typeface="+mn-lt"/>
                <a:ea typeface="+mn-ea"/>
                <a:cs typeface="+mn-cs"/>
              </a:rPr>
              <a:t> song during a singing school held at my home church during the summer when I was about 12 years old. I love our </a:t>
            </a:r>
            <a:r>
              <a:rPr lang="en-US" sz="1200" kern="1200" dirty="0" err="1" smtClean="0">
                <a:solidFill>
                  <a:schemeClr val="tx1"/>
                </a:solidFill>
                <a:latin typeface="+mn-lt"/>
                <a:ea typeface="+mn-ea"/>
                <a:cs typeface="+mn-cs"/>
              </a:rPr>
              <a:t>acapella</a:t>
            </a:r>
            <a:r>
              <a:rPr lang="en-US" sz="1200" kern="1200" dirty="0" smtClean="0">
                <a:solidFill>
                  <a:schemeClr val="tx1"/>
                </a:solidFill>
                <a:latin typeface="+mn-lt"/>
                <a:ea typeface="+mn-ea"/>
                <a:cs typeface="+mn-cs"/>
              </a:rPr>
              <a:t> tradition but accept that it is just that – a tradition. </a:t>
            </a:r>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God MUST Be Worshipped In His Way. He Doesn’t Have To Show Us Every Possible Wrong Choice, Just The Right Way &amp; Ask Us To Do It.</a:t>
            </a:r>
          </a:p>
          <a:p>
            <a:endParaRPr lang="en-US" dirty="0" smtClean="0"/>
          </a:p>
          <a:p>
            <a:endParaRPr lang="en-US" dirty="0" smtClean="0"/>
          </a:p>
          <a:p>
            <a:endParaRPr lang="en-US" dirty="0" smtClean="0"/>
          </a:p>
          <a:p>
            <a:r>
              <a:rPr lang="en-US" dirty="0" smtClean="0"/>
              <a:t>He Is Not Pleased When We Alter His Pattern.</a:t>
            </a:r>
          </a:p>
          <a:p>
            <a:pPr lvl="1"/>
            <a:r>
              <a:rPr lang="en-US" dirty="0" smtClean="0"/>
              <a:t>John 4</a:t>
            </a:r>
          </a:p>
          <a:p>
            <a:pPr lvl="1"/>
            <a:r>
              <a:rPr lang="en-US" dirty="0" smtClean="0"/>
              <a:t>Cain, Golden Calf, </a:t>
            </a:r>
            <a:r>
              <a:rPr lang="en-US" dirty="0" err="1" smtClean="0"/>
              <a:t>Nadab</a:t>
            </a:r>
            <a:r>
              <a:rPr lang="en-US" dirty="0" smtClean="0"/>
              <a:t> &amp; </a:t>
            </a:r>
            <a:r>
              <a:rPr lang="en-US" dirty="0" err="1" smtClean="0"/>
              <a:t>Abihu</a:t>
            </a:r>
            <a:r>
              <a:rPr lang="en-US" dirty="0" smtClean="0"/>
              <a:t>, Idols, Common Meals</a:t>
            </a:r>
          </a:p>
          <a:p>
            <a:endParaRPr lang="en-US" dirty="0"/>
          </a:p>
        </p:txBody>
      </p:sp>
      <p:sp>
        <p:nvSpPr>
          <p:cNvPr id="4" name="Slide Number Placeholder 3"/>
          <p:cNvSpPr>
            <a:spLocks noGrp="1"/>
          </p:cNvSpPr>
          <p:nvPr>
            <p:ph type="sldNum" sz="quarter" idx="10"/>
          </p:nvPr>
        </p:nvSpPr>
        <p:spPr/>
        <p:txBody>
          <a:bodyPr/>
          <a:lstStyle/>
          <a:p>
            <a:fld id="{367D327D-39BB-6B4B-BA16-87764AA0341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3/18/16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fontScale="90000"/>
          </a:bodyPr>
          <a:lstStyle/>
          <a:p>
            <a:r>
              <a:rPr lang="en-US" dirty="0" smtClean="0"/>
              <a:t>Jesus’ Priority In </a:t>
            </a:r>
            <a:br>
              <a:rPr lang="en-US" dirty="0" smtClean="0"/>
            </a:br>
            <a:r>
              <a:rPr lang="en-US" dirty="0" smtClean="0"/>
              <a:t>Pleasing The Lord </a:t>
            </a:r>
            <a:br>
              <a:rPr lang="en-US" dirty="0" smtClean="0"/>
            </a:br>
            <a:r>
              <a:rPr lang="en-US" dirty="0" smtClean="0"/>
              <a:t>(John 8:29)</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Churches Want To Please God, They Simply Go Back To The Pattern.</a:t>
            </a:r>
            <a:endParaRPr lang="en-US" b="1" dirty="0"/>
          </a:p>
        </p:txBody>
      </p:sp>
      <p:sp>
        <p:nvSpPr>
          <p:cNvPr id="3" name="Content Placeholder 2"/>
          <p:cNvSpPr>
            <a:spLocks noGrp="1"/>
          </p:cNvSpPr>
          <p:nvPr>
            <p:ph idx="1"/>
          </p:nvPr>
        </p:nvSpPr>
        <p:spPr>
          <a:xfrm>
            <a:off x="457200" y="1600201"/>
            <a:ext cx="8229600" cy="3466101"/>
          </a:xfrm>
        </p:spPr>
        <p:txBody>
          <a:bodyPr>
            <a:normAutofit lnSpcReduction="10000"/>
          </a:bodyPr>
          <a:lstStyle/>
          <a:p>
            <a:r>
              <a:rPr lang="en-US" dirty="0" smtClean="0"/>
              <a:t>Paul Took The Church Back To The Pattern.</a:t>
            </a:r>
          </a:p>
          <a:p>
            <a:pPr lvl="1"/>
            <a:r>
              <a:rPr lang="en-US" dirty="0" smtClean="0"/>
              <a:t>1 Corinthians 11:20-23</a:t>
            </a:r>
          </a:p>
          <a:p>
            <a:r>
              <a:rPr lang="en-US" dirty="0" smtClean="0"/>
              <a:t>We Have God’s Commands. Let Us Always Follow Them Rather Than Our Preferences.</a:t>
            </a:r>
          </a:p>
          <a:p>
            <a:pPr lvl="1"/>
            <a:r>
              <a:rPr lang="en-US" dirty="0" smtClean="0"/>
              <a:t>In Making Music: “singing…with your heart”</a:t>
            </a:r>
          </a:p>
          <a:p>
            <a:pPr lvl="1"/>
            <a:r>
              <a:rPr lang="en-US" dirty="0" smtClean="0"/>
              <a:t>In Our Purpose: “teaching &amp; admonishing…”</a:t>
            </a:r>
          </a:p>
          <a:p>
            <a:pPr lvl="1"/>
            <a:r>
              <a:rPr lang="en-US" dirty="0" smtClean="0"/>
              <a:t>In Our Private or Public Praise: Heb 2:12, </a:t>
            </a:r>
            <a:r>
              <a:rPr lang="en-US" dirty="0" err="1" smtClean="0"/>
              <a:t>Jms</a:t>
            </a:r>
            <a:r>
              <a:rPr lang="en-US" dirty="0" smtClean="0"/>
              <a:t>. 5:13 </a:t>
            </a:r>
          </a:p>
          <a:p>
            <a:endParaRPr lang="en-US"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852"/>
            <a:ext cx="8229600" cy="1665351"/>
          </a:xfrm>
        </p:spPr>
        <p:txBody>
          <a:bodyPr>
            <a:normAutofit/>
          </a:bodyPr>
          <a:lstStyle/>
          <a:p>
            <a:r>
              <a:rPr lang="en-US" b="1" dirty="0" smtClean="0"/>
              <a:t>Proper Praise &amp; Worship </a:t>
            </a:r>
            <a:br>
              <a:rPr lang="en-US" b="1" dirty="0" smtClean="0"/>
            </a:br>
            <a:r>
              <a:rPr lang="en-US" b="1" dirty="0" smtClean="0"/>
              <a:t>Pleases The Lord.</a:t>
            </a:r>
            <a:endParaRPr lang="en-US" b="1" dirty="0"/>
          </a:p>
        </p:txBody>
      </p:sp>
      <p:sp>
        <p:nvSpPr>
          <p:cNvPr id="3" name="Content Placeholder 2"/>
          <p:cNvSpPr>
            <a:spLocks noGrp="1"/>
          </p:cNvSpPr>
          <p:nvPr>
            <p:ph idx="1"/>
          </p:nvPr>
        </p:nvSpPr>
        <p:spPr>
          <a:xfrm>
            <a:off x="457200" y="1800417"/>
            <a:ext cx="8229600" cy="4019549"/>
          </a:xfrm>
        </p:spPr>
        <p:txBody>
          <a:bodyPr>
            <a:normAutofit fontScale="92500" lnSpcReduction="10000"/>
          </a:bodyPr>
          <a:lstStyle/>
          <a:p>
            <a:r>
              <a:rPr lang="en-US" dirty="0" smtClean="0"/>
              <a:t>“And </a:t>
            </a:r>
            <a:r>
              <a:rPr lang="en-US" dirty="0" smtClean="0"/>
              <a:t>with many other words he solemnly testified and kept on exhorting them, saying,</a:t>
            </a:r>
            <a:r>
              <a:rPr lang="en-US" dirty="0" smtClean="0"/>
              <a:t> </a:t>
            </a:r>
            <a:br>
              <a:rPr lang="en-US" dirty="0" smtClean="0"/>
            </a:br>
            <a:r>
              <a:rPr lang="en-US" dirty="0" smtClean="0"/>
              <a:t>“</a:t>
            </a:r>
            <a:r>
              <a:rPr lang="en-US" dirty="0" smtClean="0"/>
              <a:t>Be saved from this perverse generation!</a:t>
            </a:r>
            <a:r>
              <a:rPr lang="en-US" dirty="0" smtClean="0"/>
              <a:t>”</a:t>
            </a:r>
            <a:br>
              <a:rPr lang="en-US" dirty="0" smtClean="0"/>
            </a:br>
            <a:r>
              <a:rPr lang="en-US" dirty="0" smtClean="0"/>
              <a:t>“So </a:t>
            </a:r>
            <a:r>
              <a:rPr lang="en-US" dirty="0" smtClean="0"/>
              <a:t>then, those who had received his word were baptized; and that day there were added about three </a:t>
            </a:r>
            <a:r>
              <a:rPr lang="en-US" dirty="0" smtClean="0"/>
              <a:t>thousand souls. </a:t>
            </a:r>
            <a:r>
              <a:rPr lang="en-US" baseline="30000" dirty="0" smtClean="0"/>
              <a:t>“</a:t>
            </a:r>
            <a:r>
              <a:rPr lang="en-US" dirty="0" smtClean="0"/>
              <a:t>They </a:t>
            </a:r>
            <a:r>
              <a:rPr lang="en-US" dirty="0" smtClean="0"/>
              <a:t>were continually devoting themselves to the apostles’ teaching and to fellowship, to the breaking of bread </a:t>
            </a:r>
            <a:r>
              <a:rPr lang="en-US" dirty="0" smtClean="0"/>
              <a:t>and to prayer.</a:t>
            </a:r>
            <a:endParaRPr lang="en-US" baseline="30000" dirty="0" smtClean="0"/>
          </a:p>
          <a:p>
            <a:pPr>
              <a:buNone/>
            </a:pPr>
            <a:endParaRPr lang="en-US" dirty="0" smtClean="0"/>
          </a:p>
          <a:p>
            <a:endParaRPr lang="en-US" dirty="0"/>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561"/>
            <a:ext cx="7772400" cy="2006890"/>
          </a:xfrm>
        </p:spPr>
        <p:txBody>
          <a:bodyPr>
            <a:normAutofit fontScale="90000"/>
          </a:bodyPr>
          <a:lstStyle/>
          <a:p>
            <a:r>
              <a:rPr lang="en-US" dirty="0" smtClean="0"/>
              <a:t>Jesus’ Priority In </a:t>
            </a:r>
            <a:br>
              <a:rPr lang="en-US" dirty="0" smtClean="0"/>
            </a:br>
            <a:r>
              <a:rPr lang="en-US" dirty="0" smtClean="0"/>
              <a:t>Pleasing The Lord </a:t>
            </a:r>
            <a:br>
              <a:rPr lang="en-US" dirty="0" smtClean="0"/>
            </a:br>
            <a:r>
              <a:rPr lang="en-US" dirty="0" smtClean="0"/>
              <a:t>(John 8:29)</a:t>
            </a:r>
            <a:endParaRPr lang="en-US" dirty="0"/>
          </a:p>
        </p:txBody>
      </p:sp>
      <p:sp>
        <p:nvSpPr>
          <p:cNvPr id="3" name="Subtitle 2"/>
          <p:cNvSpPr>
            <a:spLocks noGrp="1"/>
          </p:cNvSpPr>
          <p:nvPr>
            <p:ph type="subTitle" idx="1"/>
          </p:nvPr>
        </p:nvSpPr>
        <p:spPr/>
        <p:txBody>
          <a:bodyPr/>
          <a:lstStyle/>
          <a:p>
            <a:endParaRPr lang="en-US"/>
          </a:p>
        </p:txBody>
      </p:sp>
      <p:pic>
        <p:nvPicPr>
          <p:cNvPr id="4" name="Picture 3" descr="Theme-2016.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692"/>
            <a:ext cx="8229600" cy="1143000"/>
          </a:xfrm>
        </p:spPr>
        <p:txBody>
          <a:bodyPr>
            <a:normAutofit fontScale="90000"/>
          </a:bodyPr>
          <a:lstStyle/>
          <a:p>
            <a:r>
              <a:rPr lang="en-US" b="1" dirty="0" smtClean="0"/>
              <a:t>God Is Only Pleased </a:t>
            </a:r>
            <a:br>
              <a:rPr lang="en-US" b="1" dirty="0" smtClean="0"/>
            </a:br>
            <a:r>
              <a:rPr lang="en-US" b="1" dirty="0" smtClean="0"/>
              <a:t>With Worship He Approves</a:t>
            </a:r>
            <a:endParaRPr lang="en-US" b="1" dirty="0"/>
          </a:p>
        </p:txBody>
      </p:sp>
      <p:sp>
        <p:nvSpPr>
          <p:cNvPr id="3" name="Content Placeholder 2"/>
          <p:cNvSpPr>
            <a:spLocks noGrp="1"/>
          </p:cNvSpPr>
          <p:nvPr>
            <p:ph idx="1"/>
          </p:nvPr>
        </p:nvSpPr>
        <p:spPr>
          <a:xfrm>
            <a:off x="445220" y="1492362"/>
            <a:ext cx="8229600" cy="4525963"/>
          </a:xfrm>
        </p:spPr>
        <p:txBody>
          <a:bodyPr/>
          <a:lstStyle/>
          <a:p>
            <a:r>
              <a:rPr lang="en-US" dirty="0" smtClean="0"/>
              <a:t>“So it came about in the course of time that Cain brought an offering to the Lord of the fruit of the ground. Abel, on his part also brought of the firstlings of his flock and of their fat portions. And the Lord had regard for Abel and for his offering; but for Cain and for his offering He had no regard…” </a:t>
            </a:r>
          </a:p>
          <a:p>
            <a:pPr lvl="1"/>
            <a:r>
              <a:rPr lang="en-US" dirty="0" smtClean="0"/>
              <a:t>Genesis 4:3-5</a:t>
            </a:r>
            <a:endParaRPr lang="en-US"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God Requests Different Worship </a:t>
            </a:r>
            <a:br>
              <a:rPr lang="en-US" b="1" dirty="0" smtClean="0"/>
            </a:br>
            <a:r>
              <a:rPr lang="en-US" b="1" dirty="0" smtClean="0"/>
              <a:t>Under Different Covenants.</a:t>
            </a:r>
            <a:endParaRPr lang="en-US" b="1" dirty="0"/>
          </a:p>
        </p:txBody>
      </p:sp>
      <p:sp>
        <p:nvSpPr>
          <p:cNvPr id="3" name="Content Placeholder 2"/>
          <p:cNvSpPr>
            <a:spLocks noGrp="1"/>
          </p:cNvSpPr>
          <p:nvPr>
            <p:ph idx="1"/>
          </p:nvPr>
        </p:nvSpPr>
        <p:spPr>
          <a:xfrm>
            <a:off x="373340" y="1528308"/>
            <a:ext cx="8229600" cy="4246853"/>
          </a:xfrm>
        </p:spPr>
        <p:txBody>
          <a:bodyPr>
            <a:normAutofit lnSpcReduction="10000"/>
          </a:bodyPr>
          <a:lstStyle/>
          <a:p>
            <a:r>
              <a:rPr lang="en-US" dirty="0" smtClean="0"/>
              <a:t>“For it was fitting for us to have such a high priest, holy, innocent, undefiled, separated from sinners and exalted above the heavens; </a:t>
            </a:r>
            <a:r>
              <a:rPr lang="en-US" u="sng" dirty="0" smtClean="0"/>
              <a:t>who does not need daily</a:t>
            </a:r>
            <a:r>
              <a:rPr lang="en-US" dirty="0" smtClean="0"/>
              <a:t>, like those high priests, </a:t>
            </a:r>
            <a:r>
              <a:rPr lang="en-US" u="sng" dirty="0" smtClean="0"/>
              <a:t>to offer up sacrifices</a:t>
            </a:r>
            <a:r>
              <a:rPr lang="en-US" dirty="0" smtClean="0"/>
              <a:t>, first for His own sins and then for the sins of the people, because this He did once for all when He offered up Himself.”</a:t>
            </a:r>
          </a:p>
          <a:p>
            <a:pPr lvl="1"/>
            <a:r>
              <a:rPr lang="en-US" dirty="0" smtClean="0"/>
              <a:t>Heb. 7:26-27</a:t>
            </a:r>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Christian Worship </a:t>
            </a:r>
            <a:br>
              <a:rPr lang="en-US" b="1" dirty="0" smtClean="0"/>
            </a:br>
            <a:r>
              <a:rPr lang="en-US" b="1" dirty="0" smtClean="0"/>
              <a:t>That Pleases The Lord...</a:t>
            </a:r>
            <a:endParaRPr lang="en-US" b="1" dirty="0"/>
          </a:p>
        </p:txBody>
      </p:sp>
      <p:sp>
        <p:nvSpPr>
          <p:cNvPr id="3" name="Content Placeholder 2"/>
          <p:cNvSpPr>
            <a:spLocks noGrp="1"/>
          </p:cNvSpPr>
          <p:nvPr>
            <p:ph idx="1"/>
          </p:nvPr>
        </p:nvSpPr>
        <p:spPr/>
        <p:txBody>
          <a:bodyPr/>
          <a:lstStyle/>
          <a:p>
            <a:r>
              <a:rPr lang="en-US" dirty="0" smtClean="0"/>
              <a:t>A Different Kind of Passover Meal: 1 Cor. 5:7</a:t>
            </a:r>
          </a:p>
          <a:p>
            <a:r>
              <a:rPr lang="en-US" dirty="0" smtClean="0"/>
              <a:t>A Different Kind of Tithe: 2 Corinthians 9:7</a:t>
            </a:r>
          </a:p>
          <a:p>
            <a:r>
              <a:rPr lang="en-US" dirty="0" smtClean="0"/>
              <a:t>A Different Kind of Teaching: Matthew 28:20</a:t>
            </a:r>
          </a:p>
          <a:p>
            <a:r>
              <a:rPr lang="en-US" dirty="0" smtClean="0"/>
              <a:t>A Different Mediator for Prayer: 1 Timothy 2:5</a:t>
            </a:r>
          </a:p>
          <a:p>
            <a:r>
              <a:rPr lang="en-US" dirty="0" smtClean="0"/>
              <a:t>A Different Kind of Music: Hebrews 13:15</a:t>
            </a:r>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5548" y="118872"/>
            <a:ext cx="8411252" cy="1143000"/>
          </a:xfrm>
        </p:spPr>
        <p:txBody>
          <a:bodyPr>
            <a:normAutofit/>
          </a:bodyPr>
          <a:lstStyle/>
          <a:p>
            <a:r>
              <a:rPr lang="en-US" b="1" dirty="0" smtClean="0"/>
              <a:t>Christians Sing In Worship To God</a:t>
            </a:r>
            <a:endParaRPr lang="en-US" b="1" dirty="0"/>
          </a:p>
        </p:txBody>
      </p:sp>
      <p:pic>
        <p:nvPicPr>
          <p:cNvPr id="5" name="Picture 4" descr="Screen Shot 2016-03-16 at 10.07.22 AM.png"/>
          <p:cNvPicPr>
            <a:picLocks noChangeAspect="1"/>
          </p:cNvPicPr>
          <p:nvPr/>
        </p:nvPicPr>
        <p:blipFill>
          <a:blip r:embed="rId2"/>
          <a:stretch>
            <a:fillRect/>
          </a:stretch>
        </p:blipFill>
        <p:spPr>
          <a:xfrm>
            <a:off x="1314710" y="1225926"/>
            <a:ext cx="6611924" cy="5440362"/>
          </a:xfrm>
          <a:prstGeom prst="rect">
            <a:avLst/>
          </a:prstGeom>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600"/>
          </a:xfrm>
        </p:spPr>
        <p:txBody>
          <a:bodyPr>
            <a:noAutofit/>
          </a:bodyPr>
          <a:lstStyle/>
          <a:p>
            <a:r>
              <a:rPr lang="en-US" sz="3800" b="1" dirty="0" smtClean="0"/>
              <a:t>Why Are Some Churches of Christ Adding Instruments Today?</a:t>
            </a:r>
            <a:endParaRPr lang="en-US" sz="3800" b="1" dirty="0"/>
          </a:p>
        </p:txBody>
      </p:sp>
      <p:sp>
        <p:nvSpPr>
          <p:cNvPr id="3" name="Content Placeholder 2"/>
          <p:cNvSpPr>
            <a:spLocks noGrp="1"/>
          </p:cNvSpPr>
          <p:nvPr>
            <p:ph idx="1"/>
          </p:nvPr>
        </p:nvSpPr>
        <p:spPr>
          <a:xfrm>
            <a:off x="94370" y="1390846"/>
            <a:ext cx="8686800" cy="4010420"/>
          </a:xfrm>
        </p:spPr>
        <p:txBody>
          <a:bodyPr>
            <a:normAutofit fontScale="92500" lnSpcReduction="10000"/>
          </a:bodyPr>
          <a:lstStyle/>
          <a:p>
            <a:r>
              <a:rPr lang="en-US" sz="2800" dirty="0" smtClean="0"/>
              <a:t>Because They Are Seeking To </a:t>
            </a:r>
            <a:r>
              <a:rPr lang="en-US" sz="2800" u="sng" dirty="0" smtClean="0"/>
              <a:t>Please People.</a:t>
            </a:r>
          </a:p>
          <a:p>
            <a:pPr>
              <a:buNone/>
            </a:pPr>
            <a:r>
              <a:rPr lang="en-US" sz="2800" b="1" i="1" dirty="0" smtClean="0"/>
              <a:t>“Are we replacing the praise team with a rock band?”</a:t>
            </a:r>
          </a:p>
          <a:p>
            <a:pPr>
              <a:buNone/>
            </a:pPr>
            <a:r>
              <a:rPr lang="en-US" sz="3027" dirty="0" smtClean="0"/>
              <a:t>     Until they’ve experienced the new service, many will have understandable concerns about musical style. Although there is no way to please everyone when it comes to musical preferences, </a:t>
            </a:r>
            <a:r>
              <a:rPr lang="en-US" sz="3027" b="1" u="sng" dirty="0" smtClean="0"/>
              <a:t>our intent is to choose a musical style that will be accessible and pleasing to the majority of our members </a:t>
            </a:r>
            <a:r>
              <a:rPr lang="en-US" sz="3027" dirty="0" smtClean="0"/>
              <a:t>while being appealing to those who will hopefully visit our church in the future. </a:t>
            </a:r>
          </a:p>
          <a:p>
            <a:endParaRPr lang="en-US"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600"/>
          </a:xfrm>
        </p:spPr>
        <p:txBody>
          <a:bodyPr>
            <a:noAutofit/>
          </a:bodyPr>
          <a:lstStyle/>
          <a:p>
            <a:r>
              <a:rPr lang="en-US" sz="3800" b="1" dirty="0" smtClean="0"/>
              <a:t>Why Are Some Churches of Christ Adding Instruments Today?</a:t>
            </a:r>
            <a:endParaRPr lang="en-US" sz="3800" b="1" dirty="0"/>
          </a:p>
        </p:txBody>
      </p:sp>
      <p:sp>
        <p:nvSpPr>
          <p:cNvPr id="3" name="Content Placeholder 2"/>
          <p:cNvSpPr>
            <a:spLocks noGrp="1"/>
          </p:cNvSpPr>
          <p:nvPr>
            <p:ph idx="1"/>
          </p:nvPr>
        </p:nvSpPr>
        <p:spPr>
          <a:xfrm>
            <a:off x="94370" y="1474587"/>
            <a:ext cx="8686800" cy="3954593"/>
          </a:xfrm>
        </p:spPr>
        <p:txBody>
          <a:bodyPr>
            <a:normAutofit fontScale="92500" lnSpcReduction="10000"/>
          </a:bodyPr>
          <a:lstStyle/>
          <a:p>
            <a:r>
              <a:rPr lang="en-US" dirty="0" smtClean="0"/>
              <a:t>Because They Allowed It 1</a:t>
            </a:r>
            <a:r>
              <a:rPr lang="en-US" baseline="30000" dirty="0" smtClean="0"/>
              <a:t>st</a:t>
            </a:r>
            <a:r>
              <a:rPr lang="en-US" dirty="0" smtClean="0"/>
              <a:t> In Different Venues.</a:t>
            </a:r>
          </a:p>
          <a:p>
            <a:pPr lvl="1"/>
            <a:r>
              <a:rPr lang="en-US" dirty="0" smtClean="0"/>
              <a:t>“For many years we have had instrumental music in our Wednesday evening Vespers, special services at Christmas and Easter and our youth group has instrumental music in most of their activities.”</a:t>
            </a:r>
          </a:p>
          <a:p>
            <a:pPr lvl="1"/>
            <a:r>
              <a:rPr lang="en-US" dirty="0" smtClean="0"/>
              <a:t>“Some of us and you have seen some of our children leave our tradition because they have enjoyed instrumental services in their youth programs and as they become young adults they prefer that form of music.” </a:t>
            </a:r>
          </a:p>
          <a:p>
            <a:pPr lvl="1">
              <a:buNone/>
            </a:pPr>
            <a:r>
              <a:rPr lang="en-US" dirty="0" smtClean="0"/>
              <a:t> </a:t>
            </a:r>
          </a:p>
          <a:p>
            <a:pPr lvl="1"/>
            <a:endParaRPr lang="en-US" b="1" i="1" u="sng"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600"/>
          </a:xfrm>
        </p:spPr>
        <p:txBody>
          <a:bodyPr>
            <a:noAutofit/>
          </a:bodyPr>
          <a:lstStyle/>
          <a:p>
            <a:r>
              <a:rPr lang="en-US" sz="3800" b="1" dirty="0" smtClean="0"/>
              <a:t>Why Are Some Churches of Christ Adding Instruments Today?</a:t>
            </a:r>
            <a:endParaRPr lang="en-US" sz="3800" b="1" dirty="0"/>
          </a:p>
        </p:txBody>
      </p:sp>
      <p:sp>
        <p:nvSpPr>
          <p:cNvPr id="3" name="Content Placeholder 2"/>
          <p:cNvSpPr>
            <a:spLocks noGrp="1"/>
          </p:cNvSpPr>
          <p:nvPr>
            <p:ph idx="1"/>
          </p:nvPr>
        </p:nvSpPr>
        <p:spPr>
          <a:xfrm>
            <a:off x="94370" y="1474587"/>
            <a:ext cx="8686800" cy="3675455"/>
          </a:xfrm>
        </p:spPr>
        <p:txBody>
          <a:bodyPr>
            <a:normAutofit fontScale="92500" lnSpcReduction="10000"/>
          </a:bodyPr>
          <a:lstStyle/>
          <a:p>
            <a:r>
              <a:rPr lang="en-US" dirty="0" smtClean="0"/>
              <a:t>Because The Shepherds </a:t>
            </a:r>
            <a:r>
              <a:rPr lang="en-US" dirty="0" smtClean="0"/>
              <a:t>Failed </a:t>
            </a:r>
            <a:r>
              <a:rPr lang="en-US" dirty="0" smtClean="0"/>
              <a:t>To Hold Fast To Sound Doctrine &amp; Refute False Teaching (Titus 1:9-11)</a:t>
            </a:r>
          </a:p>
          <a:p>
            <a:pPr lvl="1"/>
            <a:r>
              <a:rPr lang="en-US" dirty="0" smtClean="0"/>
              <a:t>“Let me just add a personal note – I am now 71 years old and have attended </a:t>
            </a:r>
            <a:r>
              <a:rPr lang="en-US" dirty="0" err="1" smtClean="0"/>
              <a:t>acapella</a:t>
            </a:r>
            <a:r>
              <a:rPr lang="en-US" dirty="0" smtClean="0"/>
              <a:t> Churches of Christ my entire life. I served as a song leader at many churches for more than 40 years – I led my first song during a singing school held at my home church during the summer when I was about 12 years old. </a:t>
            </a:r>
            <a:r>
              <a:rPr lang="en-US" b="1" i="1" u="sng" dirty="0" smtClean="0"/>
              <a:t>I love our </a:t>
            </a:r>
            <a:r>
              <a:rPr lang="en-US" b="1" i="1" u="sng" dirty="0" err="1" smtClean="0"/>
              <a:t>acapella</a:t>
            </a:r>
            <a:r>
              <a:rPr lang="en-US" b="1" i="1" u="sng" dirty="0" smtClean="0"/>
              <a:t> tradition but accept that it is just that – a tradition.” </a:t>
            </a:r>
            <a:endParaRPr lang="en-US" b="1" i="1" u="sng"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Singing Without Instruments </a:t>
            </a:r>
            <a:br>
              <a:rPr lang="en-US" b="1" dirty="0" smtClean="0"/>
            </a:br>
            <a:r>
              <a:rPr lang="en-US" b="1" dirty="0" smtClean="0"/>
              <a:t>Is More Than Just A Tradition</a:t>
            </a:r>
            <a:endParaRPr lang="en-US" b="1" dirty="0"/>
          </a:p>
        </p:txBody>
      </p:sp>
      <p:sp>
        <p:nvSpPr>
          <p:cNvPr id="3" name="Content Placeholder 2"/>
          <p:cNvSpPr>
            <a:spLocks noGrp="1"/>
          </p:cNvSpPr>
          <p:nvPr>
            <p:ph idx="1"/>
          </p:nvPr>
        </p:nvSpPr>
        <p:spPr/>
        <p:txBody>
          <a:bodyPr/>
          <a:lstStyle/>
          <a:p>
            <a:r>
              <a:rPr lang="en-US" dirty="0" smtClean="0"/>
              <a:t>It Is The Commanded Worship of the NT.</a:t>
            </a:r>
          </a:p>
          <a:p>
            <a:pPr lvl="1"/>
            <a:r>
              <a:rPr lang="en-US" dirty="0" smtClean="0"/>
              <a:t>Ephesians 5:19, Colossians 3:16</a:t>
            </a:r>
          </a:p>
          <a:p>
            <a:pPr lvl="1"/>
            <a:r>
              <a:rPr lang="en-US" dirty="0" smtClean="0"/>
              <a:t>“</a:t>
            </a:r>
            <a:r>
              <a:rPr lang="en-US" u="sng" dirty="0" smtClean="0"/>
              <a:t>speaking</a:t>
            </a:r>
            <a:r>
              <a:rPr lang="en-US" dirty="0" smtClean="0"/>
              <a:t> to one another…making melody with your heart to the Lord”  </a:t>
            </a:r>
          </a:p>
          <a:p>
            <a:pPr lvl="1"/>
            <a:r>
              <a:rPr lang="en-US" dirty="0" smtClean="0"/>
              <a:t>“Let the </a:t>
            </a:r>
            <a:r>
              <a:rPr lang="en-US" u="sng" dirty="0" smtClean="0"/>
              <a:t>word of Christ</a:t>
            </a:r>
            <a:r>
              <a:rPr lang="en-US" dirty="0" smtClean="0"/>
              <a:t>…</a:t>
            </a:r>
            <a:r>
              <a:rPr lang="en-US" u="sng" dirty="0" smtClean="0"/>
              <a:t>teaching</a:t>
            </a:r>
            <a:r>
              <a:rPr lang="en-US" dirty="0" smtClean="0"/>
              <a:t>…one another”</a:t>
            </a:r>
          </a:p>
          <a:p>
            <a:r>
              <a:rPr lang="en-US" dirty="0" smtClean="0"/>
              <a:t>It Is The Verifiable Practice in NT Times.</a:t>
            </a:r>
            <a:endParaRPr lang="en-US" dirty="0"/>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563</TotalTime>
  <Words>1106</Words>
  <Application>Microsoft Macintosh PowerPoint</Application>
  <PresentationFormat>On-screen Show (4:3)</PresentationFormat>
  <Paragraphs>76</Paragraphs>
  <Slides>12</Slides>
  <Notes>6</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Default Theme</vt:lpstr>
      <vt:lpstr>Jesus’ Priority In  Pleasing The Lord  (John 8:29)</vt:lpstr>
      <vt:lpstr>God Is Only Pleased  With Worship He Approves</vt:lpstr>
      <vt:lpstr>God Requests Different Worship  Under Different Covenants.</vt:lpstr>
      <vt:lpstr>Christian Worship  That Pleases The Lord...</vt:lpstr>
      <vt:lpstr>Christians Sing In Worship To God</vt:lpstr>
      <vt:lpstr>Why Are Some Churches of Christ Adding Instruments Today?</vt:lpstr>
      <vt:lpstr>Why Are Some Churches of Christ Adding Instruments Today?</vt:lpstr>
      <vt:lpstr>Why Are Some Churches of Christ Adding Instruments Today?</vt:lpstr>
      <vt:lpstr>Singing Without Instruments  Is More Than Just A Tradition</vt:lpstr>
      <vt:lpstr>When Churches Want To Please God, They Simply Go Back To The Pattern.</vt:lpstr>
      <vt:lpstr>Proper Praise &amp; Worship  Pleases The Lord.</vt:lpstr>
      <vt:lpstr>Jesus’ Priority In  Pleasing The Lord  (John 8:29)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Praise That Pleases God</dc:title>
  <dc:creator>Phillip Shumake</dc:creator>
  <cp:lastModifiedBy>Phillip Shumake</cp:lastModifiedBy>
  <cp:revision>47</cp:revision>
  <dcterms:created xsi:type="dcterms:W3CDTF">2016-03-18T17:20:07Z</dcterms:created>
  <dcterms:modified xsi:type="dcterms:W3CDTF">2016-03-18T17:44:11Z</dcterms:modified>
</cp:coreProperties>
</file>