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
  </p:notesMasterIdLst>
  <p:sldIdLst>
    <p:sldId id="256" r:id="rId2"/>
    <p:sldId id="279" r:id="rId3"/>
    <p:sldId id="270" r:id="rId4"/>
    <p:sldId id="280" r:id="rId5"/>
    <p:sldId id="281"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clrMru>
    <a:srgbClr val="8D0424"/>
    <a:srgbClr val="04245C"/>
    <a:srgbClr val="BCDF85"/>
    <a:srgbClr val="8BD59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notesView">
  <p:normalViewPr vertBarState="maximized">
    <p:restoredLeft sz="15620"/>
    <p:restoredTop sz="60850" autoAdjust="0"/>
  </p:normalViewPr>
  <p:slideViewPr>
    <p:cSldViewPr snapToGrid="0" snapToObjects="1">
      <p:cViewPr varScale="1">
        <p:scale>
          <a:sx n="69" d="100"/>
          <a:sy n="69" d="100"/>
        </p:scale>
        <p:origin x="-1408" y="-11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9" d="100"/>
          <a:sy n="89" d="100"/>
        </p:scale>
        <p:origin x="-2880" y="-11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5C82B6-02A2-C94F-AC59-F5A5078642C2}" type="datetimeFigureOut">
              <a:rPr lang="en-US" smtClean="0"/>
              <a:pPr/>
              <a:t>2/7/16</a:t>
            </a:fld>
            <a:endParaRPr lang="en-US"/>
          </a:p>
        </p:txBody>
      </p:sp>
      <p:sp>
        <p:nvSpPr>
          <p:cNvPr id="4" name="Slide Image Placeholder 3"/>
          <p:cNvSpPr>
            <a:spLocks noGrp="1" noRot="1" noChangeAspect="1"/>
          </p:cNvSpPr>
          <p:nvPr>
            <p:ph type="sldImg" idx="2"/>
          </p:nvPr>
        </p:nvSpPr>
        <p:spPr>
          <a:xfrm>
            <a:off x="1520954" y="75600"/>
            <a:ext cx="3725065" cy="2793799"/>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17483" y="3035719"/>
            <a:ext cx="6304295" cy="594573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5540863" y="457200"/>
            <a:ext cx="1262674" cy="457200"/>
          </a:xfrm>
          <a:prstGeom prst="rect">
            <a:avLst/>
          </a:prstGeom>
        </p:spPr>
        <p:txBody>
          <a:bodyPr vert="horz" lIns="91440" tIns="45720" rIns="91440" bIns="45720" rtlCol="0" anchor="b"/>
          <a:lstStyle>
            <a:lvl1pPr algn="r">
              <a:defRPr sz="1200"/>
            </a:lvl1pPr>
          </a:lstStyle>
          <a:p>
            <a:fld id="{BD719C34-C558-7E41-8C3A-D59A40FF542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2413" y="76200"/>
            <a:ext cx="3722687" cy="2792413"/>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719C34-C558-7E41-8C3A-D59A40FF542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2413" y="76200"/>
            <a:ext cx="3722687" cy="2792413"/>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719C34-C558-7E41-8C3A-D59A40FF542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487F6B-E2F0-8649-B7F2-70733DE521ED}" type="slidenum">
              <a:rPr lang="en-US"/>
              <a:pPr/>
              <a:t>3</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normAutofit/>
          </a:bodyPr>
          <a:lstStyle/>
          <a:p>
            <a:r>
              <a:rPr lang="en-US" sz="1400" dirty="0"/>
              <a:t>Word of God Not Blasphemed – Not to “Blast the Fame”</a:t>
            </a:r>
          </a:p>
          <a:p>
            <a:pPr>
              <a:buFontTx/>
              <a:buChar char="-"/>
            </a:pPr>
            <a:r>
              <a:rPr lang="en-US" sz="1400" dirty="0"/>
              <a:t>The Bible is famous for its moral teachings and standards.  It is also famous for being the means by which so many people’s lives have been transformed.  DON’T be the one who pulls that reputation down. Don’t be one who gives the world a chance to criticize the word of God.</a:t>
            </a:r>
          </a:p>
          <a:p>
            <a:pPr>
              <a:buFontTx/>
              <a:buChar char="-"/>
            </a:pPr>
            <a:r>
              <a:rPr lang="en-US" sz="1400" dirty="0"/>
              <a:t>It is stunning, yet wonderful that the FAMILY.  The duties of the home are so connected with the honor of the gospel.  This is because the family is THE testing ground of Christian virtues.  A healthy family remains a hallmark of Christian living and a wife with a Godly: Heart, Hands, and Head is essential to its development.</a:t>
            </a:r>
          </a:p>
          <a:p>
            <a:endParaRPr lang="en-US" sz="1400" dirty="0"/>
          </a:p>
          <a:p>
            <a:r>
              <a:rPr lang="en-US" sz="1400" dirty="0"/>
              <a:t>Rewards per Virtue:</a:t>
            </a:r>
          </a:p>
          <a:p>
            <a:endParaRPr lang="en-US" sz="1400" dirty="0"/>
          </a:p>
          <a:p>
            <a:r>
              <a:rPr lang="en-US" sz="1400" dirty="0"/>
              <a:t>Seeking Advice from Godly Women – Wisdom</a:t>
            </a:r>
          </a:p>
          <a:p>
            <a:r>
              <a:rPr lang="en-US" sz="1400" dirty="0"/>
              <a:t>Love your husband and children – Praise, Satisfaction, and Legacy</a:t>
            </a:r>
          </a:p>
          <a:p>
            <a:r>
              <a:rPr lang="en-US" sz="1400" dirty="0"/>
              <a:t>Sensible – Safety</a:t>
            </a:r>
          </a:p>
          <a:p>
            <a:r>
              <a:rPr lang="en-US" sz="1400" dirty="0"/>
              <a:t>Pure – Beauty and Value</a:t>
            </a:r>
          </a:p>
          <a:p>
            <a:r>
              <a:rPr lang="en-US" sz="1400" dirty="0"/>
              <a:t>Workers at Home – Peace and Stability</a:t>
            </a:r>
          </a:p>
          <a:p>
            <a:r>
              <a:rPr lang="en-US" sz="1400" dirty="0"/>
              <a:t>Kindness – Fulfilling Relationships</a:t>
            </a:r>
          </a:p>
          <a:p>
            <a:r>
              <a:rPr lang="en-US" sz="1400" dirty="0"/>
              <a:t>Submission – Guidance, Companionship, Empowered Husband.</a:t>
            </a:r>
          </a:p>
          <a:p>
            <a:endParaRPr lang="en-US" sz="1400" dirty="0"/>
          </a:p>
          <a:p>
            <a:r>
              <a:rPr lang="en-US" sz="1400" dirty="0"/>
              <a:t>Although the world screams – “You don’t have to be this way” God’s ways still work.  The results of becoming a Godly young woman still prove over and again, that true wisdom for living and for shaping our Character comes from above – not the sinful world around us.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Must be urged…so just</a:t>
            </a:r>
            <a:r>
              <a:rPr lang="en-US" baseline="0" dirty="0" smtClean="0"/>
              <a:t> like the young women are instructed by those ahead of them…so are the young men</a:t>
            </a:r>
            <a:r>
              <a:rPr lang="en-US" baseline="0" dirty="0" smtClean="0"/>
              <a:t>.</a:t>
            </a:r>
          </a:p>
          <a:p>
            <a:endParaRPr lang="en-US" dirty="0" smtClean="0"/>
          </a:p>
          <a:p>
            <a:r>
              <a:rPr lang="en-US" b="1" dirty="0" smtClean="0"/>
              <a:t>THE ONE MAIN Tool for every job:</a:t>
            </a:r>
          </a:p>
          <a:p>
            <a:r>
              <a:rPr lang="en-US" dirty="0" smtClean="0"/>
              <a:t>Hopes – The hope of the future of the church depends on the kind of young men we raise.</a:t>
            </a:r>
          </a:p>
          <a:p>
            <a:r>
              <a:rPr lang="en-US" dirty="0" smtClean="0"/>
              <a:t>Happiness – A young man who cannot live with self-control and reason cannot be reach his potential or be happy.</a:t>
            </a:r>
          </a:p>
          <a:p>
            <a:r>
              <a:rPr lang="en-US" dirty="0" smtClean="0"/>
              <a:t>Hunger – The young man who indulges in the temptations of power, sex, recklessness, and worldliness will soon be ruined.  Only the young man who knows the deeper hunger of his soul can move beyond these temptations.</a:t>
            </a:r>
          </a:p>
          <a:p>
            <a:r>
              <a:rPr lang="en-US" dirty="0" smtClean="0"/>
              <a:t>Heart – Sensibly guard your heart, because what you fill it with now, will come out over and over again for the rest of your life.</a:t>
            </a:r>
          </a:p>
          <a:p>
            <a:r>
              <a:rPr lang="en-US" dirty="0" smtClean="0"/>
              <a:t>Habits – The habits you develop now will be very hard to change later whether good or bad.</a:t>
            </a:r>
          </a:p>
          <a:p>
            <a:endParaRPr lang="en-US" dirty="0" smtClean="0"/>
          </a:p>
          <a:p>
            <a:r>
              <a:rPr lang="en-US" dirty="0" smtClean="0"/>
              <a:t>Men building up Men:</a:t>
            </a:r>
          </a:p>
          <a:p>
            <a:pPr>
              <a:buFontTx/>
              <a:buChar char="-"/>
            </a:pPr>
            <a:r>
              <a:rPr lang="en-US" dirty="0" smtClean="0"/>
              <a:t>Just as the young women were to look up to the older Godly women of the church. Young men need someone to look up to.  Young men need a guy to show them what it means to be a guy.  Paul knew Titus had a tremendous opportunity, as a servant of influence in the church, to be that man.  He gives Titus four specific commandments that could certainly be studied by any evangelist to be a better minister, but can also be seen as four areas of life where Titus’ own sensibilities would serve as an example of a “sensible” manner of living for the young men to model themselves after.</a:t>
            </a:r>
          </a:p>
          <a:p>
            <a:pPr>
              <a:buFontTx/>
              <a:buChar char="-"/>
            </a:pPr>
            <a:endParaRPr lang="en-US" dirty="0" smtClean="0"/>
          </a:p>
          <a:p>
            <a:pPr>
              <a:buFontTx/>
              <a:buChar char="-"/>
            </a:pPr>
            <a:endParaRPr lang="en-US" dirty="0" smtClean="0"/>
          </a:p>
          <a:p>
            <a:r>
              <a:rPr lang="en-US" b="1" dirty="0" smtClean="0"/>
              <a:t>I urge you:</a:t>
            </a:r>
          </a:p>
          <a:p>
            <a:r>
              <a:rPr lang="en-US" dirty="0" smtClean="0"/>
              <a:t>This is not going to make you boring – it is going to make you bold!  Because you will be equipped!</a:t>
            </a:r>
          </a:p>
          <a:p>
            <a:r>
              <a:rPr lang="en-US" dirty="0" smtClean="0"/>
              <a:t>This is the trait you must set your mind on developing if you are going to change yourself, change your family, and change this church to be an even more God glorifying Body.</a:t>
            </a:r>
          </a:p>
          <a:p>
            <a:endParaRPr lang="en-US" dirty="0" smtClean="0"/>
          </a:p>
          <a:p>
            <a:r>
              <a:rPr lang="en-US" dirty="0" smtClean="0"/>
              <a:t>This is the way to live the life of your dreams.  This is the way to be truly successful in your relationship with God, your relationship with your family, and your relationship with the world.  Live Sensibly!</a:t>
            </a:r>
          </a:p>
          <a:p>
            <a:pPr>
              <a:buFontTx/>
              <a:buChar cha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D719C34-C558-7E41-8C3A-D59A40FF542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2413" y="76200"/>
            <a:ext cx="3722687" cy="2792413"/>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D719C34-C558-7E41-8C3A-D59A40FF542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Tonight – WE WANT TO URGE YOU – BEGIN</a:t>
            </a:r>
            <a:r>
              <a:rPr lang="en-US" sz="1600" baseline="0" dirty="0" smtClean="0"/>
              <a:t> FOLLOWING CHRIST NOW!</a:t>
            </a:r>
          </a:p>
          <a:p>
            <a:endParaRPr lang="en-US" sz="1600" baseline="0" dirty="0" smtClean="0"/>
          </a:p>
          <a:p>
            <a:r>
              <a:rPr lang="en-US" sz="1600" baseline="0" dirty="0" smtClean="0"/>
              <a:t>Eccl 12:1  calls us to Remember our Creator in the days of our youth.  NOW is the time to begin following Christ.</a:t>
            </a:r>
          </a:p>
          <a:p>
            <a:endParaRPr lang="en-US" sz="1600" baseline="0" dirty="0" smtClean="0"/>
          </a:p>
          <a:p>
            <a:r>
              <a:rPr lang="en-US" sz="1600" baseline="0" dirty="0" smtClean="0"/>
              <a:t>You can begin that journey by confessing your faith in Jesus – turning to follow Jesus – and having JESUS wash your sins away in baptism.</a:t>
            </a:r>
            <a:endParaRPr lang="en-US" sz="1600" dirty="0"/>
          </a:p>
        </p:txBody>
      </p:sp>
      <p:sp>
        <p:nvSpPr>
          <p:cNvPr id="4" name="Slide Number Placeholder 3"/>
          <p:cNvSpPr>
            <a:spLocks noGrp="1"/>
          </p:cNvSpPr>
          <p:nvPr>
            <p:ph type="sldNum" sz="quarter" idx="10"/>
          </p:nvPr>
        </p:nvSpPr>
        <p:spPr/>
        <p:txBody>
          <a:bodyPr/>
          <a:lstStyle/>
          <a:p>
            <a:fld id="{BD719C34-C558-7E41-8C3A-D59A40FF542A}"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DE2248-6F52-1147-B0F4-9518474F28CC}" type="datetimeFigureOut">
              <a:rPr lang="en-US" smtClean="0"/>
              <a:pPr/>
              <a:t>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DE2248-6F52-1147-B0F4-9518474F28CC}" type="datetimeFigureOut">
              <a:rPr lang="en-US" smtClean="0"/>
              <a:pPr/>
              <a:t>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DE2248-6F52-1147-B0F4-9518474F28CC}" type="datetimeFigureOut">
              <a:rPr lang="en-US" smtClean="0"/>
              <a:pPr/>
              <a:t>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DE2248-6F52-1147-B0F4-9518474F28CC}" type="datetimeFigureOut">
              <a:rPr lang="en-US" smtClean="0"/>
              <a:pPr/>
              <a:t>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E2248-6F52-1147-B0F4-9518474F28CC}" type="datetimeFigureOut">
              <a:rPr lang="en-US" smtClean="0"/>
              <a:pPr/>
              <a:t>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E2248-6F52-1147-B0F4-9518474F28CC}" type="datetimeFigureOut">
              <a:rPr lang="en-US" smtClean="0"/>
              <a:pPr/>
              <a:t>2/7/16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980E8-25D5-DA44-82EC-4B4C3575DF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up)">
                                      <p:cBhvr>
                                        <p:cTn id="13" dur="500"/>
                                        <p:tgtEl>
                                          <p:spTgt spid="3">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up)">
                                      <p:cBhvr>
                                        <p:cTn id="16" dur="500"/>
                                        <p:tgtEl>
                                          <p:spTgt spid="3">
                                            <p:txEl>
                                              <p:pRg st="3" end="3"/>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up)">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457200" rtl="0" eaLnBrk="1" latinLnBrk="0" hangingPunct="1">
        <a:spcBef>
          <a:spcPct val="0"/>
        </a:spcBef>
        <a:buNone/>
        <a:defRPr sz="4400" kern="1200">
          <a:solidFill>
            <a:srgbClr val="BCDF85"/>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Spiritual Check-up</a:t>
            </a:r>
            <a:endParaRPr lang="en-US" dirty="0"/>
          </a:p>
        </p:txBody>
      </p:sp>
      <p:sp>
        <p:nvSpPr>
          <p:cNvPr id="3" name="Subtitle 2"/>
          <p:cNvSpPr>
            <a:spLocks noGrp="1"/>
          </p:cNvSpPr>
          <p:nvPr>
            <p:ph type="subTitle" idx="1"/>
          </p:nvPr>
        </p:nvSpPr>
        <p:spPr/>
        <p:txBody>
          <a:bodyPr/>
          <a:lstStyle/>
          <a:p>
            <a:endParaRPr lang="en-US"/>
          </a:p>
        </p:txBody>
      </p:sp>
      <p:pic>
        <p:nvPicPr>
          <p:cNvPr id="4" name="Picture 3" descr="checkup-title.jpg"/>
          <p:cNvPicPr>
            <a:picLocks noChangeAspect="1"/>
          </p:cNvPicPr>
          <p:nvPr/>
        </p:nvPicPr>
        <p:blipFill>
          <a:blip r:embed="rId3"/>
          <a:stretch>
            <a:fillRect/>
          </a:stretch>
        </p:blipFill>
        <p:spPr>
          <a:xfrm>
            <a:off x="0" y="0"/>
            <a:ext cx="9144000" cy="6858000"/>
          </a:xfrm>
          <a:prstGeom prst="rect">
            <a:avLst/>
          </a:prstGeom>
        </p:spPr>
      </p:pic>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Young Women</a:t>
            </a:r>
            <a:endParaRPr lang="en-US" dirty="0"/>
          </a:p>
        </p:txBody>
      </p:sp>
      <p:sp>
        <p:nvSpPr>
          <p:cNvPr id="3" name="Content Placeholder 2"/>
          <p:cNvSpPr>
            <a:spLocks noGrp="1"/>
          </p:cNvSpPr>
          <p:nvPr>
            <p:ph idx="1"/>
          </p:nvPr>
        </p:nvSpPr>
        <p:spPr/>
        <p:txBody>
          <a:bodyPr/>
          <a:lstStyle/>
          <a:p>
            <a:r>
              <a:rPr lang="en-US" dirty="0" smtClean="0"/>
              <a:t>Look To Older Christian Women for Guidance</a:t>
            </a:r>
          </a:p>
          <a:p>
            <a:pPr lvl="1"/>
            <a:r>
              <a:rPr lang="en-US" dirty="0" smtClean="0"/>
              <a:t>“so that they…”</a:t>
            </a:r>
          </a:p>
          <a:p>
            <a:r>
              <a:rPr lang="en-US" dirty="0" smtClean="0"/>
              <a:t>Express A </a:t>
            </a:r>
            <a:r>
              <a:rPr lang="en-US" dirty="0" smtClean="0"/>
              <a:t>Friendly Loving </a:t>
            </a:r>
            <a:r>
              <a:rPr lang="en-US" dirty="0" smtClean="0"/>
              <a:t>Heart</a:t>
            </a:r>
          </a:p>
          <a:p>
            <a:pPr lvl="1"/>
            <a:r>
              <a:rPr lang="en-US" dirty="0" smtClean="0"/>
              <a:t>Husbands &amp; Children</a:t>
            </a:r>
          </a:p>
          <a:p>
            <a:r>
              <a:rPr lang="en-US" dirty="0" smtClean="0"/>
              <a:t>Think &amp; Act In A Productive Manner</a:t>
            </a:r>
          </a:p>
          <a:p>
            <a:pPr lvl="1"/>
            <a:r>
              <a:rPr lang="en-US" dirty="0" smtClean="0"/>
              <a:t>“workers at home”</a:t>
            </a:r>
          </a:p>
          <a:p>
            <a:r>
              <a:rPr lang="en-US" dirty="0" smtClean="0"/>
              <a:t>Show Respect For Their Husband’s Leadership</a:t>
            </a:r>
          </a:p>
          <a:p>
            <a:r>
              <a:rPr lang="en-US" dirty="0" smtClean="0"/>
              <a:t>Prove That God’s Word Is Honorable</a:t>
            </a:r>
          </a:p>
          <a:p>
            <a:endParaRPr lang="en-US" dirty="0" smtClean="0"/>
          </a:p>
          <a:p>
            <a:endParaRPr lang="en-US" dirty="0"/>
          </a:p>
        </p:txBody>
      </p:sp>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Your Reward</a:t>
            </a:r>
          </a:p>
        </p:txBody>
      </p:sp>
      <p:sp>
        <p:nvSpPr>
          <p:cNvPr id="21507" name="Rectangle 3"/>
          <p:cNvSpPr>
            <a:spLocks noGrp="1" noChangeArrowheads="1"/>
          </p:cNvSpPr>
          <p:nvPr>
            <p:ph type="body" idx="1"/>
          </p:nvPr>
        </p:nvSpPr>
        <p:spPr/>
        <p:txBody>
          <a:bodyPr/>
          <a:lstStyle/>
          <a:p>
            <a:pPr marL="533400" indent="-533400">
              <a:lnSpc>
                <a:spcPct val="90000"/>
              </a:lnSpc>
              <a:buFontTx/>
              <a:buAutoNum type="arabicPeriod"/>
            </a:pPr>
            <a:r>
              <a:rPr lang="en-US" sz="2800"/>
              <a:t>God’s Word is Honored (vs. 5)</a:t>
            </a:r>
          </a:p>
          <a:p>
            <a:pPr marL="533400" indent="-533400">
              <a:lnSpc>
                <a:spcPct val="90000"/>
              </a:lnSpc>
              <a:buFontTx/>
              <a:buAutoNum type="arabicPeriod"/>
            </a:pPr>
            <a:r>
              <a:rPr lang="en-US" sz="2800"/>
              <a:t>Wisdom Beyond Your Years</a:t>
            </a:r>
          </a:p>
          <a:p>
            <a:pPr marL="533400" indent="-533400">
              <a:lnSpc>
                <a:spcPct val="90000"/>
              </a:lnSpc>
              <a:buFontTx/>
              <a:buAutoNum type="arabicPeriod"/>
            </a:pPr>
            <a:r>
              <a:rPr lang="en-US" sz="2800"/>
              <a:t>Praise, Satisfaction, &amp; Legacy</a:t>
            </a:r>
          </a:p>
          <a:p>
            <a:pPr marL="533400" indent="-533400">
              <a:lnSpc>
                <a:spcPct val="90000"/>
              </a:lnSpc>
              <a:buFontTx/>
              <a:buAutoNum type="arabicPeriod"/>
            </a:pPr>
            <a:r>
              <a:rPr lang="en-US" sz="2800"/>
              <a:t>Safety</a:t>
            </a:r>
          </a:p>
          <a:p>
            <a:pPr marL="533400" indent="-533400">
              <a:lnSpc>
                <a:spcPct val="90000"/>
              </a:lnSpc>
              <a:buFontTx/>
              <a:buAutoNum type="arabicPeriod"/>
            </a:pPr>
            <a:r>
              <a:rPr lang="en-US" sz="2800"/>
              <a:t>Beauty &amp; Value</a:t>
            </a:r>
          </a:p>
          <a:p>
            <a:pPr marL="533400" indent="-533400">
              <a:lnSpc>
                <a:spcPct val="90000"/>
              </a:lnSpc>
              <a:buFontTx/>
              <a:buAutoNum type="arabicPeriod"/>
            </a:pPr>
            <a:r>
              <a:rPr lang="en-US" sz="2800"/>
              <a:t>Peace &amp; Stability</a:t>
            </a:r>
          </a:p>
          <a:p>
            <a:pPr marL="533400" indent="-533400">
              <a:lnSpc>
                <a:spcPct val="90000"/>
              </a:lnSpc>
              <a:buFontTx/>
              <a:buAutoNum type="arabicPeriod"/>
            </a:pPr>
            <a:r>
              <a:rPr lang="en-US" sz="2800"/>
              <a:t>Fulfilling Relationships</a:t>
            </a:r>
          </a:p>
          <a:p>
            <a:pPr marL="533400" indent="-533400">
              <a:lnSpc>
                <a:spcPct val="90000"/>
              </a:lnSpc>
              <a:buFontTx/>
              <a:buAutoNum type="arabicPeriod"/>
            </a:pPr>
            <a:r>
              <a:rPr lang="en-US" sz="2800"/>
              <a:t>Guidance, Companionship, &amp; Empowered Husband</a:t>
            </a:r>
          </a:p>
        </p:txBody>
      </p:sp>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Young Men</a:t>
            </a:r>
            <a:endParaRPr lang="en-US" dirty="0"/>
          </a:p>
        </p:txBody>
      </p:sp>
      <p:sp>
        <p:nvSpPr>
          <p:cNvPr id="3" name="Content Placeholder 2"/>
          <p:cNvSpPr>
            <a:spLocks noGrp="1"/>
          </p:cNvSpPr>
          <p:nvPr>
            <p:ph idx="1"/>
          </p:nvPr>
        </p:nvSpPr>
        <p:spPr/>
        <p:txBody>
          <a:bodyPr/>
          <a:lstStyle/>
          <a:p>
            <a:r>
              <a:rPr lang="en-US" dirty="0" smtClean="0"/>
              <a:t>Stand-Out Due To One Key Trait: Be Sensible!</a:t>
            </a:r>
          </a:p>
          <a:p>
            <a:r>
              <a:rPr lang="en-US" dirty="0" smtClean="0"/>
              <a:t>Sensible Actions “an example of good deeds”</a:t>
            </a:r>
          </a:p>
          <a:p>
            <a:r>
              <a:rPr lang="en-US" dirty="0" smtClean="0"/>
              <a:t>Sensible Religion “purity in doctrine”</a:t>
            </a:r>
          </a:p>
          <a:p>
            <a:r>
              <a:rPr lang="en-US" dirty="0" smtClean="0"/>
              <a:t>Sensible Character “dignified”</a:t>
            </a:r>
          </a:p>
          <a:p>
            <a:r>
              <a:rPr lang="en-US" dirty="0" smtClean="0"/>
              <a:t>Sensible Speech “sound in speech”</a:t>
            </a:r>
          </a:p>
          <a:p>
            <a:r>
              <a:rPr lang="en-US" dirty="0" smtClean="0"/>
              <a:t>Must Be “Urged” To Live Above Criticism</a:t>
            </a:r>
            <a:r>
              <a:rPr lang="en-US" dirty="0" smtClean="0"/>
              <a:t>.</a:t>
            </a:r>
          </a:p>
          <a:p>
            <a:pPr lvl="1"/>
            <a:r>
              <a:rPr lang="en-US" dirty="0" smtClean="0"/>
              <a:t>Proverbs 3:1-4</a:t>
            </a:r>
            <a:endParaRPr lang="en-US" dirty="0"/>
          </a:p>
        </p:txBody>
      </p:sp>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Titus 2:4-8</a:t>
            </a:r>
            <a:endParaRPr lang="en-US" dirty="0"/>
          </a:p>
        </p:txBody>
      </p:sp>
      <p:sp>
        <p:nvSpPr>
          <p:cNvPr id="3" name="Content Placeholder 2"/>
          <p:cNvSpPr>
            <a:spLocks noGrp="1"/>
          </p:cNvSpPr>
          <p:nvPr>
            <p:ph idx="1"/>
          </p:nvPr>
        </p:nvSpPr>
        <p:spPr>
          <a:xfrm>
            <a:off x="457200" y="1416150"/>
            <a:ext cx="8229600" cy="5257800"/>
          </a:xfrm>
        </p:spPr>
        <p:txBody>
          <a:bodyPr>
            <a:normAutofit fontScale="92500"/>
          </a:bodyPr>
          <a:lstStyle/>
          <a:p>
            <a:r>
              <a:rPr lang="en-US" dirty="0" smtClean="0">
                <a:solidFill>
                  <a:srgbClr val="BCDF85"/>
                </a:solidFill>
              </a:rPr>
              <a:t>4 </a:t>
            </a:r>
            <a:r>
              <a:rPr lang="en-US" dirty="0" smtClean="0"/>
              <a:t>so that they may</a:t>
            </a:r>
            <a:r>
              <a:rPr lang="en-US" dirty="0" smtClean="0"/>
              <a:t> encourage </a:t>
            </a:r>
            <a:r>
              <a:rPr lang="en-US" dirty="0" smtClean="0"/>
              <a:t>the young women to love their husbands, to love their children, </a:t>
            </a:r>
            <a:r>
              <a:rPr lang="en-US" dirty="0" smtClean="0">
                <a:solidFill>
                  <a:srgbClr val="BCDF85"/>
                </a:solidFill>
              </a:rPr>
              <a:t>5</a:t>
            </a:r>
            <a:r>
              <a:rPr lang="en-US" dirty="0" smtClean="0"/>
              <a:t> to be sensible, pure, workers at home, kind, being subject to their own husbands, so that the word of God will not be dishonored</a:t>
            </a:r>
            <a:r>
              <a:rPr lang="en-US" dirty="0" smtClean="0"/>
              <a:t>.</a:t>
            </a:r>
            <a:r>
              <a:rPr lang="en-US" dirty="0" smtClean="0"/>
              <a:t/>
            </a:r>
            <a:br>
              <a:rPr lang="en-US" dirty="0" smtClean="0"/>
            </a:br>
            <a:r>
              <a:rPr lang="en-US" dirty="0" smtClean="0">
                <a:solidFill>
                  <a:srgbClr val="BCDF85"/>
                </a:solidFill>
              </a:rPr>
              <a:t>6</a:t>
            </a:r>
            <a:r>
              <a:rPr lang="en-US" dirty="0" smtClean="0"/>
              <a:t> Likewise urge the young men to be</a:t>
            </a:r>
            <a:r>
              <a:rPr lang="en-US" dirty="0" smtClean="0"/>
              <a:t> sensible</a:t>
            </a:r>
            <a:r>
              <a:rPr lang="en-US" dirty="0" smtClean="0"/>
              <a:t>; </a:t>
            </a:r>
            <a:r>
              <a:rPr lang="en-US" dirty="0" smtClean="0">
                <a:solidFill>
                  <a:srgbClr val="BCDF85"/>
                </a:solidFill>
              </a:rPr>
              <a:t>7</a:t>
            </a:r>
            <a:r>
              <a:rPr lang="en-US" dirty="0" smtClean="0"/>
              <a:t> in all things show yourself to be an example of good deeds, with</a:t>
            </a:r>
            <a:r>
              <a:rPr lang="en-US" dirty="0" smtClean="0"/>
              <a:t> purity </a:t>
            </a:r>
            <a:r>
              <a:rPr lang="en-US" dirty="0" smtClean="0"/>
              <a:t>in doctrine, dignified, </a:t>
            </a:r>
            <a:r>
              <a:rPr lang="en-US" dirty="0" smtClean="0">
                <a:solidFill>
                  <a:srgbClr val="BCDF85"/>
                </a:solidFill>
              </a:rPr>
              <a:t>8</a:t>
            </a:r>
            <a:r>
              <a:rPr lang="en-US" dirty="0" smtClean="0"/>
              <a:t> sound in speech which is beyond reproach, so that the opponent will be put to shame, having nothing bad to say about us.</a:t>
            </a:r>
            <a:endParaRPr lang="en-US" dirty="0"/>
          </a:p>
        </p:txBody>
      </p:sp>
    </p:spTree>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Spiritual Check-up</a:t>
            </a:r>
            <a:endParaRPr lang="en-US" dirty="0"/>
          </a:p>
        </p:txBody>
      </p:sp>
      <p:sp>
        <p:nvSpPr>
          <p:cNvPr id="3" name="Subtitle 2"/>
          <p:cNvSpPr>
            <a:spLocks noGrp="1"/>
          </p:cNvSpPr>
          <p:nvPr>
            <p:ph type="subTitle" idx="1"/>
          </p:nvPr>
        </p:nvSpPr>
        <p:spPr/>
        <p:txBody>
          <a:bodyPr/>
          <a:lstStyle/>
          <a:p>
            <a:endParaRPr lang="en-US"/>
          </a:p>
        </p:txBody>
      </p:sp>
      <p:pic>
        <p:nvPicPr>
          <p:cNvPr id="4" name="Picture 3" descr="checkup-title.jpg"/>
          <p:cNvPicPr>
            <a:picLocks noChangeAspect="1"/>
          </p:cNvPicPr>
          <p:nvPr/>
        </p:nvPicPr>
        <p:blipFill>
          <a:blip r:embed="rId3"/>
          <a:stretch>
            <a:fillRect/>
          </a:stretch>
        </p:blipFill>
        <p:spPr>
          <a:xfrm>
            <a:off x="0" y="0"/>
            <a:ext cx="9144000" cy="6858000"/>
          </a:xfrm>
          <a:prstGeom prst="rect">
            <a:avLst/>
          </a:prstGeom>
        </p:spPr>
      </p:pic>
    </p:spTree>
  </p:cSld>
  <p:clrMapOvr>
    <a:masterClrMapping/>
  </p:clrMapOvr>
  <p:transition>
    <p:circle/>
  </p:transition>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328</TotalTime>
  <Words>980</Words>
  <Application>Microsoft Macintosh PowerPoint</Application>
  <PresentationFormat>On-screen Show (4:3)</PresentationFormat>
  <Paragraphs>75</Paragraphs>
  <Slides>6</Slides>
  <Notes>6</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Default Theme</vt:lpstr>
      <vt:lpstr>Spiritual Check-up</vt:lpstr>
      <vt:lpstr>Christian Young Women</vt:lpstr>
      <vt:lpstr>Your Reward</vt:lpstr>
      <vt:lpstr>Christian Young Men</vt:lpstr>
      <vt:lpstr>Titus 2:4-8</vt:lpstr>
      <vt:lpstr>Spiritual Check-up</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Check-up</dc:title>
  <dc:creator>Phillip Shumake</dc:creator>
  <cp:lastModifiedBy>Phillip Shumake</cp:lastModifiedBy>
  <cp:revision>23</cp:revision>
  <cp:lastPrinted>2016-02-07T22:06:10Z</cp:lastPrinted>
  <dcterms:created xsi:type="dcterms:W3CDTF">2016-02-07T21:10:58Z</dcterms:created>
  <dcterms:modified xsi:type="dcterms:W3CDTF">2016-02-07T22:06:35Z</dcterms:modified>
</cp:coreProperties>
</file>