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59" r:id="rId3"/>
    <p:sldId id="261" r:id="rId4"/>
    <p:sldId id="263" r:id="rId5"/>
    <p:sldId id="268" r:id="rId6"/>
    <p:sldId id="266" r:id="rId7"/>
    <p:sldId id="270"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8D0424"/>
    <a:srgbClr val="04245C"/>
    <a:srgbClr val="BCDF85"/>
    <a:srgbClr val="8BD5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vertBarState="maximized">
    <p:restoredLeft sz="15620"/>
    <p:restoredTop sz="65449" autoAdjust="0"/>
  </p:normalViewPr>
  <p:slideViewPr>
    <p:cSldViewPr snapToGrid="0" snapToObjects="1">
      <p:cViewPr varScale="1">
        <p:scale>
          <a:sx n="75" d="100"/>
          <a:sy n="75" d="100"/>
        </p:scale>
        <p:origin x="-1232"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C618A-683A-0940-ACC3-D3BE5D0FA106}" type="datetimeFigureOut">
              <a:rPr lang="en-US" smtClean="0"/>
              <a:pPr/>
              <a:t>2/6/16</a:t>
            </a:fld>
            <a:endParaRPr lang="en-US"/>
          </a:p>
        </p:txBody>
      </p:sp>
      <p:sp>
        <p:nvSpPr>
          <p:cNvPr id="4" name="Slide Image Placeholder 3"/>
          <p:cNvSpPr>
            <a:spLocks noGrp="1" noRot="1" noChangeAspect="1"/>
          </p:cNvSpPr>
          <p:nvPr>
            <p:ph type="sldImg" idx="2"/>
          </p:nvPr>
        </p:nvSpPr>
        <p:spPr>
          <a:xfrm>
            <a:off x="1581429" y="45360"/>
            <a:ext cx="3694829" cy="277112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6537" y="2937442"/>
            <a:ext cx="6440359" cy="61196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26339" y="457200"/>
            <a:ext cx="930073" cy="457200"/>
          </a:xfrm>
          <a:prstGeom prst="rect">
            <a:avLst/>
          </a:prstGeom>
        </p:spPr>
        <p:txBody>
          <a:bodyPr vert="horz" lIns="91440" tIns="45720" rIns="91440" bIns="45720" rtlCol="0" anchor="b"/>
          <a:lstStyle>
            <a:lvl1pPr algn="r">
              <a:defRPr sz="1200"/>
            </a:lvl1pPr>
          </a:lstStyle>
          <a:p>
            <a:fld id="{6204B573-BC0E-ED4E-AE7E-C4B9C28A40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800" dirty="0" smtClean="0"/>
              <a:t>Set</a:t>
            </a:r>
            <a:r>
              <a:rPr lang="en-US" sz="1800" baseline="0" dirty="0" smtClean="0"/>
              <a:t> wonderfully between the Concepts of SOUND DOCTRINE &amp; GRACE, we find descriptions of the Character Traits that Christians of every age, in every season of life, should be developing and demonstrating.  Today we are going to look at these four groupings to help us examine our hearts and better show others the LOVE and NATURE of Christ.</a:t>
            </a:r>
          </a:p>
          <a:p>
            <a:endParaRPr lang="en-US" sz="1800" dirty="0" smtClean="0"/>
          </a:p>
          <a:p>
            <a:r>
              <a:rPr lang="en-US" sz="1800" b="1" u="sng" dirty="0" smtClean="0"/>
              <a:t>Temperate</a:t>
            </a:r>
            <a:r>
              <a:rPr lang="en-US" sz="1800" dirty="0" smtClean="0"/>
              <a:t>:  This is a trait not only older men are commanded to develop but also elders and ladies serving the church.  (1 Tim. 3:2 – elders) (1 Tim. 3:11 – female servants) </a:t>
            </a:r>
          </a:p>
          <a:p>
            <a:endParaRPr lang="en-US" sz="1800" dirty="0" smtClean="0"/>
          </a:p>
          <a:p>
            <a:r>
              <a:rPr lang="en-US" sz="1800" dirty="0" smtClean="0"/>
              <a:t>This word carries the idea of sobriety that is expressed in verse 3, but is broader addressing the kind of attitude that older men are expected to have when they are sober.  The thought is that you are more than just avoiding being out of control – you exercise temperance to maintain control.  This is the kind of man who doesn’t lose control when someone is trying to pick on him and get under his skin.  He has the ability to stay calm in tough situations.</a:t>
            </a:r>
          </a:p>
          <a:p>
            <a:endParaRPr lang="en-US" sz="1800" dirty="0" smtClean="0"/>
          </a:p>
          <a:p>
            <a:r>
              <a:rPr lang="en-US" sz="1800" b="1" u="sng" dirty="0" smtClean="0"/>
              <a:t>Dignified:  </a:t>
            </a:r>
            <a:r>
              <a:rPr lang="en-US" sz="1800" dirty="0" smtClean="0"/>
              <a:t>KJV = Grave.  This is one who approaches life with an accurate perspective on the gravity of individual situations.  He understands the difference between the gravity of life/death situations and the gravity of a football game.  Because of this, he responds to both appropriately.  He treats fun things fun, and serious things seriously.  This is a very rare trait to find in groups of people.  It is best seen in individuals who have developed dignity by study and practice.  Dignity and Honor are similar in they both carry the idea of giving something the appropriate weight – this gets back to the common ancient method of measuring with scales.  The benefit of being dignified is that you earn the respect of others and come to be trusted by them as well.</a:t>
            </a:r>
          </a:p>
          <a:p>
            <a:endParaRPr lang="en-US" sz="1800" dirty="0" smtClean="0"/>
          </a:p>
          <a:p>
            <a:r>
              <a:rPr lang="en-US" sz="1800" dirty="0" smtClean="0"/>
              <a:t>Sensible:  This brings the idea of discreet and level headed.  Important to note that this is one of the traits God instructs all to have.</a:t>
            </a:r>
          </a:p>
          <a:p>
            <a:endParaRPr lang="en-US" sz="1800" dirty="0"/>
          </a:p>
        </p:txBody>
      </p:sp>
      <p:sp>
        <p:nvSpPr>
          <p:cNvPr id="4" name="Slide Number Placeholder 3"/>
          <p:cNvSpPr>
            <a:spLocks noGrp="1"/>
          </p:cNvSpPr>
          <p:nvPr>
            <p:ph type="sldNum" sz="quarter" idx="10"/>
          </p:nvPr>
        </p:nvSpPr>
        <p:spPr/>
        <p:txBody>
          <a:bodyPr/>
          <a:lstStyle/>
          <a:p>
            <a:fld id="{6204B573-BC0E-ED4E-AE7E-C4B9C28A402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F403D-DB76-F645-8069-BDA8B7701E1D}" type="slidenum">
              <a:rPr lang="en-US"/>
              <a:pPr/>
              <a:t>2</a:t>
            </a:fld>
            <a:endParaRPr lang="en-US"/>
          </a:p>
        </p:txBody>
      </p:sp>
      <p:sp>
        <p:nvSpPr>
          <p:cNvPr id="16386" name="Rectangle 2"/>
          <p:cNvSpPr>
            <a:spLocks noGrp="1" noRot="1" noChangeAspect="1" noChangeArrowheads="1" noTextEdit="1"/>
          </p:cNvSpPr>
          <p:nvPr>
            <p:ph type="sldImg"/>
          </p:nvPr>
        </p:nvSpPr>
        <p:spPr>
          <a:xfrm>
            <a:off x="2152186" y="58557"/>
            <a:ext cx="2256911" cy="1692683"/>
          </a:xfrm>
          <a:ln/>
        </p:spPr>
      </p:sp>
      <p:sp>
        <p:nvSpPr>
          <p:cNvPr id="16387" name="Rectangle 3"/>
          <p:cNvSpPr>
            <a:spLocks noGrp="1" noChangeArrowheads="1"/>
          </p:cNvSpPr>
          <p:nvPr>
            <p:ph type="body" idx="1"/>
          </p:nvPr>
        </p:nvSpPr>
        <p:spPr>
          <a:xfrm>
            <a:off x="196537" y="1751240"/>
            <a:ext cx="6440359" cy="7305816"/>
          </a:xfrm>
        </p:spPr>
        <p:txBody>
          <a:bodyPr>
            <a:normAutofit fontScale="85000" lnSpcReduction="20000"/>
          </a:bodyPr>
          <a:lstStyle/>
          <a:p>
            <a:r>
              <a:rPr lang="en-US" sz="1400" dirty="0" smtClean="0"/>
              <a:t>Pr</a:t>
            </a:r>
            <a:r>
              <a:rPr lang="en-US" sz="1400" dirty="0"/>
              <a:t>. 14:8 – takes time for self-examination to ask “where am I, where am I going, do I like the kind of person I am, would I like to be treated the way I treat others.”  The sensible man lives with answers to these questions.  He acts and speaks purposefully.  You can see why God wants us all to have this trait.</a:t>
            </a:r>
          </a:p>
          <a:p>
            <a:endParaRPr lang="en-US" sz="1400" dirty="0"/>
          </a:p>
          <a:p>
            <a:r>
              <a:rPr lang="en-US" sz="1400" dirty="0"/>
              <a:t>Pr. 14:15 – you don’t just go with the flow. You think carefully about what you get involved in. Where you are going to be leading your family, friends, community, business, or church.</a:t>
            </a:r>
          </a:p>
          <a:p>
            <a:endParaRPr lang="en-US" sz="1400" dirty="0"/>
          </a:p>
          <a:p>
            <a:r>
              <a:rPr lang="en-US" sz="1400" dirty="0"/>
              <a:t>Pr. 15:5 – this is a man who has enough common sense to know he doesn’t have all the answers, isn’t perfect, and needs to learn from others.</a:t>
            </a:r>
          </a:p>
          <a:p>
            <a:endParaRPr lang="en-US" sz="1400" dirty="0"/>
          </a:p>
          <a:p>
            <a:r>
              <a:rPr lang="en-US" sz="1400" dirty="0"/>
              <a:t>Sound:  This is one of the most beautiful qualities listed.  Older men if you are looking to make your wife proud of you.  If you are looking to be the wise grandfather your kids and grandkids need. This is the trait that is the icing on the cake.  We need to be temperate, and dignified, and sensible – but what will really make God’s man stand out from the rest is a man who is SOUND.</a:t>
            </a:r>
          </a:p>
          <a:p>
            <a:r>
              <a:rPr lang="en-US" sz="1400" dirty="0"/>
              <a:t>This is a man who because of his own well-being is Strong, Right, and perhaps most importantly Dependable.  This is the one you can count on for a true and sound answer about you faith.  This is the guy you can see demonstrating love for his neighbors without expecting something in return, and this is the guy that doesn’t get </a:t>
            </a:r>
            <a:r>
              <a:rPr lang="en-US" sz="1400" dirty="0" err="1"/>
              <a:t>sidetracted</a:t>
            </a:r>
            <a:r>
              <a:rPr lang="en-US" sz="1400" dirty="0"/>
              <a:t> by the latest greatest theories floating around.  He sticks to what he knows is tested and true.</a:t>
            </a:r>
          </a:p>
          <a:p>
            <a:endParaRPr lang="en-US" sz="1400" dirty="0"/>
          </a:p>
          <a:p>
            <a:r>
              <a:rPr lang="en-US" sz="1400" dirty="0"/>
              <a:t>His Faith is Whole and Well</a:t>
            </a:r>
          </a:p>
          <a:p>
            <a:r>
              <a:rPr lang="en-US" sz="1400" dirty="0"/>
              <a:t>His Love is Strong and Steady</a:t>
            </a:r>
          </a:p>
          <a:p>
            <a:r>
              <a:rPr lang="en-US" sz="1400" dirty="0"/>
              <a:t>His Perseverance is a light for others to follow because he stands strong in his hope for a better tomorrow.</a:t>
            </a:r>
          </a:p>
          <a:p>
            <a:r>
              <a:rPr lang="en-US" sz="1400" dirty="0"/>
              <a:t>(Faith Love Perseverance, Similar to Faith Hope and Love – idea being that he has got the majors right.)</a:t>
            </a:r>
          </a:p>
          <a:p>
            <a:endParaRPr lang="en-US" sz="1400" dirty="0"/>
          </a:p>
          <a:p>
            <a:r>
              <a:rPr lang="en-US" sz="1400" dirty="0"/>
              <a:t>ALL THESE POINT TOWARD A THOUGHTFUL ATTITUDE AND LIFESTYLE.  You are not that crazy guy who did such crazy things in your twenties.  You have grown up, put away childish things, and are a treasure chest of wisdom, experience, and guidance.  You are the one who has seen how the world works, and younger men and women will be privileged to benefit from your influence. – IF YOU HAVE THESE QUALITIES</a:t>
            </a:r>
            <a:r>
              <a:rPr lang="en-US" sz="1400" dirty="0" smtClean="0"/>
              <a:t>.</a:t>
            </a:r>
          </a:p>
          <a:p>
            <a:endParaRPr lang="en-US" sz="1400" dirty="0" smtClean="0"/>
          </a:p>
          <a:p>
            <a:r>
              <a:rPr lang="en-US" sz="1400" dirty="0" smtClean="0"/>
              <a:t>So you are thinking – yes those all sound like wonderful traits, but why does God tell OLDER MEN specifically to develop these traits?</a:t>
            </a:r>
          </a:p>
          <a:p>
            <a:endParaRPr lang="en-US" sz="1400" dirty="0" smtClean="0"/>
          </a:p>
          <a:p>
            <a:r>
              <a:rPr lang="en-US" sz="1400" dirty="0" smtClean="0"/>
              <a:t>These are the traits God wants older men to develop and exemplify because it is going to put you into a </a:t>
            </a:r>
            <a:r>
              <a:rPr lang="en-US" sz="1400" dirty="0" err="1" smtClean="0"/>
              <a:t>fantasic</a:t>
            </a:r>
            <a:r>
              <a:rPr lang="en-US" sz="1400" dirty="0" smtClean="0"/>
              <a:t> position to be useful in your home and in the church.  Men with these traits become God’s Tools for Growth because they each have the tools for making a strong impact.</a:t>
            </a:r>
          </a:p>
          <a:p>
            <a:endParaRPr lang="en-US" sz="1400" dirty="0" smtClean="0"/>
          </a:p>
          <a:p>
            <a:r>
              <a:rPr lang="en-US" sz="1400" dirty="0" smtClean="0"/>
              <a:t>Older</a:t>
            </a:r>
            <a:r>
              <a:rPr lang="en-US" sz="1400" baseline="0" dirty="0" smtClean="0"/>
              <a:t> Men are able to guide the weak and lead the brave.  Joshua 1:16-18….the men of the community were going to hold others up and hold them accountable for following God.</a:t>
            </a:r>
            <a:endParaRPr lang="en-US" sz="1400" dirty="0" smtClean="0"/>
          </a:p>
          <a:p>
            <a:endParaRPr lang="en-US" sz="1400" dirty="0" smtClean="0"/>
          </a:p>
          <a:p>
            <a:pPr>
              <a:lnSpc>
                <a:spcPct val="90000"/>
              </a:lnSpc>
            </a:pPr>
            <a:r>
              <a:rPr lang="en-US" sz="1400" dirty="0" smtClean="0"/>
              <a:t>Temperance:  To</a:t>
            </a:r>
            <a:r>
              <a:rPr lang="en-US" sz="1400" baseline="0" dirty="0" smtClean="0"/>
              <a:t> </a:t>
            </a:r>
            <a:r>
              <a:rPr lang="en-US" sz="1400" dirty="0" smtClean="0"/>
              <a:t>Help Others Focus</a:t>
            </a:r>
          </a:p>
          <a:p>
            <a:pPr>
              <a:lnSpc>
                <a:spcPct val="90000"/>
              </a:lnSpc>
            </a:pPr>
            <a:r>
              <a:rPr lang="en-US" sz="1400" dirty="0" smtClean="0"/>
              <a:t>Dignity: To</a:t>
            </a:r>
            <a:r>
              <a:rPr lang="en-US" sz="1400" baseline="0" dirty="0" smtClean="0"/>
              <a:t> </a:t>
            </a:r>
            <a:r>
              <a:rPr lang="en-US" sz="1400" dirty="0" smtClean="0"/>
              <a:t>Inspire Others To Follow, To</a:t>
            </a:r>
            <a:r>
              <a:rPr lang="en-US" sz="1400" baseline="0" dirty="0" smtClean="0"/>
              <a:t> </a:t>
            </a:r>
            <a:r>
              <a:rPr lang="en-US" sz="1400" dirty="0" smtClean="0"/>
              <a:t>Teaches Others To Value Godliness</a:t>
            </a:r>
            <a:br>
              <a:rPr lang="en-US" sz="1400" dirty="0" smtClean="0"/>
            </a:br>
            <a:endParaRPr lang="en-US" sz="1400" dirty="0" smtClean="0"/>
          </a:p>
          <a:p>
            <a:pPr>
              <a:lnSpc>
                <a:spcPct val="90000"/>
              </a:lnSpc>
            </a:pPr>
            <a:r>
              <a:rPr lang="en-US" sz="1400" dirty="0" smtClean="0"/>
              <a:t>Sensible: Gives Older Men The Power to Persuade, and Frees Them with the Power to Choose</a:t>
            </a:r>
          </a:p>
          <a:p>
            <a:pPr>
              <a:lnSpc>
                <a:spcPct val="90000"/>
              </a:lnSpc>
            </a:pPr>
            <a:r>
              <a:rPr lang="en-US" sz="1400" dirty="0" smtClean="0"/>
              <a:t>Sound:</a:t>
            </a:r>
            <a:r>
              <a:rPr lang="en-US" sz="1400" baseline="0" dirty="0" smtClean="0"/>
              <a:t> Establishes Older Men as a </a:t>
            </a:r>
            <a:r>
              <a:rPr lang="en-US" sz="1400" dirty="0" smtClean="0"/>
              <a:t>Model of Reliability</a:t>
            </a:r>
          </a:p>
          <a:p>
            <a:endParaRPr lang="en-US" sz="1400" dirty="0" smtClean="0"/>
          </a:p>
          <a:p>
            <a:endParaRPr lang="en-US"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C3705-D069-DF46-B5E5-A92B73F27800}" type="slidenum">
              <a:rPr lang="en-US"/>
              <a:pPr/>
              <a:t>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normAutofit/>
          </a:bodyPr>
          <a:lstStyle/>
          <a:p>
            <a:r>
              <a:rPr lang="en-US" sz="1400" dirty="0"/>
              <a:t>Read these passages and get someone to help you evaluate yourself.  Someone who has known you for at least a year, preferably longer.  And someone who you will not argue with their input. Someone you know you can accept loving criticism from.</a:t>
            </a:r>
          </a:p>
          <a:p>
            <a:endParaRPr lang="en-US" sz="1400" dirty="0"/>
          </a:p>
          <a:p>
            <a:r>
              <a:rPr lang="en-US" sz="1400" dirty="0"/>
              <a:t>Remember we are not comparing ourselves to the “liars, evil beast and lazy gluttons” if so we would all be 8s 9s and 10s on every category.  We are comparing ourselves to the true meaning of the words as God has called us to be each of these things.</a:t>
            </a:r>
          </a:p>
          <a:p>
            <a:endParaRPr lang="en-US" sz="1400" dirty="0"/>
          </a:p>
          <a:p>
            <a:r>
              <a:rPr lang="en-US" sz="1400" dirty="0"/>
              <a:t>Saul and David – Saul’s jealousy prompted him to try to kill David in </a:t>
            </a:r>
            <a:r>
              <a:rPr lang="en-US" sz="1400" dirty="0" err="1"/>
              <a:t>ch</a:t>
            </a:r>
            <a:r>
              <a:rPr lang="en-US" sz="1400" dirty="0"/>
              <a:t>. 18 but in </a:t>
            </a:r>
            <a:r>
              <a:rPr lang="en-US" sz="1400" dirty="0" err="1"/>
              <a:t>ch</a:t>
            </a:r>
            <a:r>
              <a:rPr lang="en-US" sz="1400" dirty="0"/>
              <a:t>. 24 David tries to make peace with Saul and refuses to listen to those who encourage him to kill the Lord’s anointed)</a:t>
            </a:r>
          </a:p>
          <a:p>
            <a:endParaRPr lang="en-US" sz="1400" dirty="0"/>
          </a:p>
          <a:p>
            <a:r>
              <a:rPr lang="en-US" sz="1400" dirty="0"/>
              <a:t>Dignified – Haman thinks only of his own exaltation, but Mordecai puts God first in everything and even saves the life of the king.</a:t>
            </a:r>
          </a:p>
          <a:p>
            <a:endParaRPr lang="en-US" sz="1400" dirty="0"/>
          </a:p>
          <a:p>
            <a:r>
              <a:rPr lang="en-US" sz="1400" dirty="0"/>
              <a:t>Sensible – Samson ignores the counsel of his parents in selecting a Philistine wife based on her appearance, but Boaz shows love, dedication, and honor to Ruth by seeking her hand in marriage in the city gates in the proper manner.</a:t>
            </a:r>
          </a:p>
          <a:p>
            <a:endParaRPr lang="en-US" sz="1400" dirty="0"/>
          </a:p>
          <a:p>
            <a:r>
              <a:rPr lang="en-US" sz="1400" dirty="0"/>
              <a:t>Sound – Timothy is reminded to preach in season and out, while Demas has gone after the wages of the world.</a:t>
            </a:r>
          </a:p>
          <a:p>
            <a:endParaRPr lang="en-US" sz="1400" dirty="0"/>
          </a:p>
          <a:p>
            <a:r>
              <a:rPr lang="en-US" sz="1400" dirty="0"/>
              <a:t>Who do you have more in common with in each instance?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A4776-B39B-5745-9C46-57FEB4228999}" type="slidenum">
              <a:rPr lang="en-US"/>
              <a:pPr/>
              <a:t>4</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normAutofit/>
          </a:bodyPr>
          <a:lstStyle/>
          <a:p>
            <a:r>
              <a:rPr lang="en-US" sz="1400" dirty="0"/>
              <a:t>A Condition Suitable to Holiness:</a:t>
            </a:r>
          </a:p>
          <a:p>
            <a:pPr>
              <a:buFontTx/>
              <a:buChar char="-"/>
            </a:pPr>
            <a:r>
              <a:rPr lang="en-US" sz="1400" dirty="0"/>
              <a:t>Behavior = in the broadest sense of the term. It is not enough to just have it on the inside</a:t>
            </a:r>
          </a:p>
          <a:p>
            <a:pPr>
              <a:buFontTx/>
              <a:buChar char="-"/>
            </a:pPr>
            <a:r>
              <a:rPr lang="en-US" sz="1400" dirty="0"/>
              <a:t>Reverent = compound word. Fitting for Holiness.  You run every aspect of your personal behavior against the standard of holiness found in the Bible.</a:t>
            </a:r>
          </a:p>
          <a:p>
            <a:pPr>
              <a:buFontTx/>
              <a:buChar char="-"/>
            </a:pPr>
            <a:endParaRPr lang="en-US" sz="1400" dirty="0"/>
          </a:p>
          <a:p>
            <a:r>
              <a:rPr lang="en-US" sz="1400" dirty="0"/>
              <a:t>WHY IS IT SO IMPORTANT YOUR “</a:t>
            </a:r>
            <a:r>
              <a:rPr lang="en-US" sz="1400" dirty="0" err="1"/>
              <a:t>Katastema</a:t>
            </a:r>
            <a:r>
              <a:rPr lang="en-US" sz="1400" dirty="0"/>
              <a:t>” be reverent, be holy – Because this is your PRESENCE.</a:t>
            </a:r>
          </a:p>
          <a:p>
            <a:pPr>
              <a:buFontTx/>
              <a:buChar char="-"/>
            </a:pPr>
            <a:r>
              <a:rPr lang="en-US" sz="1400" dirty="0"/>
              <a:t>Truly in the broadest sense.  This is a powerful and unique word in the Bible.  This is the only time it is used.</a:t>
            </a:r>
          </a:p>
          <a:p>
            <a:pPr>
              <a:buFontTx/>
              <a:buChar char="-"/>
            </a:pPr>
            <a:r>
              <a:rPr lang="en-US" sz="1400" dirty="0"/>
              <a:t>Secular usage – to describe the presence of an elephant.</a:t>
            </a:r>
          </a:p>
          <a:p>
            <a:pPr>
              <a:buFontTx/>
              <a:buChar char="-"/>
            </a:pPr>
            <a:r>
              <a:rPr lang="en-US" sz="1400" b="1" dirty="0"/>
              <a:t>Jerome: “The movements of the body, the expression of the countenance, what is said and what is left unsaid.  The whole habit and composition or structure of mind and body is to be what becomes a holy woman.”</a:t>
            </a:r>
          </a:p>
          <a:p>
            <a:endParaRPr lang="en-US" sz="1400" dirty="0"/>
          </a:p>
          <a:p>
            <a:r>
              <a:rPr lang="en-US" sz="1400" b="1" dirty="0"/>
              <a:t>This is Important Because: </a:t>
            </a:r>
          </a:p>
          <a:p>
            <a:r>
              <a:rPr lang="en-US" sz="1400" dirty="0"/>
              <a:t>Amazing Influence – you literally light up a room because of your spiritual beauty.  You carry a HUGE amount of influence and older women are to be living a life where everything about them exudes holiness – why – because we ALL are suppose to live this way, and God has given us men to proclaim it and women to perform it.  </a:t>
            </a:r>
          </a:p>
          <a:p>
            <a:endParaRPr lang="en-US" sz="1400" dirty="0"/>
          </a:p>
          <a:p>
            <a:r>
              <a:rPr lang="en-US" sz="1400" dirty="0"/>
              <a:t>That little voice inside of you that wants to know if you are beautiful, and that little voice inside of you that craves the attention of the people who are the most important in your life – it is not there because you are conceited – it is there because God WANTS us to be looking at you.  God wants us to be noticing you.  God wants us to look at you and be able to see HIM. </a:t>
            </a:r>
            <a:r>
              <a:rPr lang="en-US" sz="1400" dirty="0" err="1">
                <a:sym typeface="Wingdings" charset="2"/>
              </a:rPr>
              <a:t></a:t>
            </a:r>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Problem:  - Yes this is difficult, don’t give up. (James tongue)  -  TWO traits that lend themselves to temptation to gossip.  If you fit these you must really be on your toes!</a:t>
            </a:r>
          </a:p>
          <a:p>
            <a:endParaRPr lang="en-US" dirty="0" smtClean="0"/>
          </a:p>
          <a:p>
            <a:r>
              <a:rPr lang="en-US" dirty="0" smtClean="0"/>
              <a:t>Literally: Not Devils - How will your influence, your presence be used</a:t>
            </a:r>
            <a:r>
              <a:rPr lang="en-US" dirty="0" smtClean="0"/>
              <a:t>?</a:t>
            </a:r>
            <a:endParaRPr lang="en-US" dirty="0" smtClean="0"/>
          </a:p>
          <a:p>
            <a:r>
              <a:rPr lang="en-US" dirty="0" smtClean="0"/>
              <a:t>Not Devils: Satan knows the power of your Influence, and he wants to hi-</a:t>
            </a:r>
            <a:r>
              <a:rPr lang="en-US" dirty="0" err="1" smtClean="0"/>
              <a:t>jak</a:t>
            </a:r>
            <a:r>
              <a:rPr lang="en-US" dirty="0" smtClean="0"/>
              <a:t> it and use it for himself.  Just like he used Eve in the garden and used the Pharisees in Jesus day.  He wants to poison your lips for his purposes.  </a:t>
            </a:r>
          </a:p>
          <a:p>
            <a:endParaRPr lang="en-US" dirty="0" smtClean="0"/>
          </a:p>
          <a:p>
            <a:r>
              <a:rPr lang="en-US" dirty="0" smtClean="0"/>
              <a:t>Your influence is not a tool to be used by Satan, but by God!  There are countless number of things that you should avoid to not be “of the devil” but the point here is not to list them all.  The point is to call on spiritually mature women to recognize the beauty of the label God has given them and the horrible thought of being called “of the devil” so that it will discourage such injurious and abominable behavior.</a:t>
            </a:r>
          </a:p>
          <a:p>
            <a:endParaRPr lang="en-US" dirty="0" smtClean="0"/>
          </a:p>
          <a:p>
            <a:r>
              <a:rPr lang="en-US" b="1" dirty="0" smtClean="0"/>
              <a:t>What does it mean to be not a malicious gossip? How about setting KINDNESS as your goal. Reclaim this aspect of your behavior for the Lord.</a:t>
            </a:r>
          </a:p>
          <a:p>
            <a:endParaRPr lang="en-US" sz="1100" dirty="0" smtClean="0"/>
          </a:p>
          <a:p>
            <a:pPr marL="228600" indent="-228600"/>
            <a:r>
              <a:rPr lang="en-US" sz="1100" dirty="0" smtClean="0"/>
              <a:t>Two Sins in this Trap:  1. Enslavement and 2. Drunkenness</a:t>
            </a:r>
          </a:p>
          <a:p>
            <a:pPr marL="228600" indent="-228600"/>
            <a:r>
              <a:rPr lang="en-US" sz="1100" dirty="0" smtClean="0"/>
              <a:t>Enslavement:</a:t>
            </a:r>
          </a:p>
          <a:p>
            <a:pPr marL="228600" indent="-228600"/>
            <a:r>
              <a:rPr lang="en-US" sz="1100" dirty="0" smtClean="0"/>
              <a:t>As Christians we are not to be controlled by anything because we have given ourselves to God.</a:t>
            </a:r>
          </a:p>
          <a:p>
            <a:pPr marL="228600" indent="-228600"/>
            <a:r>
              <a:rPr lang="en-US" sz="1100" dirty="0" smtClean="0"/>
              <a:t>Wine:</a:t>
            </a:r>
          </a:p>
          <a:p>
            <a:pPr marL="228600" indent="-228600"/>
            <a:r>
              <a:rPr lang="en-US" sz="1100" dirty="0" smtClean="0"/>
              <a:t>Specific example given here – it was a big problem in the culture at Crete and throughout the Roman world.</a:t>
            </a:r>
          </a:p>
          <a:p>
            <a:pPr marL="228600" indent="-228600"/>
            <a:endParaRPr lang="en-US" sz="1100" dirty="0" smtClean="0"/>
          </a:p>
          <a:p>
            <a:pPr marL="228600" indent="-228600"/>
            <a:r>
              <a:rPr lang="en-US" sz="1100" dirty="0" smtClean="0"/>
              <a:t>Paul and Timothy want Godly older women to understand you don’t need to throw yourself a pity party to get a head start in dealing with “daily life.”   This is the strategy of the worldly, not the Godly.</a:t>
            </a:r>
          </a:p>
          <a:p>
            <a:pPr marL="228600" indent="-228600"/>
            <a:endParaRPr lang="en-US" sz="1100" dirty="0" smtClean="0"/>
          </a:p>
          <a:p>
            <a:pPr marL="228600" indent="-228600"/>
            <a:r>
              <a:rPr lang="en-US" sz="1100" dirty="0" smtClean="0"/>
              <a:t>You don’t look to the world for comfort, but to God.</a:t>
            </a:r>
          </a:p>
          <a:p>
            <a:pPr marL="228600" indent="-228600"/>
            <a:r>
              <a:rPr lang="en-US" sz="1100" dirty="0" smtClean="0"/>
              <a:t>You don’t look to the world for distraction from the pains of reality, but to God.</a:t>
            </a:r>
          </a:p>
          <a:p>
            <a:pPr marL="228600" indent="-228600"/>
            <a:r>
              <a:rPr lang="en-US" sz="1100" dirty="0" smtClean="0"/>
              <a:t>You don’t look to the world for acceptance, but to God!</a:t>
            </a:r>
          </a:p>
          <a:p>
            <a:pPr marL="228600" indent="-228600"/>
            <a:endParaRPr lang="en-US" sz="1100" dirty="0" smtClean="0"/>
          </a:p>
          <a:p>
            <a:pPr marL="228600" indent="-228600"/>
            <a:r>
              <a:rPr lang="en-US" sz="1100" dirty="0" smtClean="0"/>
              <a:t>Does this mean you never enjoy the blessing around us that God has given us? NO.</a:t>
            </a:r>
          </a:p>
          <a:p>
            <a:pPr marL="228600" indent="-228600"/>
            <a:r>
              <a:rPr lang="en-US" sz="1100" dirty="0" smtClean="0"/>
              <a:t>It is healthy both physically and spiritually to relax and clear our heads, but do we depend on it?</a:t>
            </a:r>
          </a:p>
          <a:p>
            <a:pPr marL="228600" indent="-228600"/>
            <a:endParaRPr lang="en-US" sz="1100" dirty="0" smtClean="0"/>
          </a:p>
          <a:p>
            <a:pPr marL="228600" indent="-228600"/>
            <a:r>
              <a:rPr lang="en-US" sz="1100" dirty="0" smtClean="0"/>
              <a:t>But we can never allow ourselves to become enslaved to wine, alcohol or any other worldly source of comfort.</a:t>
            </a:r>
          </a:p>
          <a:p>
            <a:endParaRPr lang="en-US" sz="1100" dirty="0" smtClean="0"/>
          </a:p>
          <a:p>
            <a:endParaRPr lang="en-US" sz="600" dirty="0"/>
          </a:p>
        </p:txBody>
      </p:sp>
      <p:sp>
        <p:nvSpPr>
          <p:cNvPr id="4" name="Slide Number Placeholder 3"/>
          <p:cNvSpPr>
            <a:spLocks noGrp="1"/>
          </p:cNvSpPr>
          <p:nvPr>
            <p:ph type="sldNum" sz="quarter" idx="10"/>
          </p:nvPr>
        </p:nvSpPr>
        <p:spPr/>
        <p:txBody>
          <a:bodyPr/>
          <a:lstStyle/>
          <a:p>
            <a:fld id="{6204B573-BC0E-ED4E-AE7E-C4B9C28A40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5F7D2-E748-B44A-9B58-A9CD811AFC8C}" type="slidenum">
              <a:rPr lang="en-US"/>
              <a:pPr/>
              <a:t>6</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normAutofit/>
          </a:bodyPr>
          <a:lstStyle/>
          <a:p>
            <a:r>
              <a:rPr lang="en-US" sz="1400" dirty="0"/>
              <a:t>Again – God has a special word – The Holy Spirit has book ended this section of scripture with words that emphasize the unique role and traits of this phenomenal group.  The unique </a:t>
            </a:r>
            <a:r>
              <a:rPr lang="en-US" sz="1400" dirty="0" err="1"/>
              <a:t>greek</a:t>
            </a:r>
            <a:r>
              <a:rPr lang="en-US" sz="1400" dirty="0"/>
              <a:t> words make this text POP.</a:t>
            </a:r>
          </a:p>
          <a:p>
            <a:endParaRPr lang="en-US" sz="1400" dirty="0"/>
          </a:p>
          <a:p>
            <a:r>
              <a:rPr lang="en-US" sz="1400" dirty="0"/>
              <a:t>Pretty, Pretty, Pretty, Breath-taking.  The specialness is indicated by the word’s</a:t>
            </a:r>
            <a:r>
              <a:rPr lang="en-US" sz="1400" dirty="0" smtClean="0"/>
              <a:t> uniqueness </a:t>
            </a:r>
            <a:r>
              <a:rPr lang="en-US" sz="1400" dirty="0"/>
              <a:t>and its own meaning.</a:t>
            </a:r>
          </a:p>
          <a:p>
            <a:endParaRPr lang="en-US" sz="1400" dirty="0"/>
          </a:p>
          <a:p>
            <a:r>
              <a:rPr lang="en-US" sz="1400" dirty="0" err="1"/>
              <a:t>Kalos</a:t>
            </a:r>
            <a:r>
              <a:rPr lang="en-US" sz="1400" dirty="0"/>
              <a:t> </a:t>
            </a:r>
          </a:p>
          <a:p>
            <a:r>
              <a:rPr lang="en-US" sz="1400" dirty="0"/>
              <a:t>- this is the word for “good” but not just common “good.” This is the word that </a:t>
            </a:r>
          </a:p>
          <a:p>
            <a:r>
              <a:rPr lang="en-US" sz="1400" dirty="0"/>
              <a:t>– You are God’s Beautiful teachers; you are God’s teachers of what is beautiful.  The structure of the </a:t>
            </a:r>
            <a:r>
              <a:rPr lang="en-US" sz="1400" dirty="0" err="1"/>
              <a:t>compoud</a:t>
            </a:r>
            <a:r>
              <a:rPr lang="en-US" sz="1400" dirty="0"/>
              <a:t> word points toward and connects with your nature – Just like False Teachers are themselves graveyards of false doctrine and false hopes.  You are Good Teachers – You are yourself as beautiful as the presence and influence that you exhibit, but you are also God’s special tool to carry and use this amazing ability to influence for all that is good and beautiful.  The meaning of the word connects to your activity.  </a:t>
            </a:r>
            <a:r>
              <a:rPr lang="en-US" sz="1400" b="1" dirty="0"/>
              <a:t>God’s beautiful teachers; God’s teachers of what is beautiful.</a:t>
            </a:r>
          </a:p>
          <a:p>
            <a:endParaRPr lang="en-US" sz="1400" dirty="0"/>
          </a:p>
          <a:p>
            <a:r>
              <a:rPr lang="en-US" sz="1400" dirty="0"/>
              <a:t>Older women – they’ve got it pulled together.  You are well proportioned. Your time and attention are given to the concerns of your home and family, but not without concern for the sick or suffering.  You have found balance and boundaries in your life to be a model of virtue</a:t>
            </a:r>
            <a:r>
              <a:rPr lang="en-US" sz="1400" dirty="0" smtClean="0"/>
              <a:t>.</a:t>
            </a:r>
          </a:p>
          <a:p>
            <a:endParaRPr lang="en-US" sz="1400" dirty="0" smtClean="0"/>
          </a:p>
          <a:p>
            <a:r>
              <a:rPr lang="en-US" sz="1400" dirty="0" smtClean="0"/>
              <a:t>BARNES:</a:t>
            </a:r>
            <a:endParaRPr lang="en-US" sz="1400" dirty="0" smtClean="0"/>
          </a:p>
          <a:p>
            <a:r>
              <a:rPr lang="en-US" sz="1400" dirty="0"/>
              <a:t>Teachers of good things. That is, instructing the younger--whether their own children, or whether they sustain the office of deaconess, and are appointed to give instruction to younger females. Comp. See Barnes for 1Ti 5:2.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46038"/>
            <a:ext cx="3692525" cy="27701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04B573-BC0E-ED4E-AE7E-C4B9C28A40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Today as you examine your heart – you may be thankful for the older men and older women who have been great examples of FAITH…but you may also recognize that you</a:t>
            </a:r>
            <a:r>
              <a:rPr lang="en-US" sz="1800" baseline="0" dirty="0" smtClean="0"/>
              <a:t> are spiritually sick.  You may see the SIN in your life and want the CURE.</a:t>
            </a:r>
          </a:p>
          <a:p>
            <a:endParaRPr lang="en-US" sz="1800" baseline="0" dirty="0" smtClean="0"/>
          </a:p>
          <a:p>
            <a:r>
              <a:rPr lang="en-US" sz="1800" baseline="0" dirty="0" smtClean="0"/>
              <a:t>The good news is that JESUS is the GREAT PHYSICIAN.  He died to take away our sins.  If you believe HE is the SON of God, and are ready to confess that faith, turn to follow HIM, and have HIM wash your sins away in baptism – you can take that step this morning.</a:t>
            </a:r>
            <a:endParaRPr lang="en-US" sz="1800" dirty="0"/>
          </a:p>
        </p:txBody>
      </p:sp>
      <p:sp>
        <p:nvSpPr>
          <p:cNvPr id="4" name="Slide Number Placeholder 3"/>
          <p:cNvSpPr>
            <a:spLocks noGrp="1"/>
          </p:cNvSpPr>
          <p:nvPr>
            <p:ph type="sldNum" sz="quarter" idx="10"/>
          </p:nvPr>
        </p:nvSpPr>
        <p:spPr/>
        <p:txBody>
          <a:bodyPr/>
          <a:lstStyle/>
          <a:p>
            <a:fld id="{6204B573-BC0E-ED4E-AE7E-C4B9C28A4022}"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rgbClr val="BCDF8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Spiritual Check-up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checkup-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Traits of Older Christian </a:t>
            </a:r>
            <a:r>
              <a:rPr lang="en-US" dirty="0"/>
              <a:t>Men</a:t>
            </a:r>
          </a:p>
        </p:txBody>
      </p:sp>
      <p:sp>
        <p:nvSpPr>
          <p:cNvPr id="13315" name="Rectangle 3"/>
          <p:cNvSpPr>
            <a:spLocks noGrp="1" noChangeArrowheads="1"/>
          </p:cNvSpPr>
          <p:nvPr>
            <p:ph type="body" idx="1"/>
          </p:nvPr>
        </p:nvSpPr>
        <p:spPr/>
        <p:txBody>
          <a:bodyPr/>
          <a:lstStyle/>
          <a:p>
            <a:pPr>
              <a:lnSpc>
                <a:spcPct val="90000"/>
              </a:lnSpc>
            </a:pPr>
            <a:r>
              <a:rPr lang="en-US" dirty="0">
                <a:solidFill>
                  <a:srgbClr val="BCDF85"/>
                </a:solidFill>
              </a:rPr>
              <a:t>Temperate:  </a:t>
            </a:r>
            <a:r>
              <a:rPr lang="en-US" dirty="0"/>
              <a:t>Free from intoxicants. In control of mind and body.</a:t>
            </a:r>
          </a:p>
          <a:p>
            <a:pPr>
              <a:lnSpc>
                <a:spcPct val="90000"/>
              </a:lnSpc>
            </a:pPr>
            <a:r>
              <a:rPr lang="en-US" dirty="0">
                <a:solidFill>
                  <a:srgbClr val="BCDF85"/>
                </a:solidFill>
              </a:rPr>
              <a:t>Dignified:  </a:t>
            </a:r>
            <a:r>
              <a:rPr lang="en-US" dirty="0"/>
              <a:t>Honorable. Respected. Credible.</a:t>
            </a:r>
          </a:p>
          <a:p>
            <a:pPr>
              <a:lnSpc>
                <a:spcPct val="90000"/>
              </a:lnSpc>
            </a:pPr>
            <a:r>
              <a:rPr lang="en-US" dirty="0">
                <a:solidFill>
                  <a:srgbClr val="BCDF85"/>
                </a:solidFill>
              </a:rPr>
              <a:t>Sensible:  </a:t>
            </a:r>
            <a:r>
              <a:rPr lang="en-US" dirty="0"/>
              <a:t>Self-Control via Self-Examination</a:t>
            </a:r>
            <a:r>
              <a:rPr lang="en-US" dirty="0" smtClean="0"/>
              <a:t> </a:t>
            </a:r>
            <a:br>
              <a:rPr lang="en-US" dirty="0" smtClean="0"/>
            </a:br>
            <a:r>
              <a:rPr lang="en-US" dirty="0" smtClean="0"/>
              <a:t>(</a:t>
            </a:r>
            <a:r>
              <a:rPr lang="en-US" dirty="0"/>
              <a:t>Pr. 14:8, 15, Pr. 15:5)</a:t>
            </a:r>
          </a:p>
          <a:p>
            <a:pPr>
              <a:lnSpc>
                <a:spcPct val="90000"/>
              </a:lnSpc>
            </a:pPr>
            <a:r>
              <a:rPr lang="en-US" dirty="0">
                <a:solidFill>
                  <a:srgbClr val="BCDF85"/>
                </a:solidFill>
              </a:rPr>
              <a:t>Sound:  </a:t>
            </a:r>
            <a:r>
              <a:rPr lang="en-US" dirty="0"/>
              <a:t>Well, wholesome, uncorrupt.  </a:t>
            </a:r>
          </a:p>
          <a:p>
            <a:pPr>
              <a:lnSpc>
                <a:spcPct val="90000"/>
              </a:lnSpc>
            </a:pPr>
            <a:r>
              <a:rPr lang="en-US" dirty="0"/>
              <a:t>A Thoughtful Attitude and Lifestyle</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85800"/>
            <a:ext cx="7772400" cy="1143000"/>
          </a:xfrm>
        </p:spPr>
        <p:txBody>
          <a:bodyPr>
            <a:normAutofit fontScale="90000"/>
          </a:bodyPr>
          <a:lstStyle/>
          <a:p>
            <a:r>
              <a:rPr lang="en-US" dirty="0" smtClean="0"/>
              <a:t>Men, Where </a:t>
            </a:r>
            <a:r>
              <a:rPr lang="en-US" dirty="0"/>
              <a:t>Are You Today? </a:t>
            </a:r>
            <a:r>
              <a:rPr lang="en-US" sz="4000" dirty="0"/>
              <a:t>1..2..3..4..5..6..7..8..9..10</a:t>
            </a:r>
          </a:p>
        </p:txBody>
      </p:sp>
      <p:sp>
        <p:nvSpPr>
          <p:cNvPr id="23555" name="Rectangle 3"/>
          <p:cNvSpPr>
            <a:spLocks noGrp="1" noChangeArrowheads="1"/>
          </p:cNvSpPr>
          <p:nvPr>
            <p:ph type="body" idx="1"/>
          </p:nvPr>
        </p:nvSpPr>
        <p:spPr>
          <a:xfrm>
            <a:off x="457200" y="1755966"/>
            <a:ext cx="8229600" cy="4525963"/>
          </a:xfrm>
        </p:spPr>
        <p:txBody>
          <a:bodyPr/>
          <a:lstStyle/>
          <a:p>
            <a:pPr>
              <a:lnSpc>
                <a:spcPct val="90000"/>
              </a:lnSpc>
            </a:pPr>
            <a:r>
              <a:rPr lang="en-US" dirty="0"/>
              <a:t>Temperate </a:t>
            </a:r>
          </a:p>
          <a:p>
            <a:pPr lvl="1">
              <a:lnSpc>
                <a:spcPct val="90000"/>
              </a:lnSpc>
            </a:pPr>
            <a:r>
              <a:rPr lang="en-US" dirty="0"/>
              <a:t>Saul and David (1 Samuel 18, 24)</a:t>
            </a:r>
          </a:p>
          <a:p>
            <a:pPr>
              <a:lnSpc>
                <a:spcPct val="90000"/>
              </a:lnSpc>
            </a:pPr>
            <a:r>
              <a:rPr lang="en-US" dirty="0"/>
              <a:t>Dignified</a:t>
            </a:r>
          </a:p>
          <a:p>
            <a:pPr lvl="1">
              <a:lnSpc>
                <a:spcPct val="90000"/>
              </a:lnSpc>
            </a:pPr>
            <a:r>
              <a:rPr lang="en-US" dirty="0"/>
              <a:t>Haman and Mordecai (Esther)</a:t>
            </a:r>
          </a:p>
          <a:p>
            <a:pPr>
              <a:lnSpc>
                <a:spcPct val="90000"/>
              </a:lnSpc>
            </a:pPr>
            <a:r>
              <a:rPr lang="en-US" dirty="0"/>
              <a:t>Sensible</a:t>
            </a:r>
          </a:p>
          <a:p>
            <a:pPr lvl="1">
              <a:lnSpc>
                <a:spcPct val="90000"/>
              </a:lnSpc>
            </a:pPr>
            <a:r>
              <a:rPr lang="en-US" dirty="0"/>
              <a:t>Samson and Boaz (Judges and Ruth)</a:t>
            </a:r>
          </a:p>
          <a:p>
            <a:pPr>
              <a:lnSpc>
                <a:spcPct val="90000"/>
              </a:lnSpc>
            </a:pPr>
            <a:r>
              <a:rPr lang="en-US" dirty="0"/>
              <a:t>Sound</a:t>
            </a:r>
          </a:p>
          <a:p>
            <a:pPr lvl="1">
              <a:lnSpc>
                <a:spcPct val="90000"/>
              </a:lnSpc>
            </a:pPr>
            <a:r>
              <a:rPr lang="en-US" dirty="0"/>
              <a:t>Demas and Timothy (2 </a:t>
            </a:r>
            <a:r>
              <a:rPr lang="en-US" dirty="0" smtClean="0"/>
              <a:t>Timothy </a:t>
            </a:r>
            <a:r>
              <a:rPr lang="en-US" dirty="0"/>
              <a:t>4)</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Traits </a:t>
            </a:r>
            <a:r>
              <a:rPr lang="en-US" dirty="0" smtClean="0"/>
              <a:t>of Older Christian Women</a:t>
            </a:r>
            <a:endParaRPr lang="en-US" dirty="0"/>
          </a:p>
        </p:txBody>
      </p:sp>
      <p:sp>
        <p:nvSpPr>
          <p:cNvPr id="3075" name="Rectangle 3"/>
          <p:cNvSpPr>
            <a:spLocks noGrp="1" noChangeArrowheads="1"/>
          </p:cNvSpPr>
          <p:nvPr>
            <p:ph type="body" idx="1"/>
          </p:nvPr>
        </p:nvSpPr>
        <p:spPr>
          <a:xfrm>
            <a:off x="457200" y="1566334"/>
            <a:ext cx="8229600" cy="4885267"/>
          </a:xfrm>
        </p:spPr>
        <p:txBody>
          <a:bodyPr>
            <a:noAutofit/>
          </a:bodyPr>
          <a:lstStyle/>
          <a:p>
            <a:pPr>
              <a:lnSpc>
                <a:spcPct val="90000"/>
              </a:lnSpc>
            </a:pPr>
            <a:r>
              <a:rPr lang="en-US" dirty="0" smtClean="0">
                <a:solidFill>
                  <a:srgbClr val="BCDF85"/>
                </a:solidFill>
              </a:rPr>
              <a:t>Reverent Behavior: </a:t>
            </a:r>
            <a:r>
              <a:rPr lang="en-US" dirty="0" smtClean="0"/>
              <a:t>A </a:t>
            </a:r>
            <a:r>
              <a:rPr lang="en-US" dirty="0"/>
              <a:t>Condition Suitable to Holiness</a:t>
            </a:r>
          </a:p>
          <a:p>
            <a:pPr lvl="1">
              <a:lnSpc>
                <a:spcPct val="90000"/>
              </a:lnSpc>
            </a:pPr>
            <a:r>
              <a:rPr lang="en-US" dirty="0"/>
              <a:t>“</a:t>
            </a:r>
            <a:r>
              <a:rPr lang="en-US" dirty="0" err="1"/>
              <a:t>kathitemi</a:t>
            </a:r>
            <a:r>
              <a:rPr lang="en-US" dirty="0"/>
              <a:t>” =  to set in a place, position, or condition</a:t>
            </a:r>
            <a:r>
              <a:rPr lang="en-US" dirty="0" smtClean="0"/>
              <a:t>  (</a:t>
            </a:r>
            <a:r>
              <a:rPr lang="en-US" dirty="0"/>
              <a:t>Titus 1:5 “ordain”)</a:t>
            </a:r>
          </a:p>
          <a:p>
            <a:pPr lvl="1">
              <a:lnSpc>
                <a:spcPct val="90000"/>
              </a:lnSpc>
            </a:pPr>
            <a:r>
              <a:rPr lang="en-US" dirty="0"/>
              <a:t>“</a:t>
            </a:r>
            <a:r>
              <a:rPr lang="en-US" dirty="0" err="1"/>
              <a:t>katastema</a:t>
            </a:r>
            <a:r>
              <a:rPr lang="en-US" dirty="0"/>
              <a:t>” = the place, position, or condition one is in. (Titus 2:3 “behavior”)</a:t>
            </a:r>
            <a:endParaRPr lang="en-US" dirty="0" smtClean="0"/>
          </a:p>
          <a:p>
            <a:pPr>
              <a:lnSpc>
                <a:spcPct val="90000"/>
              </a:lnSpc>
            </a:pPr>
            <a:r>
              <a:rPr lang="en-US" dirty="0" smtClean="0"/>
              <a:t>Holiness </a:t>
            </a:r>
            <a:r>
              <a:rPr lang="en-US" dirty="0"/>
              <a:t>in your Presence</a:t>
            </a:r>
            <a:endParaRPr lang="en-US" dirty="0" smtClean="0"/>
          </a:p>
          <a:p>
            <a:pPr lvl="1">
              <a:lnSpc>
                <a:spcPct val="90000"/>
              </a:lnSpc>
            </a:pPr>
            <a:r>
              <a:rPr lang="en-US" dirty="0" smtClean="0"/>
              <a:t>Jerome’s </a:t>
            </a:r>
            <a:r>
              <a:rPr lang="en-US" dirty="0"/>
              <a:t>Quote</a:t>
            </a:r>
          </a:p>
          <a:p>
            <a:pPr>
              <a:lnSpc>
                <a:spcPct val="90000"/>
              </a:lnSpc>
            </a:pPr>
            <a:r>
              <a:rPr lang="en-US" dirty="0"/>
              <a:t>You are women of AMAZING Influence</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Guarding Against Two Traps</a:t>
            </a:r>
            <a:endParaRPr lang="en-US" dirty="0"/>
          </a:p>
        </p:txBody>
      </p:sp>
      <p:sp>
        <p:nvSpPr>
          <p:cNvPr id="3" name="Content Placeholder 2"/>
          <p:cNvSpPr>
            <a:spLocks noGrp="1"/>
          </p:cNvSpPr>
          <p:nvPr>
            <p:ph idx="1"/>
          </p:nvPr>
        </p:nvSpPr>
        <p:spPr>
          <a:xfrm>
            <a:off x="406401" y="1600200"/>
            <a:ext cx="8686800" cy="4525963"/>
          </a:xfrm>
        </p:spPr>
        <p:txBody>
          <a:bodyPr>
            <a:noAutofit/>
          </a:bodyPr>
          <a:lstStyle/>
          <a:p>
            <a:r>
              <a:rPr lang="en-US" dirty="0" smtClean="0">
                <a:solidFill>
                  <a:srgbClr val="BCDF85"/>
                </a:solidFill>
              </a:rPr>
              <a:t>Trap #1: </a:t>
            </a:r>
            <a:r>
              <a:rPr lang="en-US" dirty="0" smtClean="0"/>
              <a:t>“not malicious gossips</a:t>
            </a:r>
            <a:r>
              <a:rPr lang="en-US" dirty="0" smtClean="0"/>
              <a:t>”</a:t>
            </a:r>
          </a:p>
          <a:p>
            <a:pPr lvl="1"/>
            <a:r>
              <a:rPr lang="en-US" dirty="0" smtClean="0"/>
              <a:t>Method </a:t>
            </a:r>
            <a:r>
              <a:rPr lang="en-US" dirty="0" smtClean="0"/>
              <a:t>to avenge ourselves despite weakness</a:t>
            </a:r>
          </a:p>
          <a:p>
            <a:pPr lvl="1"/>
            <a:r>
              <a:rPr lang="en-US" dirty="0" smtClean="0"/>
              <a:t>No active employment but very active memory</a:t>
            </a:r>
            <a:endParaRPr lang="en-US" dirty="0" smtClean="0"/>
          </a:p>
          <a:p>
            <a:r>
              <a:rPr lang="en-US" dirty="0" smtClean="0"/>
              <a:t>Godly </a:t>
            </a:r>
            <a:r>
              <a:rPr lang="en-US" dirty="0" smtClean="0"/>
              <a:t>women instead excel in </a:t>
            </a:r>
            <a:r>
              <a:rPr lang="en-US" dirty="0" smtClean="0"/>
              <a:t>Kindness</a:t>
            </a:r>
          </a:p>
          <a:p>
            <a:r>
              <a:rPr lang="en-US" dirty="0" smtClean="0">
                <a:solidFill>
                  <a:srgbClr val="BCDF85"/>
                </a:solidFill>
              </a:rPr>
              <a:t>Trap #2: </a:t>
            </a:r>
            <a:r>
              <a:rPr lang="en-US" dirty="0" smtClean="0"/>
              <a:t>“nor enslaved to much wine</a:t>
            </a:r>
            <a:r>
              <a:rPr lang="en-US" dirty="0" smtClean="0"/>
              <a:t>”</a:t>
            </a:r>
          </a:p>
          <a:p>
            <a:pPr lvl="1"/>
            <a:r>
              <a:rPr lang="en-US" dirty="0" smtClean="0"/>
              <a:t>Dependence </a:t>
            </a:r>
            <a:r>
              <a:rPr lang="en-US" dirty="0" smtClean="0"/>
              <a:t>and service to the </a:t>
            </a:r>
            <a:r>
              <a:rPr lang="en-US" u="sng" dirty="0" smtClean="0"/>
              <a:t>worldly</a:t>
            </a:r>
            <a:r>
              <a:rPr lang="en-US" dirty="0" smtClean="0"/>
              <a:t> instead of the </a:t>
            </a:r>
            <a:r>
              <a:rPr lang="en-US" u="sng" dirty="0" smtClean="0"/>
              <a:t>holy</a:t>
            </a:r>
            <a:r>
              <a:rPr lang="en-US" dirty="0" smtClean="0"/>
              <a:t>. (Rom. 6:16-18, 2 Pet. 2:19)</a:t>
            </a:r>
          </a:p>
          <a:p>
            <a:pPr lvl="1"/>
            <a:r>
              <a:rPr lang="en-US" dirty="0" smtClean="0"/>
              <a:t>False Source of comfort, distraction, and </a:t>
            </a:r>
            <a:r>
              <a:rPr lang="en-US" dirty="0" smtClean="0"/>
              <a:t>acceptance</a:t>
            </a:r>
          </a:p>
          <a:p>
            <a:r>
              <a:rPr lang="en-US" dirty="0" smtClean="0"/>
              <a:t>Godly women instead are ready to Teach.</a:t>
            </a:r>
          </a:p>
          <a:p>
            <a:endParaRPr lang="en-US" dirty="0" smtClean="0"/>
          </a:p>
          <a:p>
            <a:endParaRPr lang="en-US" sz="36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85800"/>
            <a:ext cx="7772400" cy="1143000"/>
          </a:xfrm>
        </p:spPr>
        <p:txBody>
          <a:bodyPr/>
          <a:lstStyle/>
          <a:p>
            <a:r>
              <a:rPr lang="en-US"/>
              <a:t>“Teaching what is good”</a:t>
            </a:r>
          </a:p>
        </p:txBody>
      </p:sp>
      <p:sp>
        <p:nvSpPr>
          <p:cNvPr id="7171" name="Rectangle 3"/>
          <p:cNvSpPr>
            <a:spLocks noGrp="1" noChangeArrowheads="1"/>
          </p:cNvSpPr>
          <p:nvPr>
            <p:ph type="body" idx="1"/>
          </p:nvPr>
        </p:nvSpPr>
        <p:spPr>
          <a:xfrm>
            <a:off x="304800" y="1981200"/>
            <a:ext cx="8610600" cy="4114800"/>
          </a:xfrm>
        </p:spPr>
        <p:txBody>
          <a:bodyPr/>
          <a:lstStyle/>
          <a:p>
            <a:r>
              <a:rPr lang="en-US" sz="2800"/>
              <a:t>             </a:t>
            </a:r>
            <a:r>
              <a:rPr lang="en-US" sz="2800" u="sng"/>
              <a:t>didaskalos</a:t>
            </a:r>
            <a:r>
              <a:rPr lang="en-US" sz="2800"/>
              <a:t> – “teacher” (Jn. 1:38)</a:t>
            </a:r>
          </a:p>
          <a:p>
            <a:r>
              <a:rPr lang="en-US" sz="2800"/>
              <a:t>Pseudo</a:t>
            </a:r>
            <a:r>
              <a:rPr lang="en-US" sz="2800" u="sng"/>
              <a:t>didaskalos</a:t>
            </a:r>
            <a:r>
              <a:rPr lang="en-US" sz="2800"/>
              <a:t> – “false teacher” (2 Pet. 2:1)</a:t>
            </a:r>
          </a:p>
          <a:p>
            <a:r>
              <a:rPr lang="en-US" sz="2800"/>
              <a:t>     Kalo</a:t>
            </a:r>
            <a:r>
              <a:rPr lang="en-US" sz="2800" u="sng"/>
              <a:t>didaskalos</a:t>
            </a:r>
            <a:r>
              <a:rPr lang="en-US" sz="2800"/>
              <a:t> – “good teacher”</a:t>
            </a:r>
          </a:p>
          <a:p>
            <a:r>
              <a:rPr lang="en-US" sz="2800"/>
              <a:t>Kalos – “describes that which is beautiful as being well proportioned in all its parts or intrinsically excellent.”</a:t>
            </a:r>
          </a:p>
          <a:p>
            <a:r>
              <a:rPr lang="en-US" sz="2800"/>
              <a:t>Abundance of Opportunities to Teach</a:t>
            </a:r>
          </a:p>
          <a:p>
            <a:pPr lvl="1"/>
            <a:r>
              <a:rPr lang="en-US" sz="2400"/>
              <a:t>2 Tim. 1:5, Titus 2:4, 1 Pet. 3:1, John 4:28, Acts 18:26</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Titus 2:1-4a</a:t>
            </a:r>
            <a:endParaRPr lang="en-US" dirty="0"/>
          </a:p>
        </p:txBody>
      </p:sp>
      <p:sp>
        <p:nvSpPr>
          <p:cNvPr id="3" name="Content Placeholder 2"/>
          <p:cNvSpPr>
            <a:spLocks noGrp="1"/>
          </p:cNvSpPr>
          <p:nvPr>
            <p:ph idx="1"/>
          </p:nvPr>
        </p:nvSpPr>
        <p:spPr/>
        <p:txBody>
          <a:bodyPr/>
          <a:lstStyle/>
          <a:p>
            <a:r>
              <a:rPr lang="en-US" dirty="0" smtClean="0">
                <a:solidFill>
                  <a:srgbClr val="BCDF85"/>
                </a:solidFill>
              </a:rPr>
              <a:t>1</a:t>
            </a:r>
            <a:r>
              <a:rPr lang="en-US" dirty="0" smtClean="0"/>
              <a:t> But </a:t>
            </a:r>
            <a:r>
              <a:rPr lang="en-US" dirty="0" smtClean="0"/>
              <a:t>as for you, speak the things which are fitting for sound doctrine. </a:t>
            </a:r>
            <a:r>
              <a:rPr lang="en-US" dirty="0" smtClean="0">
                <a:solidFill>
                  <a:srgbClr val="BCDF85"/>
                </a:solidFill>
              </a:rPr>
              <a:t>2</a:t>
            </a:r>
            <a:r>
              <a:rPr lang="en-US" dirty="0" smtClean="0"/>
              <a:t> Older men are to be temperate, dignified, sensible, sound in faith, in love, in</a:t>
            </a:r>
            <a:r>
              <a:rPr lang="en-US" dirty="0" smtClean="0"/>
              <a:t> perseverance. </a:t>
            </a:r>
            <a:r>
              <a:rPr lang="en-US" dirty="0" smtClean="0">
                <a:solidFill>
                  <a:srgbClr val="BCDF85"/>
                </a:solidFill>
              </a:rPr>
              <a:t>3</a:t>
            </a:r>
            <a:r>
              <a:rPr lang="en-US" dirty="0" smtClean="0"/>
              <a:t> Older women likewise are to be reverent in their behavior, not malicious gossips nor enslaved to much wine, teaching what is good, </a:t>
            </a:r>
            <a:r>
              <a:rPr lang="en-US" dirty="0" smtClean="0">
                <a:solidFill>
                  <a:srgbClr val="BCDF85"/>
                </a:solidFill>
              </a:rPr>
              <a:t>4</a:t>
            </a:r>
            <a:r>
              <a:rPr lang="en-US" dirty="0" smtClean="0"/>
              <a:t> so that they may</a:t>
            </a:r>
            <a:r>
              <a:rPr lang="en-US" dirty="0" smtClean="0"/>
              <a:t> encourage </a:t>
            </a:r>
            <a:r>
              <a:rPr lang="en-US" dirty="0" smtClean="0"/>
              <a:t>the young women</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Spiritual Check-up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checkup-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290</TotalTime>
  <Words>2885</Words>
  <Application>Microsoft Macintosh PowerPoint</Application>
  <PresentationFormat>On-screen Show (4:3)</PresentationFormat>
  <Paragraphs>151</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Spiritual Check-up</vt:lpstr>
      <vt:lpstr>Traits of Older Christian Men</vt:lpstr>
      <vt:lpstr>Men, Where Are You Today? 1..2..3..4..5..6..7..8..9..10</vt:lpstr>
      <vt:lpstr>Traits of Older Christian Women</vt:lpstr>
      <vt:lpstr>Guarding Against Two Traps</vt:lpstr>
      <vt:lpstr>“Teaching what is good”</vt:lpstr>
      <vt:lpstr>Titus 2:1-4a</vt:lpstr>
      <vt:lpstr>Spiritual Check-up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Check-up</dc:title>
  <dc:creator>Phillip Shumake</dc:creator>
  <cp:lastModifiedBy>Phillip Shumake</cp:lastModifiedBy>
  <cp:revision>32</cp:revision>
  <cp:lastPrinted>2016-02-07T02:03:44Z</cp:lastPrinted>
  <dcterms:created xsi:type="dcterms:W3CDTF">2016-02-06T21:44:54Z</dcterms:created>
  <dcterms:modified xsi:type="dcterms:W3CDTF">2016-02-07T02:04:03Z</dcterms:modified>
</cp:coreProperties>
</file>