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rels" ContentType="application/vnd.openxmlformats-package.relationships+xml"/>
  <Default Extension="jpeg" ContentType="image/jpeg"/>
  <Default Extension="xml" ContentType="application/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1" r:id="rId4"/>
    <p:sldId id="262" r:id="rId5"/>
    <p:sldId id="263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notes"/>
  <p:clrMru>
    <a:srgbClr val="13333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notesView">
  <p:normalViewPr>
    <p:restoredLeft sz="15620"/>
    <p:restoredTop sz="77017" autoAdjust="0"/>
  </p:normalViewPr>
  <p:slideViewPr>
    <p:cSldViewPr snapToGrid="0" snapToObjects="1">
      <p:cViewPr varScale="1">
        <p:scale>
          <a:sx n="89" d="100"/>
          <a:sy n="89" d="100"/>
        </p:scale>
        <p:origin x="-14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-2880" y="-10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B7A85-1FB7-9540-8173-AFB69AAEACE7}" type="datetimeFigureOut">
              <a:rPr lang="en-US" smtClean="0"/>
              <a:pPr/>
              <a:t>1/23/16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51192" y="120960"/>
            <a:ext cx="3815774" cy="2861831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0944" y="3220623"/>
            <a:ext cx="6514306" cy="568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30093" y="457200"/>
            <a:ext cx="68421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79100-A0C7-624A-85D3-BA926A6579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Romans 5 celebrates God</a:t>
            </a:r>
            <a:r>
              <a:rPr lang="en-US" sz="1800" baseline="0" dirty="0" smtClean="0"/>
              <a:t>’s grace.  </a:t>
            </a:r>
          </a:p>
          <a:p>
            <a:endParaRPr lang="en-US" sz="1800" baseline="0" dirty="0" smtClean="0"/>
          </a:p>
          <a:p>
            <a:r>
              <a:rPr lang="en-US" sz="1800" baseline="0" dirty="0" smtClean="0"/>
              <a:t>First, Paul explains how we became recipients of God’s grace: By Faith.</a:t>
            </a:r>
          </a:p>
          <a:p>
            <a:endParaRPr lang="en-US" sz="1800" baseline="0" dirty="0" smtClean="0"/>
          </a:p>
          <a:p>
            <a:r>
              <a:rPr lang="en-US" sz="1800" baseline="0" dirty="0" smtClean="0"/>
              <a:t>Next, Paul gives the reasons Christians can find joy, standing in God’s grace.</a:t>
            </a:r>
          </a:p>
          <a:p>
            <a:endParaRPr lang="en-US" sz="1800" baseline="0" dirty="0" smtClean="0"/>
          </a:p>
          <a:p>
            <a:r>
              <a:rPr lang="en-US" sz="1800" baseline="0" dirty="0" smtClean="0"/>
              <a:t>Then, the impact of Adam’s sin and Christ’s Sacrifice are compared…</a:t>
            </a:r>
          </a:p>
          <a:p>
            <a:endParaRPr lang="en-US" sz="1800" baseline="0" dirty="0" smtClean="0"/>
          </a:p>
          <a:p>
            <a:pPr>
              <a:buFontTx/>
              <a:buChar char="-"/>
            </a:pPr>
            <a:r>
              <a:rPr lang="en-US" sz="1800" baseline="0" dirty="0" smtClean="0"/>
              <a:t>Paul shows that the impact of Christ’s sacrifice is superior – because when Adam brought sin into the world… every person who committed sin died spiritually</a:t>
            </a:r>
            <a:r>
              <a:rPr lang="en-US" sz="1800" baseline="0" dirty="0" smtClean="0"/>
              <a:t>.</a:t>
            </a:r>
          </a:p>
          <a:p>
            <a:pPr>
              <a:buFontTx/>
              <a:buChar char="-"/>
            </a:pPr>
            <a:endParaRPr lang="en-US" sz="1800" baseline="0" dirty="0" smtClean="0"/>
          </a:p>
          <a:p>
            <a:pPr>
              <a:buFontTx/>
              <a:buNone/>
            </a:pPr>
            <a:r>
              <a:rPr lang="en-US" sz="1800" baseline="0" dirty="0" smtClean="0"/>
              <a:t>But Christ brought righteousness into the world.</a:t>
            </a:r>
          </a:p>
          <a:p>
            <a:endParaRPr lang="en-US" sz="1800" baseline="0" dirty="0" smtClean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79100-A0C7-624A-85D3-BA926A6579C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Vs 17 – Receive God’s Grace….  We don’t earn it.  We don’t inherit it.  We don’t buy it.  We receive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79100-A0C7-624A-85D3-BA926A6579C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Rom 5:17 describes God’s grace as abundant.  We need to pause</a:t>
            </a:r>
            <a:r>
              <a:rPr lang="en-US" sz="2000" baseline="0" dirty="0" smtClean="0"/>
              <a:t> and appreciate just how powerful of a statement this is.  What is it that God is abundantly supplying to us?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It is His Unmerited Favor</a:t>
            </a:r>
            <a:r>
              <a:rPr lang="en-US" sz="2000" baseline="0" dirty="0" smtClean="0"/>
              <a:t>…  Ephesians 1:5-9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It is the result of HIS GOODNESS, HIS CHOICE, and HIS KIND INTENTIONS… He is gracious.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Tahoma" pitchFamily="-107" charset="0"/>
                <a:ea typeface="ＭＳ Ｐゴシック" pitchFamily="-107" charset="-128"/>
              </a:rPr>
              <a:t>Summary: He decided to show us His grace, because of His grace, so that we would praise His grace, and receive His grace.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Tahoma" pitchFamily="-107" charset="0"/>
                <a:ea typeface="ＭＳ Ｐゴシック" pitchFamily="-107" charset="-128"/>
              </a:rPr>
              <a:t>“adoption…intention…praise…redemption”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79100-A0C7-624A-85D3-BA926A6579C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79100-A0C7-624A-85D3-BA926A6579C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79100-A0C7-624A-85D3-BA926A6579C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79100-A0C7-624A-85D3-BA926A6579C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1/23/16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1/23/16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1/23/16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1/23/16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1/23/16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1/23/16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E2248-6F52-1147-B0F4-9518474F28CC}" type="datetimeFigureOut">
              <a:rPr lang="en-US" smtClean="0"/>
              <a:pPr/>
              <a:t>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7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17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17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17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17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13333C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13333C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13333C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13333C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3333C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3333C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Grace &amp; Righteousness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race and Righteousness-Ti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Celebrating God’s Grace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58" y="1428972"/>
            <a:ext cx="8686800" cy="504911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“We have obtained our introduction </a:t>
            </a:r>
            <a:r>
              <a:rPr lang="en-US" b="1" u="sng" dirty="0" smtClean="0"/>
              <a:t>by faith into this grace</a:t>
            </a:r>
            <a:r>
              <a:rPr lang="en-US" dirty="0" smtClean="0"/>
              <a:t> in which we stand…”</a:t>
            </a:r>
          </a:p>
          <a:p>
            <a:pPr lvl="1"/>
            <a:r>
              <a:rPr lang="en-US" dirty="0" smtClean="0"/>
              <a:t>Romans 5:2</a:t>
            </a:r>
          </a:p>
          <a:p>
            <a:r>
              <a:rPr lang="en-US" dirty="0" smtClean="0"/>
              <a:t>Because We Stand In God’s Grace:</a:t>
            </a:r>
          </a:p>
          <a:p>
            <a:pPr lvl="1"/>
            <a:r>
              <a:rPr lang="en-US" dirty="0" smtClean="0"/>
              <a:t>We “exult in hope” 5:2 (Heaven)</a:t>
            </a:r>
          </a:p>
          <a:p>
            <a:pPr lvl="1"/>
            <a:r>
              <a:rPr lang="en-US" dirty="0" smtClean="0"/>
              <a:t>We “exult in our tribulations” 5:3 (Growth)</a:t>
            </a:r>
          </a:p>
          <a:p>
            <a:pPr lvl="1"/>
            <a:r>
              <a:rPr lang="en-US" dirty="0" smtClean="0"/>
              <a:t>We “exult in God” 5:11 (Reconciliation)</a:t>
            </a:r>
          </a:p>
          <a:p>
            <a:r>
              <a:rPr lang="en-US" dirty="0" smtClean="0"/>
              <a:t>They Knew Adam’s Story: (</a:t>
            </a:r>
            <a:r>
              <a:rPr lang="en-US" dirty="0" err="1" smtClean="0"/>
              <a:t>vs</a:t>
            </a:r>
            <a:r>
              <a:rPr lang="en-US" dirty="0" smtClean="0"/>
              <a:t> 12-14)</a:t>
            </a:r>
          </a:p>
          <a:p>
            <a:pPr lvl="1"/>
            <a:r>
              <a:rPr lang="en-US" dirty="0" smtClean="0"/>
              <a:t>One Man Introduced Sin, Then Death Reigned.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They Needed To Know Jesus’ Story: (</a:t>
            </a:r>
            <a:r>
              <a:rPr lang="en-US" dirty="0" err="1" smtClean="0">
                <a:solidFill>
                  <a:srgbClr val="FF0000"/>
                </a:solidFill>
              </a:rPr>
              <a:t>vs</a:t>
            </a:r>
            <a:r>
              <a:rPr lang="en-US" dirty="0" smtClean="0">
                <a:solidFill>
                  <a:srgbClr val="FF0000"/>
                </a:solidFill>
              </a:rPr>
              <a:t> 15-17)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One Man Introduced Grace, Now Life Reigns!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God’s Grace: </a:t>
            </a:r>
            <a:br>
              <a:rPr lang="en-US" dirty="0" smtClean="0"/>
            </a:br>
            <a:r>
              <a:rPr lang="en-US" dirty="0" smtClean="0"/>
              <a:t>His Unmerited Favor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215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000" dirty="0" smtClean="0">
                <a:latin typeface="Tahoma" pitchFamily="-107" charset="0"/>
                <a:ea typeface="ＭＳ Ｐゴシック" pitchFamily="-107" charset="-128"/>
              </a:rPr>
              <a:t>We did not merit the action; He planned it before we existed.</a:t>
            </a:r>
          </a:p>
          <a:p>
            <a:pPr lvl="1">
              <a:lnSpc>
                <a:spcPct val="80000"/>
              </a:lnSpc>
            </a:pPr>
            <a:r>
              <a:rPr lang="en-US" sz="2600" dirty="0" smtClean="0">
                <a:latin typeface="Tahoma" pitchFamily="-107" charset="0"/>
                <a:ea typeface="ＭＳ Ｐゴシック" pitchFamily="-107" charset="-128"/>
              </a:rPr>
              <a:t>“predestined” (vs. 5)</a:t>
            </a:r>
          </a:p>
          <a:p>
            <a:pPr>
              <a:lnSpc>
                <a:spcPct val="80000"/>
              </a:lnSpc>
            </a:pPr>
            <a:r>
              <a:rPr lang="en-US" sz="3000" dirty="0" smtClean="0">
                <a:latin typeface="Tahoma" pitchFamily="-107" charset="0"/>
                <a:ea typeface="ＭＳ Ｐゴシック" pitchFamily="-107" charset="-128"/>
              </a:rPr>
              <a:t>We did not merit the price; He gave it as a gift in spite of our sins.</a:t>
            </a:r>
          </a:p>
          <a:p>
            <a:pPr lvl="1">
              <a:lnSpc>
                <a:spcPct val="80000"/>
              </a:lnSpc>
            </a:pPr>
            <a:r>
              <a:rPr lang="en-US" sz="2600" dirty="0" smtClean="0">
                <a:latin typeface="Tahoma" pitchFamily="-107" charset="0"/>
                <a:ea typeface="ＭＳ Ｐゴシック" pitchFamily="-107" charset="-128"/>
              </a:rPr>
              <a:t>“freely bestowed” (vs. 6, Romans 6:23)</a:t>
            </a:r>
          </a:p>
          <a:p>
            <a:pPr>
              <a:lnSpc>
                <a:spcPct val="80000"/>
              </a:lnSpc>
            </a:pPr>
            <a:r>
              <a:rPr lang="en-US" sz="3000" dirty="0" smtClean="0">
                <a:latin typeface="Tahoma" pitchFamily="-107" charset="0"/>
                <a:ea typeface="ＭＳ Ｐゴシック" pitchFamily="-107" charset="-128"/>
              </a:rPr>
              <a:t>We did not merit the means; He paid for our redemption with Jesus’ blood.</a:t>
            </a:r>
          </a:p>
          <a:p>
            <a:pPr lvl="1">
              <a:lnSpc>
                <a:spcPct val="80000"/>
              </a:lnSpc>
            </a:pPr>
            <a:r>
              <a:rPr lang="en-US" sz="2600" dirty="0" smtClean="0">
                <a:latin typeface="Tahoma" pitchFamily="-107" charset="0"/>
                <a:ea typeface="ＭＳ Ｐゴシック" pitchFamily="-107" charset="-128"/>
              </a:rPr>
              <a:t>“His blood” (vs. 7)</a:t>
            </a:r>
          </a:p>
          <a:p>
            <a:pPr>
              <a:lnSpc>
                <a:spcPct val="80000"/>
              </a:lnSpc>
            </a:pPr>
            <a:r>
              <a:rPr lang="en-US" sz="3000" dirty="0" smtClean="0">
                <a:latin typeface="Tahoma" pitchFamily="-107" charset="0"/>
                <a:ea typeface="ＭＳ Ｐゴシック" pitchFamily="-107" charset="-128"/>
              </a:rPr>
              <a:t>We did not merit the amount; He gave it lavishly.</a:t>
            </a:r>
          </a:p>
          <a:p>
            <a:pPr lvl="1">
              <a:lnSpc>
                <a:spcPct val="80000"/>
              </a:lnSpc>
            </a:pPr>
            <a:r>
              <a:rPr lang="en-US" sz="2600" dirty="0" smtClean="0">
                <a:latin typeface="Tahoma" pitchFamily="-107" charset="0"/>
                <a:ea typeface="ＭＳ Ｐゴシック" pitchFamily="-107" charset="-128"/>
              </a:rPr>
              <a:t>“lavished on us” (vs. 8)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God’s Grace Is Given To</a:t>
            </a:r>
            <a:br>
              <a:rPr lang="en-US" dirty="0" smtClean="0"/>
            </a:br>
            <a:r>
              <a:rPr lang="en-US" dirty="0" smtClean="0"/>
              <a:t>Produce Righteousness…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The Connection</a:t>
            </a:r>
          </a:p>
          <a:p>
            <a:pPr lvl="1"/>
            <a:r>
              <a:rPr lang="en-US" dirty="0" smtClean="0"/>
              <a:t>“the gift of righteousness” Romans 5:17</a:t>
            </a:r>
          </a:p>
          <a:p>
            <a:pPr lvl="1"/>
            <a:r>
              <a:rPr lang="en-US" dirty="0" smtClean="0"/>
              <a:t>“one act of righteousness” Romans 5:18</a:t>
            </a:r>
          </a:p>
          <a:p>
            <a:pPr lvl="1"/>
            <a:r>
              <a:rPr lang="en-US" dirty="0" smtClean="0"/>
              <a:t>“many will be made righteous” Romans 5:19</a:t>
            </a:r>
          </a:p>
          <a:p>
            <a:pPr lvl="1"/>
            <a:r>
              <a:rPr lang="en-US" dirty="0" smtClean="0"/>
              <a:t>“grace would reign through righteousness” Romans 5:20</a:t>
            </a:r>
          </a:p>
          <a:p>
            <a:endParaRPr lang="en-US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God’s Grace Is Given To</a:t>
            </a:r>
            <a:br>
              <a:rPr lang="en-US" dirty="0" smtClean="0"/>
            </a:br>
            <a:r>
              <a:rPr lang="en-US" dirty="0" smtClean="0"/>
              <a:t>Produce Righteousness…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6338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Through Baptism, He Sets Us Free In Christ.</a:t>
            </a:r>
          </a:p>
          <a:p>
            <a:pPr lvl="1"/>
            <a:r>
              <a:rPr lang="en-US" dirty="0" smtClean="0"/>
              <a:t>Romans 6:1-11</a:t>
            </a:r>
          </a:p>
          <a:p>
            <a:r>
              <a:rPr lang="en-US" dirty="0" smtClean="0"/>
              <a:t>He Inspires Newly Found Loyalty.</a:t>
            </a:r>
          </a:p>
          <a:p>
            <a:pPr lvl="1"/>
            <a:r>
              <a:rPr lang="en-US" dirty="0" smtClean="0"/>
              <a:t>Romans 6:12-14</a:t>
            </a:r>
          </a:p>
          <a:p>
            <a:r>
              <a:rPr lang="en-US" dirty="0" smtClean="0"/>
              <a:t>He Encourages Us To Dedicate Ourselves As Slaves of Righteousness.</a:t>
            </a:r>
          </a:p>
          <a:p>
            <a:pPr lvl="1"/>
            <a:r>
              <a:rPr lang="en-US" dirty="0" smtClean="0"/>
              <a:t>Romans 6:15-19</a:t>
            </a:r>
          </a:p>
          <a:p>
            <a:r>
              <a:rPr lang="en-US" dirty="0" smtClean="0"/>
              <a:t>Our Choice Depends On The Abundant Grace God Is Extending!</a:t>
            </a:r>
          </a:p>
          <a:p>
            <a:pPr lvl="1"/>
            <a:r>
              <a:rPr lang="en-US" dirty="0" smtClean="0"/>
              <a:t>Romans 6:20-24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Grace &amp; Righteousness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race and Righteousness-Ti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114</TotalTime>
  <Words>576</Words>
  <Application>Microsoft Macintosh PowerPoint</Application>
  <PresentationFormat>On-screen Show (4:3)</PresentationFormat>
  <Paragraphs>64</Paragraphs>
  <Slides>6</Slides>
  <Notes>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Default Theme</vt:lpstr>
      <vt:lpstr>Grace &amp; Righteousness</vt:lpstr>
      <vt:lpstr>Celebrating God’s Grace</vt:lpstr>
      <vt:lpstr>God’s Grace:  His Unmerited Favor </vt:lpstr>
      <vt:lpstr>God’s Grace Is Given To Produce Righteousness…</vt:lpstr>
      <vt:lpstr>God’s Grace Is Given To Produce Righteousness…</vt:lpstr>
      <vt:lpstr>Grace &amp; Righteousness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Grace &amp; Righteousness</dc:title>
  <dc:creator>Phillip Shumake</dc:creator>
  <cp:lastModifiedBy>Phillip Shumake</cp:lastModifiedBy>
  <cp:revision>25</cp:revision>
  <cp:lastPrinted>2016-01-24T01:31:42Z</cp:lastPrinted>
  <dcterms:created xsi:type="dcterms:W3CDTF">2016-01-24T01:22:33Z</dcterms:created>
  <dcterms:modified xsi:type="dcterms:W3CDTF">2016-01-24T01:32:24Z</dcterms:modified>
</cp:coreProperties>
</file>