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9" r:id="rId4"/>
    <p:sldId id="260" r:id="rId5"/>
    <p:sldId id="261"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26" autoAdjust="0"/>
  </p:normalViewPr>
  <p:slideViewPr>
    <p:cSldViewPr snapToGrid="0" snapToObjects="1">
      <p:cViewPr varScale="1">
        <p:scale>
          <a:sx n="52" d="100"/>
          <a:sy n="52" d="100"/>
        </p:scale>
        <p:origin x="-64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70021-882B-1C40-AD37-5DAA37F079DA}" type="datetimeFigureOut">
              <a:rPr lang="en-US" smtClean="0"/>
              <a:pPr/>
              <a:t>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A3871-EC3C-9542-8E22-FD1CFB8F2A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charset="0"/>
                <a:ea typeface="ＭＳ Ｐゴシック" charset="-128"/>
                <a:cs typeface="ＭＳ Ｐゴシック" charset="-128"/>
              </a:rPr>
              <a:t>Mt 16:18</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God has given us a variety of metaphors and terms to describe the church.  Because, It is such a special institution that comparing it to just one thing we are familiar with doesn’t give us enough of the picture.</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It is a kingdom…but it is more than just a government.</a:t>
            </a:r>
          </a:p>
          <a:p>
            <a:pPr eaLnBrk="1" hangingPunct="1"/>
            <a:r>
              <a:rPr lang="en-US" dirty="0" smtClean="0">
                <a:latin typeface="Arial" charset="0"/>
                <a:ea typeface="ＭＳ Ｐゴシック" charset="-128"/>
                <a:cs typeface="ＭＳ Ｐゴシック" charset="-128"/>
              </a:rPr>
              <a:t>It is a community…but it is more than just a partnership.</a:t>
            </a:r>
          </a:p>
          <a:p>
            <a:pPr eaLnBrk="1" hangingPunct="1"/>
            <a:r>
              <a:rPr lang="en-US" dirty="0" smtClean="0">
                <a:latin typeface="Arial" charset="0"/>
                <a:ea typeface="ＭＳ Ｐゴシック" charset="-128"/>
                <a:cs typeface="ＭＳ Ｐゴシック" charset="-128"/>
              </a:rPr>
              <a:t>It</a:t>
            </a:r>
            <a:r>
              <a:rPr lang="en-US" baseline="0" dirty="0" smtClean="0">
                <a:latin typeface="Arial" charset="0"/>
                <a:ea typeface="ＭＳ Ｐゴシック" charset="-128"/>
                <a:cs typeface="ＭＳ Ｐゴシック" charset="-128"/>
              </a:rPr>
              <a:t> is a temple or priesthood…but it does more than simply worship – it also teaches and grows.</a:t>
            </a:r>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The church is an astounding establishment, and was built by Christ to be an irreplaceable blessing in our lives, so this morning I want to invite you to seriously consider the Nature of the Church so that as we look at four key attributes of this amazing body that Christians get to be a part of  you can be significantly built up and I mean built up, not only in how you feel about being part of the church - but substantially built up in your faith and your knowledge of the life changing truth God has revealed.</a:t>
            </a:r>
          </a:p>
          <a:p>
            <a:endParaRPr lang="en-US" dirty="0" smtClean="0"/>
          </a:p>
          <a:p>
            <a:endParaRPr lang="en-US" dirty="0" smtClean="0"/>
          </a:p>
          <a:p>
            <a:r>
              <a:rPr lang="en-US" dirty="0" smtClean="0"/>
              <a:t>Today We Are</a:t>
            </a:r>
            <a:r>
              <a:rPr lang="en-US" baseline="0" dirty="0" smtClean="0"/>
              <a:t> Going To Look At 4:  </a:t>
            </a:r>
            <a:r>
              <a:rPr lang="en-US" dirty="0" smtClean="0"/>
              <a:t>The Family, The Flock, The Body, The Bride…</a:t>
            </a:r>
            <a:endParaRPr lang="en-US" dirty="0"/>
          </a:p>
        </p:txBody>
      </p:sp>
      <p:sp>
        <p:nvSpPr>
          <p:cNvPr id="4" name="Slide Number Placeholder 3"/>
          <p:cNvSpPr>
            <a:spLocks noGrp="1"/>
          </p:cNvSpPr>
          <p:nvPr>
            <p:ph type="sldNum" sz="quarter" idx="10"/>
          </p:nvPr>
        </p:nvSpPr>
        <p:spPr/>
        <p:txBody>
          <a:bodyPr/>
          <a:lstStyle/>
          <a:p>
            <a:fld id="{82DA3871-EC3C-9542-8E22-FD1CFB8F2A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DA3871-EC3C-9542-8E22-FD1CFB8F2A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 This Flock has an eternal place of peace and rest waiting for them!</a:t>
            </a:r>
            <a:r>
              <a:rPr lang="en-US" baseline="0" dirty="0" smtClean="0"/>
              <a:t>  This flock has an eternal destiny!</a:t>
            </a:r>
            <a:endParaRPr lang="en-US" dirty="0"/>
          </a:p>
        </p:txBody>
      </p:sp>
      <p:sp>
        <p:nvSpPr>
          <p:cNvPr id="4" name="Slide Number Placeholder 3"/>
          <p:cNvSpPr>
            <a:spLocks noGrp="1"/>
          </p:cNvSpPr>
          <p:nvPr>
            <p:ph type="sldNum" sz="quarter" idx="10"/>
          </p:nvPr>
        </p:nvSpPr>
        <p:spPr/>
        <p:txBody>
          <a:bodyPr/>
          <a:lstStyle/>
          <a:p>
            <a:fld id="{82DA3871-EC3C-9542-8E22-FD1CFB8F2A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r>
              <a:rPr lang="en-US" dirty="0" smtClean="0">
                <a:latin typeface="Arial" charset="0"/>
                <a:ea typeface="ＭＳ Ｐゴシック" charset="-128"/>
                <a:cs typeface="ＭＳ Ｐゴシック" charset="-128"/>
              </a:rPr>
              <a:t>Benefit Of This Metaphor: Emphasis On Headship, Authority, Cooperation, &amp; Diversity</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God gave Jesus this rightful place.  The illustration of his headship especially helps us understand when the church is sick.  Anytime our brains have difficulty communicating with our bodies, or when our bodies act independently of our brains we know we are sick.</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If I tell my hand to lift a pencil, but it doesn’t move, or worse it does the opposite - I know that this loss of control is some problem or disease.</a:t>
            </a:r>
          </a:p>
          <a:p>
            <a:pPr eaLnBrk="1" hangingPunct="1"/>
            <a:r>
              <a:rPr lang="en-US" dirty="0" smtClean="0">
                <a:latin typeface="Arial" charset="0"/>
                <a:ea typeface="ＭＳ Ｐゴシック" charset="-128"/>
                <a:cs typeface="ＭＳ Ｐゴシック" charset="-128"/>
              </a:rPr>
              <a:t>The same is true of any church.  When the body stops following the instructions from the head, that church is sick, and needs healing.  It’s members are in rebellion and they must be corrected or removed to restore </a:t>
            </a:r>
            <a:r>
              <a:rPr lang="en-US" dirty="0" err="1" smtClean="0">
                <a:latin typeface="Arial" charset="0"/>
                <a:ea typeface="ＭＳ Ｐゴシック" charset="-128"/>
                <a:cs typeface="ＭＳ Ｐゴシック" charset="-128"/>
              </a:rPr>
              <a:t>order.We</a:t>
            </a:r>
            <a:r>
              <a:rPr lang="en-US" dirty="0" smtClean="0">
                <a:latin typeface="Arial" charset="0"/>
                <a:ea typeface="ＭＳ Ｐゴシック" charset="-128"/>
                <a:cs typeface="ＭＳ Ｐゴシック" charset="-128"/>
              </a:rPr>
              <a:t> need to fully recognize Jesus died to build HIS CHURCH, and He is indeed its one and only head.</a:t>
            </a:r>
          </a:p>
          <a:p>
            <a:pPr eaLnBrk="1" hangingPunct="1"/>
            <a:r>
              <a:rPr lang="en-US" dirty="0" smtClean="0">
                <a:latin typeface="Arial" charset="0"/>
                <a:ea typeface="ＭＳ Ｐゴシック" charset="-128"/>
                <a:cs typeface="ＭＳ Ｐゴシック" charset="-128"/>
              </a:rPr>
              <a:t>1CORINTHIANS 12:</a:t>
            </a:r>
          </a:p>
          <a:p>
            <a:pPr eaLnBrk="1" hangingPunct="1"/>
            <a:r>
              <a:rPr lang="en-US" dirty="0" smtClean="0">
                <a:latin typeface="Arial" charset="0"/>
                <a:ea typeface="ＭＳ Ｐゴシック" charset="-128"/>
                <a:cs typeface="ＭＳ Ｐゴシック" charset="-128"/>
              </a:rPr>
              <a:t>Not only does this metaphor help us Understand Jesus authority and control within the church, the body metaphor also helps us understand how we function together with one another.</a:t>
            </a:r>
          </a:p>
          <a:p>
            <a:pPr eaLnBrk="1" hangingPunct="1"/>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cs typeface="ＭＳ Ｐゴシック" charset="-128"/>
            </a:endParaRPr>
          </a:p>
          <a:p>
            <a:pPr lvl="1">
              <a:lnSpc>
                <a:spcPct val="90000"/>
              </a:lnSpc>
            </a:pPr>
            <a:r>
              <a:rPr lang="en-US" sz="2400" dirty="0" smtClean="0"/>
              <a:t>Diverse Members United (vs. 13-14)</a:t>
            </a:r>
          </a:p>
          <a:p>
            <a:pPr lvl="1">
              <a:lnSpc>
                <a:spcPct val="90000"/>
              </a:lnSpc>
            </a:pPr>
            <a:r>
              <a:rPr lang="en-US" sz="2400" dirty="0" smtClean="0"/>
              <a:t>With Unique Talents  (vs.15-23)</a:t>
            </a:r>
          </a:p>
          <a:p>
            <a:pPr lvl="1">
              <a:lnSpc>
                <a:spcPct val="90000"/>
              </a:lnSpc>
            </a:pPr>
            <a:r>
              <a:rPr lang="en-US" sz="2400" dirty="0" smtClean="0"/>
              <a:t>Built By God For Cooperation &amp; Care  (vs. 24-26)</a:t>
            </a:r>
          </a:p>
          <a:p>
            <a:pPr lvl="1">
              <a:lnSpc>
                <a:spcPct val="90000"/>
              </a:lnSpc>
            </a:pPr>
            <a:r>
              <a:rPr lang="en-US" sz="2400" dirty="0" smtClean="0"/>
              <a:t>Made Of Members, Not Congregations (vs. 27)</a:t>
            </a:r>
          </a:p>
          <a:p>
            <a:pPr eaLnBrk="1" hangingPunct="1"/>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DIVERSE:  Just as a body is made up of many parts, even many various cells, the body of Christ is made up of a variety of different people, from different backgrounds, cultures, and lifestyles.  We need to appreciate that this is one of the great </a:t>
            </a:r>
            <a:r>
              <a:rPr lang="en-US" dirty="0" err="1" smtClean="0">
                <a:latin typeface="Arial" charset="0"/>
                <a:ea typeface="ＭＳ Ｐゴシック" charset="-128"/>
                <a:cs typeface="ＭＳ Ｐゴシック" charset="-128"/>
              </a:rPr>
              <a:t>acheivements</a:t>
            </a:r>
            <a:r>
              <a:rPr lang="en-US" dirty="0" smtClean="0">
                <a:latin typeface="Arial" charset="0"/>
                <a:ea typeface="ＭＳ Ｐゴシック" charset="-128"/>
                <a:cs typeface="ＭＳ Ｐゴシック" charset="-128"/>
              </a:rPr>
              <a:t> of Christ in building His church.  We may get frustrated or be uncomfortable for a time, because of our differences, but JESUS INTENDS churches to be made of a mixed group of people.  Any attempt to try to segregate Christians from one another GOES AGAINST THE VERY NATURE OF THE CHURCH!!!   In being baptized into the church, we all become united.</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WITHIN THIS UNITY, WE ARE STILL UNIQUE:   This is God’s plan, and He has set it in place for our own good. So that we would be able to compliment one another!</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MEMBERS NOT CONGREGATIONS:  This is the underlying fact that has been expressed throughout the context.  That it is people - not congregations and CERTAINY NOT BUILDINGS that make up the church.  </a:t>
            </a:r>
          </a:p>
          <a:p>
            <a:endParaRPr lang="en-US" dirty="0"/>
          </a:p>
        </p:txBody>
      </p:sp>
      <p:sp>
        <p:nvSpPr>
          <p:cNvPr id="4" name="Slide Number Placeholder 3"/>
          <p:cNvSpPr>
            <a:spLocks noGrp="1"/>
          </p:cNvSpPr>
          <p:nvPr>
            <p:ph type="sldNum" sz="quarter" idx="10"/>
          </p:nvPr>
        </p:nvSpPr>
        <p:spPr/>
        <p:txBody>
          <a:bodyPr/>
          <a:lstStyle/>
          <a:p>
            <a:fld id="{82DA3871-EC3C-9542-8E22-FD1CFB8F2A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rial" charset="0"/>
                <a:ea typeface="ＭＳ Ｐゴシック" charset="-128"/>
                <a:cs typeface="ＭＳ Ｐゴシック" charset="-128"/>
              </a:rPr>
              <a:t>Honor of Our Subjection:  It is a privilege to serve such a loving and awesome husband as Christ.  He is actually WORTHY!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Importance: We are as “his own flesh”</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JOY of Position:  Every privilege, Every honor, Every luxury</a:t>
            </a:r>
          </a:p>
          <a:p>
            <a:pPr eaLnBrk="1" hangingPunct="1"/>
            <a:r>
              <a:rPr lang="en-US" dirty="0" smtClean="0">
                <a:latin typeface="Arial" charset="0"/>
                <a:ea typeface="ＭＳ Ｐゴシック" charset="-128"/>
                <a:cs typeface="ＭＳ Ｐゴシック" charset="-128"/>
              </a:rPr>
              <a:t>JOY of Faithfulness: It is important to remember the seriousness of this sacred covenant, the most honorable commitment, and to turn to any other is spiritual adultery.  BUT CONSIDER THE JOY of being faithful.  Faithfulness in a human marriage creates intimacy, trust, devotion - it protects us from the danger of others.  We have these blessings in JESUS!  The perfect husband who never forsakes his bride.</a:t>
            </a:r>
          </a:p>
          <a:p>
            <a:endParaRPr lang="en-US" dirty="0"/>
          </a:p>
        </p:txBody>
      </p:sp>
      <p:sp>
        <p:nvSpPr>
          <p:cNvPr id="4" name="Slide Number Placeholder 3"/>
          <p:cNvSpPr>
            <a:spLocks noGrp="1"/>
          </p:cNvSpPr>
          <p:nvPr>
            <p:ph type="sldNum" sz="quarter" idx="10"/>
          </p:nvPr>
        </p:nvSpPr>
        <p:spPr/>
        <p:txBody>
          <a:bodyPr/>
          <a:lstStyle/>
          <a:p>
            <a:fld id="{82DA3871-EC3C-9542-8E22-FD1CFB8F2A7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Family. The Flock. </a:t>
            </a:r>
            <a:br>
              <a:rPr lang="en-US" dirty="0" smtClean="0"/>
            </a:br>
            <a:r>
              <a:rPr lang="en-US" dirty="0" smtClean="0"/>
              <a:t>The Church.</a:t>
            </a:r>
            <a:endParaRPr lang="en-US" dirty="0"/>
          </a:p>
        </p:txBody>
      </p:sp>
      <p:sp>
        <p:nvSpPr>
          <p:cNvPr id="3" name="Subtitle 2"/>
          <p:cNvSpPr>
            <a:spLocks noGrp="1"/>
          </p:cNvSpPr>
          <p:nvPr>
            <p:ph type="subTitle" idx="1"/>
          </p:nvPr>
        </p:nvSpPr>
        <p:spPr/>
        <p:txBody>
          <a:bodyPr/>
          <a:lstStyle/>
          <a:p>
            <a:endParaRPr lang="en-US"/>
          </a:p>
        </p:txBody>
      </p:sp>
      <p:pic>
        <p:nvPicPr>
          <p:cNvPr id="4" name="Picture 3" descr="family-flock-church-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Church Jesus Built </a:t>
            </a:r>
            <a:r>
              <a:rPr lang="en-US" u="sng" dirty="0" smtClean="0"/>
              <a:t>Is A </a:t>
            </a:r>
            <a:r>
              <a:rPr lang="en-US" u="sng" dirty="0" smtClean="0"/>
              <a:t>Family.</a:t>
            </a:r>
            <a:endParaRPr lang="en-US" u="sng" dirty="0"/>
          </a:p>
        </p:txBody>
      </p:sp>
      <p:sp>
        <p:nvSpPr>
          <p:cNvPr id="3" name="Content Placeholder 2"/>
          <p:cNvSpPr>
            <a:spLocks noGrp="1"/>
          </p:cNvSpPr>
          <p:nvPr>
            <p:ph idx="1"/>
          </p:nvPr>
        </p:nvSpPr>
        <p:spPr>
          <a:xfrm>
            <a:off x="470029" y="1446264"/>
            <a:ext cx="8229600" cy="5083023"/>
          </a:xfrm>
        </p:spPr>
        <p:txBody>
          <a:bodyPr>
            <a:normAutofit/>
          </a:bodyPr>
          <a:lstStyle/>
          <a:p>
            <a:r>
              <a:rPr lang="en-US" dirty="0" smtClean="0"/>
              <a:t>People Bound Together By Their Common Love &amp; Commitment To Follow The Father.</a:t>
            </a:r>
          </a:p>
          <a:p>
            <a:pPr lvl="1"/>
            <a:r>
              <a:rPr lang="en-US" dirty="0" smtClean="0"/>
              <a:t>Matthew 12:46-50</a:t>
            </a:r>
          </a:p>
          <a:p>
            <a:pPr lvl="1"/>
            <a:r>
              <a:rPr lang="en-US" dirty="0" smtClean="0"/>
              <a:t>Matthew 7:17-23</a:t>
            </a:r>
          </a:p>
          <a:p>
            <a:r>
              <a:rPr lang="en-US" dirty="0" smtClean="0"/>
              <a:t>The Apostles Promoted This Perspective</a:t>
            </a:r>
          </a:p>
          <a:p>
            <a:pPr lvl="1"/>
            <a:r>
              <a:rPr lang="en-US" dirty="0" smtClean="0"/>
              <a:t>1 Timothy 3:15, 1 John 3:1</a:t>
            </a:r>
          </a:p>
          <a:p>
            <a:r>
              <a:rPr lang="en-US" dirty="0" smtClean="0"/>
              <a:t>We Are A Family Who Grows, Corrects, </a:t>
            </a:r>
            <a:br>
              <a:rPr lang="en-US" dirty="0" smtClean="0"/>
            </a:br>
            <a:r>
              <a:rPr lang="en-US" dirty="0" smtClean="0"/>
              <a:t>         Forgives, &amp; Serves Together.</a:t>
            </a:r>
          </a:p>
          <a:p>
            <a:pPr lvl="1">
              <a:buNone/>
            </a:pPr>
            <a:r>
              <a:rPr lang="en-US" dirty="0" smtClean="0"/>
              <a:t>           -  Matthew 20:25-28, 18:17 </a:t>
            </a:r>
          </a:p>
          <a:p>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Church Jesus Built </a:t>
            </a:r>
            <a:r>
              <a:rPr lang="en-US" u="sng" dirty="0" smtClean="0"/>
              <a:t>Is A </a:t>
            </a:r>
            <a:r>
              <a:rPr lang="en-US" u="sng" dirty="0" smtClean="0"/>
              <a:t>Flock.</a:t>
            </a:r>
            <a:endParaRPr lang="en-US" u="sng" dirty="0"/>
          </a:p>
        </p:txBody>
      </p:sp>
      <p:sp>
        <p:nvSpPr>
          <p:cNvPr id="3" name="Content Placeholder 2"/>
          <p:cNvSpPr>
            <a:spLocks noGrp="1"/>
          </p:cNvSpPr>
          <p:nvPr>
            <p:ph idx="1"/>
          </p:nvPr>
        </p:nvSpPr>
        <p:spPr>
          <a:xfrm>
            <a:off x="457200" y="1417638"/>
            <a:ext cx="8229600" cy="5175791"/>
          </a:xfrm>
        </p:spPr>
        <p:txBody>
          <a:bodyPr>
            <a:normAutofit lnSpcReduction="10000"/>
          </a:bodyPr>
          <a:lstStyle/>
          <a:p>
            <a:r>
              <a:rPr lang="en-US" dirty="0" smtClean="0"/>
              <a:t>Called Together To Follow Our Chief Shepherd, Jesus Christ.</a:t>
            </a:r>
          </a:p>
          <a:p>
            <a:pPr lvl="1"/>
            <a:r>
              <a:rPr lang="en-US" dirty="0" smtClean="0"/>
              <a:t>John 10:1-4, 16</a:t>
            </a:r>
          </a:p>
          <a:p>
            <a:r>
              <a:rPr lang="en-US" dirty="0" smtClean="0"/>
              <a:t>A Flock United Through Ongoing Labor</a:t>
            </a:r>
          </a:p>
          <a:p>
            <a:pPr lvl="1"/>
            <a:r>
              <a:rPr lang="en-US" dirty="0" smtClean="0"/>
              <a:t>Acts 20:17-21, 27</a:t>
            </a:r>
          </a:p>
          <a:p>
            <a:r>
              <a:rPr lang="en-US" dirty="0" smtClean="0"/>
              <a:t>A Flock That Must Be Alert To Danger &amp; Hungry For The “Word of His Grace.”</a:t>
            </a:r>
          </a:p>
          <a:p>
            <a:pPr lvl="1"/>
            <a:r>
              <a:rPr lang="en-US" dirty="0" smtClean="0"/>
              <a:t>Acts 20:28-32</a:t>
            </a:r>
          </a:p>
          <a:p>
            <a:pPr>
              <a:buNone/>
            </a:pPr>
            <a:r>
              <a:rPr lang="en-US" dirty="0" smtClean="0"/>
              <a:t>            •  A Flock That Helps The Weak</a:t>
            </a:r>
          </a:p>
          <a:p>
            <a:pPr lvl="1">
              <a:buNone/>
            </a:pPr>
            <a:r>
              <a:rPr lang="en-US" dirty="0" smtClean="0"/>
              <a:t>               -  Acts 20:35-36</a:t>
            </a:r>
          </a:p>
          <a:p>
            <a:endParaRPr lang="en-US"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Church Jesus Built </a:t>
            </a:r>
            <a:r>
              <a:rPr lang="en-US" u="sng" dirty="0" smtClean="0"/>
              <a:t>Is A </a:t>
            </a:r>
            <a:r>
              <a:rPr lang="en-US" u="sng" dirty="0" smtClean="0"/>
              <a:t>Body.</a:t>
            </a:r>
            <a:endParaRPr lang="en-US" u="sng" dirty="0"/>
          </a:p>
        </p:txBody>
      </p:sp>
      <p:sp>
        <p:nvSpPr>
          <p:cNvPr id="3" name="Content Placeholder 2"/>
          <p:cNvSpPr>
            <a:spLocks noGrp="1"/>
          </p:cNvSpPr>
          <p:nvPr>
            <p:ph idx="1"/>
          </p:nvPr>
        </p:nvSpPr>
        <p:spPr>
          <a:xfrm>
            <a:off x="471310" y="1600200"/>
            <a:ext cx="8446911" cy="4525963"/>
          </a:xfrm>
        </p:spPr>
        <p:txBody>
          <a:bodyPr>
            <a:normAutofit/>
          </a:bodyPr>
          <a:lstStyle/>
          <a:p>
            <a:pPr>
              <a:lnSpc>
                <a:spcPct val="90000"/>
              </a:lnSpc>
            </a:pPr>
            <a:r>
              <a:rPr lang="en-US" dirty="0" smtClean="0"/>
              <a:t>Jesus Leads With Full Authority As Our Head &amp; Savior.</a:t>
            </a:r>
          </a:p>
          <a:p>
            <a:pPr lvl="1">
              <a:lnSpc>
                <a:spcPct val="90000"/>
              </a:lnSpc>
            </a:pPr>
            <a:r>
              <a:rPr lang="en-US" dirty="0" smtClean="0"/>
              <a:t>Ephesians 1:22-23</a:t>
            </a:r>
          </a:p>
          <a:p>
            <a:pPr>
              <a:lnSpc>
                <a:spcPct val="90000"/>
              </a:lnSpc>
            </a:pPr>
            <a:r>
              <a:rPr lang="en-US" dirty="0" smtClean="0"/>
              <a:t>Made Up Of All Types of People.</a:t>
            </a:r>
          </a:p>
          <a:p>
            <a:pPr lvl="1">
              <a:lnSpc>
                <a:spcPct val="90000"/>
              </a:lnSpc>
            </a:pPr>
            <a:r>
              <a:rPr lang="en-US" dirty="0" smtClean="0"/>
              <a:t>1 Corinthians 12:12-31</a:t>
            </a:r>
          </a:p>
          <a:p>
            <a:pPr>
              <a:lnSpc>
                <a:spcPct val="90000"/>
              </a:lnSpc>
            </a:pPr>
            <a:r>
              <a:rPr lang="en-US" dirty="0" smtClean="0"/>
              <a:t>To Be In The Body Is A Huge Blessing…</a:t>
            </a:r>
          </a:p>
          <a:p>
            <a:pPr lvl="1">
              <a:lnSpc>
                <a:spcPct val="90000"/>
              </a:lnSpc>
            </a:pPr>
            <a:r>
              <a:rPr lang="en-US" dirty="0" smtClean="0"/>
              <a:t>    We Are In A Body With Perfect Leadership!</a:t>
            </a:r>
          </a:p>
          <a:p>
            <a:pPr lvl="1">
              <a:lnSpc>
                <a:spcPct val="90000"/>
              </a:lnSpc>
            </a:pPr>
            <a:r>
              <a:rPr lang="en-US" dirty="0" smtClean="0"/>
              <a:t>    We Are In A Body With Tremendous Talents!</a:t>
            </a:r>
          </a:p>
          <a:p>
            <a:pPr lvl="1">
              <a:lnSpc>
                <a:spcPct val="90000"/>
              </a:lnSpc>
            </a:pPr>
            <a:r>
              <a:rPr lang="en-US" dirty="0" smtClean="0"/>
              <a:t>    We Are In A Body With A Supportive Design!</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Church Jesus Built </a:t>
            </a:r>
            <a:r>
              <a:rPr lang="en-US" u="sng" dirty="0" smtClean="0"/>
              <a:t>Is A </a:t>
            </a:r>
            <a:r>
              <a:rPr lang="en-US" u="sng" dirty="0" smtClean="0"/>
              <a:t>Bride</a:t>
            </a:r>
            <a:r>
              <a:rPr lang="en-US" dirty="0" smtClean="0"/>
              <a:t>.</a:t>
            </a:r>
            <a:endParaRPr lang="en-US" dirty="0"/>
          </a:p>
        </p:txBody>
      </p:sp>
      <p:sp>
        <p:nvSpPr>
          <p:cNvPr id="3" name="Content Placeholder 2"/>
          <p:cNvSpPr>
            <a:spLocks noGrp="1"/>
          </p:cNvSpPr>
          <p:nvPr>
            <p:ph idx="1"/>
          </p:nvPr>
        </p:nvSpPr>
        <p:spPr>
          <a:xfrm>
            <a:off x="386645" y="1600200"/>
            <a:ext cx="8300155" cy="4525963"/>
          </a:xfrm>
        </p:spPr>
        <p:txBody>
          <a:bodyPr>
            <a:normAutofit/>
          </a:bodyPr>
          <a:lstStyle/>
          <a:p>
            <a:pPr>
              <a:lnSpc>
                <a:spcPct val="90000"/>
              </a:lnSpc>
            </a:pPr>
            <a:r>
              <a:rPr lang="en-US" dirty="0" smtClean="0"/>
              <a:t>Jesus Deserves Our Love &amp; Faithfulness.</a:t>
            </a:r>
          </a:p>
          <a:p>
            <a:pPr lvl="1">
              <a:lnSpc>
                <a:spcPct val="90000"/>
              </a:lnSpc>
            </a:pPr>
            <a:r>
              <a:rPr lang="en-US" dirty="0" smtClean="0"/>
              <a:t>The Honor of Our Subjection (vs. 24)</a:t>
            </a:r>
          </a:p>
          <a:p>
            <a:pPr lvl="1">
              <a:lnSpc>
                <a:spcPct val="90000"/>
              </a:lnSpc>
            </a:pPr>
            <a:r>
              <a:rPr lang="en-US" dirty="0" smtClean="0"/>
              <a:t>The Depth of Jesus’ Sacrificial Love (vs. 25)</a:t>
            </a:r>
          </a:p>
          <a:p>
            <a:pPr>
              <a:lnSpc>
                <a:spcPct val="90000"/>
              </a:lnSpc>
            </a:pPr>
            <a:r>
              <a:rPr lang="en-US" dirty="0" smtClean="0"/>
              <a:t>Jesus Sees &amp; Nourishes The Best In Us.</a:t>
            </a:r>
          </a:p>
          <a:p>
            <a:pPr lvl="1">
              <a:lnSpc>
                <a:spcPct val="90000"/>
              </a:lnSpc>
            </a:pPr>
            <a:r>
              <a:rPr lang="en-US" dirty="0" smtClean="0"/>
              <a:t>Our Purity, Beauty, &amp; Importance (vs. 26-30)</a:t>
            </a:r>
          </a:p>
          <a:p>
            <a:pPr>
              <a:lnSpc>
                <a:spcPct val="90000"/>
              </a:lnSpc>
            </a:pPr>
            <a:r>
              <a:rPr lang="en-US" dirty="0" smtClean="0"/>
              <a:t>In Jesus, Our Hope &amp; Joy Overcome All Difficulties.</a:t>
            </a:r>
          </a:p>
          <a:p>
            <a:pPr lvl="1">
              <a:lnSpc>
                <a:spcPct val="90000"/>
              </a:lnSpc>
            </a:pPr>
            <a:r>
              <a:rPr lang="en-US" dirty="0" smtClean="0"/>
              <a:t>     He Serves As Our Model.</a:t>
            </a:r>
          </a:p>
          <a:p>
            <a:pPr>
              <a:buNone/>
            </a:pPr>
            <a:endParaRPr lang="en-US" sz="3600"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Family. The Flock. </a:t>
            </a:r>
            <a:br>
              <a:rPr lang="en-US" dirty="0" smtClean="0"/>
            </a:br>
            <a:r>
              <a:rPr lang="en-US" dirty="0" smtClean="0"/>
              <a:t>The Church.</a:t>
            </a:r>
            <a:endParaRPr lang="en-US" dirty="0"/>
          </a:p>
        </p:txBody>
      </p:sp>
      <p:sp>
        <p:nvSpPr>
          <p:cNvPr id="3" name="Subtitle 2"/>
          <p:cNvSpPr>
            <a:spLocks noGrp="1"/>
          </p:cNvSpPr>
          <p:nvPr>
            <p:ph type="subTitle" idx="1"/>
          </p:nvPr>
        </p:nvSpPr>
        <p:spPr/>
        <p:txBody>
          <a:bodyPr/>
          <a:lstStyle/>
          <a:p>
            <a:endParaRPr lang="en-US"/>
          </a:p>
        </p:txBody>
      </p:sp>
      <p:pic>
        <p:nvPicPr>
          <p:cNvPr id="4" name="Picture 3" descr="family-flock-church-titl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TotalTime>
  <Words>1057</Words>
  <Application>Microsoft Office PowerPoint</Application>
  <PresentationFormat>On-screen Show (4:3)</PresentationFormat>
  <Paragraphs>83</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Theme</vt:lpstr>
      <vt:lpstr>The Family. The Flock.  The Church.</vt:lpstr>
      <vt:lpstr>The Church Jesus Built Is A Family.</vt:lpstr>
      <vt:lpstr>The Church Jesus Built Is A Flock.</vt:lpstr>
      <vt:lpstr>The Church Jesus Built Is A Body.</vt:lpstr>
      <vt:lpstr>The Church Jesus Built Is A Bride.</vt:lpstr>
      <vt:lpstr>The Family. The Flock.  The Church.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The Flock.  The Church.</dc:title>
  <dc:creator>Phillip Shumake</dc:creator>
  <cp:lastModifiedBy>East End</cp:lastModifiedBy>
  <cp:revision>21</cp:revision>
  <dcterms:created xsi:type="dcterms:W3CDTF">2016-01-09T18:25:14Z</dcterms:created>
  <dcterms:modified xsi:type="dcterms:W3CDTF">2016-01-09T20:05:13Z</dcterms:modified>
</cp:coreProperties>
</file>