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1"/>
  </p:notesMasterIdLst>
  <p:sldIdLst>
    <p:sldId id="256" r:id="rId2"/>
    <p:sldId id="257" r:id="rId3"/>
    <p:sldId id="261" r:id="rId4"/>
    <p:sldId id="262" r:id="rId5"/>
    <p:sldId id="265" r:id="rId6"/>
    <p:sldId id="260" r:id="rId7"/>
    <p:sldId id="266" r:id="rId8"/>
    <p:sldId id="264" r:id="rId9"/>
    <p:sldId id="258"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notesView">
  <p:normalViewPr>
    <p:restoredLeft sz="15620"/>
    <p:restoredTop sz="55556" autoAdjust="0"/>
  </p:normalViewPr>
  <p:slideViewPr>
    <p:cSldViewPr snapToGrid="0" snapToObjects="1">
      <p:cViewPr varScale="1">
        <p:scale>
          <a:sx n="63" d="100"/>
          <a:sy n="63" d="100"/>
        </p:scale>
        <p:origin x="-2192" y="-9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9" d="100"/>
          <a:sy n="89" d="100"/>
        </p:scale>
        <p:origin x="-2880"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33B3AF-1457-234E-B6E2-AD11A19D6B63}" type="datetimeFigureOut">
              <a:rPr lang="en-US" smtClean="0"/>
              <a:pPr/>
              <a:t>2/14/15</a:t>
            </a:fld>
            <a:endParaRPr lang="en-US"/>
          </a:p>
        </p:txBody>
      </p:sp>
      <p:sp>
        <p:nvSpPr>
          <p:cNvPr id="4" name="Slide Image Placeholder 3"/>
          <p:cNvSpPr>
            <a:spLocks noGrp="1" noRot="1" noChangeAspect="1"/>
          </p:cNvSpPr>
          <p:nvPr>
            <p:ph type="sldImg" idx="2"/>
          </p:nvPr>
        </p:nvSpPr>
        <p:spPr>
          <a:xfrm>
            <a:off x="1823320" y="0"/>
            <a:ext cx="3362228" cy="2521671"/>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0947" y="2646054"/>
            <a:ext cx="6659875" cy="642234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5790275" y="457200"/>
            <a:ext cx="1066137" cy="457200"/>
          </a:xfrm>
          <a:prstGeom prst="rect">
            <a:avLst/>
          </a:prstGeom>
        </p:spPr>
        <p:txBody>
          <a:bodyPr vert="horz" lIns="91440" tIns="45720" rIns="91440" bIns="45720" rtlCol="0" anchor="b"/>
          <a:lstStyle>
            <a:lvl1pPr algn="r">
              <a:defRPr sz="1200"/>
            </a:lvl1pPr>
          </a:lstStyle>
          <a:p>
            <a:fld id="{969A7941-E833-B448-A51C-7A460D81D8E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When Christians say “The Cross” we are talking about more than wooden beams the Romans used for execution. </a:t>
            </a:r>
          </a:p>
          <a:p>
            <a:endParaRPr lang="en-US" sz="2000" dirty="0" smtClean="0"/>
          </a:p>
          <a:p>
            <a:r>
              <a:rPr lang="en-US" sz="2000" dirty="0" smtClean="0"/>
              <a:t>When we talk about “The Cross” we have in mind God’s most vivid declaration of the terrible cost of SIN, as well as the FULLEST WONDER of DIVINE LOVE.</a:t>
            </a:r>
          </a:p>
          <a:p>
            <a:endParaRPr lang="en-US" sz="2000" dirty="0" smtClean="0"/>
          </a:p>
          <a:p>
            <a:r>
              <a:rPr lang="en-US" sz="2000" dirty="0" smtClean="0"/>
              <a:t>So today, I want to take your mind back to the Cross to meditate on Jesus final words before His death. </a:t>
            </a:r>
          </a:p>
          <a:p>
            <a:endParaRPr lang="en-US" sz="2000" dirty="0" smtClean="0"/>
          </a:p>
          <a:p>
            <a:r>
              <a:rPr lang="en-US" sz="2000" dirty="0" smtClean="0"/>
              <a:t>While on the Cross, Jesus makes 7 powerful statements that are recorded for us in scripture – and each one opens our EYES to more fully understand the  ENORMITY of JESUS LOVE &amp; SACRIFICE…</a:t>
            </a:r>
            <a:endParaRPr lang="en-US" sz="2000" dirty="0"/>
          </a:p>
        </p:txBody>
      </p:sp>
      <p:sp>
        <p:nvSpPr>
          <p:cNvPr id="4" name="Slide Number Placeholder 3"/>
          <p:cNvSpPr>
            <a:spLocks noGrp="1"/>
          </p:cNvSpPr>
          <p:nvPr>
            <p:ph type="sldNum" sz="quarter" idx="10"/>
          </p:nvPr>
        </p:nvSpPr>
        <p:spPr/>
        <p:txBody>
          <a:bodyPr/>
          <a:lstStyle/>
          <a:p>
            <a:fld id="{969A7941-E833-B448-A51C-7A460D81D8E0}"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b="1" dirty="0" smtClean="0"/>
              <a:t>Forgive Them</a:t>
            </a:r>
          </a:p>
          <a:p>
            <a:pPr>
              <a:buFontTx/>
              <a:buChar char="-"/>
            </a:pPr>
            <a:r>
              <a:rPr lang="en-US" sz="1800" dirty="0" smtClean="0"/>
              <a:t>The Soldiers Executing Him</a:t>
            </a:r>
          </a:p>
          <a:p>
            <a:pPr>
              <a:buFontTx/>
              <a:buChar char="-"/>
            </a:pPr>
            <a:r>
              <a:rPr lang="en-US" sz="1800" dirty="0" smtClean="0"/>
              <a:t>The Teachers &amp; Priest Who Hated</a:t>
            </a:r>
            <a:r>
              <a:rPr lang="en-US" sz="1800" baseline="0" dirty="0" smtClean="0"/>
              <a:t> Him</a:t>
            </a:r>
          </a:p>
          <a:p>
            <a:pPr>
              <a:buFontTx/>
              <a:buChar char="-"/>
            </a:pPr>
            <a:r>
              <a:rPr lang="en-US" sz="1800" baseline="0" dirty="0" smtClean="0"/>
              <a:t>The Apostles Who Had Fled &amp; Denied Him</a:t>
            </a:r>
          </a:p>
          <a:p>
            <a:pPr>
              <a:buFontTx/>
              <a:buChar char="-"/>
            </a:pPr>
            <a:r>
              <a:rPr lang="en-US" sz="1800" baseline="0" dirty="0" smtClean="0"/>
              <a:t>The Crowd Yelling “Crucify Him”</a:t>
            </a:r>
          </a:p>
          <a:p>
            <a:pPr>
              <a:buFontTx/>
              <a:buChar char="-"/>
            </a:pPr>
            <a:endParaRPr lang="en-US" sz="1800" baseline="0" dirty="0" smtClean="0"/>
          </a:p>
          <a:p>
            <a:pPr>
              <a:buFontTx/>
              <a:buNone/>
            </a:pPr>
            <a:r>
              <a:rPr lang="en-US" sz="1800" b="1" baseline="0" dirty="0" smtClean="0"/>
              <a:t>“They do not know what they are doing” </a:t>
            </a:r>
            <a:r>
              <a:rPr lang="en-US" sz="1800" baseline="0" dirty="0" smtClean="0"/>
              <a:t>– Yet they did it all the same</a:t>
            </a:r>
            <a:r>
              <a:rPr lang="en-US" sz="1800" baseline="0" dirty="0" smtClean="0"/>
              <a:t>.</a:t>
            </a:r>
          </a:p>
          <a:p>
            <a:pPr>
              <a:buFont typeface="Wingdings" pitchFamily="8" charset="2"/>
              <a:buChar char="Ø"/>
            </a:pPr>
            <a:r>
              <a:rPr lang="en-US" sz="1800" baseline="0" dirty="0" smtClean="0"/>
              <a:t>They know they are executing Jesus…but their motives and their understanding of WHO Jesus actually is are extremely incomplete.  They certainly don’t FULLY comprehend the darkness of killing the only Son of God. </a:t>
            </a:r>
          </a:p>
          <a:p>
            <a:pPr>
              <a:buFontTx/>
              <a:buNone/>
            </a:pPr>
            <a:endParaRPr lang="en-US" sz="1800" baseline="0" dirty="0" smtClean="0"/>
          </a:p>
          <a:p>
            <a:pPr>
              <a:buFontTx/>
              <a:buNone/>
            </a:pPr>
            <a:r>
              <a:rPr lang="en-US" sz="1800" b="1" baseline="0" dirty="0" smtClean="0"/>
              <a:t>**The wonder of the cross is that there is forgiveness!  </a:t>
            </a:r>
            <a:r>
              <a:rPr lang="en-US" sz="1800" baseline="0" dirty="0" smtClean="0"/>
              <a:t>But it is a forgiveness that required the most costly sacrifice Heaven could </a:t>
            </a:r>
            <a:r>
              <a:rPr lang="en-US" sz="1800" baseline="0" dirty="0" smtClean="0"/>
              <a:t>send. </a:t>
            </a:r>
          </a:p>
          <a:p>
            <a:pPr>
              <a:buFontTx/>
              <a:buNone/>
            </a:pPr>
            <a:endParaRPr lang="en-US" sz="1800" baseline="0" dirty="0" smtClean="0"/>
          </a:p>
          <a:p>
            <a:pPr>
              <a:buFontTx/>
              <a:buNone/>
            </a:pPr>
            <a:r>
              <a:rPr lang="en-US" sz="1800" baseline="0" dirty="0" smtClean="0"/>
              <a:t>In </a:t>
            </a:r>
            <a:r>
              <a:rPr lang="en-US" sz="1800" baseline="0" dirty="0" smtClean="0"/>
              <a:t>speaking these words – Jesus demonstrates His WORK of Intercession.  He is not thinking of Himself – but of US!  His focus is not on His pain – but on our sins.</a:t>
            </a:r>
          </a:p>
          <a:p>
            <a:pPr>
              <a:buFontTx/>
              <a:buNone/>
            </a:pPr>
            <a:endParaRPr lang="en-US" sz="1800" baseline="0" dirty="0" smtClean="0"/>
          </a:p>
          <a:p>
            <a:pPr>
              <a:buFontTx/>
              <a:buNone/>
            </a:pPr>
            <a:r>
              <a:rPr lang="en-US" sz="1800" baseline="0" dirty="0" smtClean="0"/>
              <a:t>THE GOOD NEWS: Is There Is FORGIVENESS AT THE CROSS!</a:t>
            </a:r>
            <a:endParaRPr lang="en-US" sz="1800" dirty="0"/>
          </a:p>
        </p:txBody>
      </p:sp>
      <p:sp>
        <p:nvSpPr>
          <p:cNvPr id="4" name="Slide Number Placeholder 3"/>
          <p:cNvSpPr>
            <a:spLocks noGrp="1"/>
          </p:cNvSpPr>
          <p:nvPr>
            <p:ph type="sldNum" sz="quarter" idx="10"/>
          </p:nvPr>
        </p:nvSpPr>
        <p:spPr/>
        <p:txBody>
          <a:bodyPr/>
          <a:lstStyle/>
          <a:p>
            <a:fld id="{969A7941-E833-B448-A51C-7A460D81D8E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600" dirty="0" smtClean="0"/>
              <a:t>While the first statement</a:t>
            </a:r>
            <a:r>
              <a:rPr lang="en-US" sz="1600" baseline="0" dirty="0" smtClean="0"/>
              <a:t> has a broad audience – the second is made in  response to the faith of one sinner.</a:t>
            </a:r>
            <a:endParaRPr lang="en-US" sz="1600" baseline="0" dirty="0" smtClean="0"/>
          </a:p>
          <a:p>
            <a:endParaRPr lang="en-US" sz="1600" baseline="0" dirty="0" smtClean="0"/>
          </a:p>
          <a:p>
            <a:r>
              <a:rPr lang="en-US" sz="1600" baseline="0" dirty="0" smtClean="0"/>
              <a:t>*</a:t>
            </a:r>
            <a:r>
              <a:rPr lang="en-US" sz="1600" baseline="0" dirty="0" smtClean="0"/>
              <a:t>This statement is powerful because it reminds us </a:t>
            </a:r>
            <a:r>
              <a:rPr lang="en-US" sz="1600" baseline="0" dirty="0" smtClean="0"/>
              <a:t>that Jesus knew where He was going, and He wanted to bring others with HIM!  He came to seek and save the lost – and He carried on that mission until His last breath.</a:t>
            </a:r>
          </a:p>
          <a:p>
            <a:endParaRPr lang="en-US" sz="1600" baseline="0" dirty="0" smtClean="0"/>
          </a:p>
          <a:p>
            <a:r>
              <a:rPr lang="en-US" sz="1600" baseline="0" dirty="0" smtClean="0"/>
              <a:t>*This statement is also powerful because it reminds us of the role of FAITH.  Heb 11:6 – without faith it is impossible to please God.   Confession, Repentance, Baptism &amp; Obedience are all important – but WITHOUT FAITH they are NOTHING!!!   </a:t>
            </a:r>
          </a:p>
          <a:p>
            <a:endParaRPr lang="en-US" sz="1600" baseline="0" dirty="0" smtClean="0"/>
          </a:p>
          <a:p>
            <a:r>
              <a:rPr lang="en-US" sz="1600" baseline="0" dirty="0" smtClean="0"/>
              <a:t>We must have FAITH IN THE LORD.  He is blameless and innocent.  WE are like the thief – guilty and rightfully deserving of punishment – but in Jesus there is NEW LIFE!</a:t>
            </a:r>
          </a:p>
          <a:p>
            <a:r>
              <a:rPr lang="en-US" sz="1600" baseline="0" dirty="0" smtClean="0"/>
              <a:t>We must have FAITH IN HIS KINGDOM.</a:t>
            </a:r>
          </a:p>
          <a:p>
            <a:r>
              <a:rPr lang="en-US" sz="1600" baseline="0" dirty="0" smtClean="0"/>
              <a:t>We must have FAITH IN HIS VICTORY OVER DEATH!  We can place our hope in Jesus, and it is never too late!</a:t>
            </a:r>
          </a:p>
          <a:p>
            <a:endParaRPr lang="en-US" sz="1600" baseline="0" dirty="0" smtClean="0"/>
          </a:p>
          <a:p>
            <a:r>
              <a:rPr lang="en-US" sz="1600" baseline="0" dirty="0" smtClean="0"/>
              <a:t>We must have FAITH that is LIVING – the thief speaks up about His convictions about Jesus.  How sad that the other thief dies just a few feet away from Jesus, only to be lost forever! There is no middle ground – we will either be prepared for paradise or lost in agony. So we are reminded in NO UNCERTAIN TERMS:  </a:t>
            </a:r>
          </a:p>
          <a:p>
            <a:endParaRPr lang="en-US" sz="1600" baseline="0" dirty="0" smtClean="0"/>
          </a:p>
          <a:p>
            <a:r>
              <a:rPr lang="en-US" sz="1600" b="1" baseline="0" dirty="0" smtClean="0"/>
              <a:t>There is salvation at the cross – for those who will put their FAITH IN JESUS!</a:t>
            </a:r>
          </a:p>
        </p:txBody>
      </p:sp>
      <p:sp>
        <p:nvSpPr>
          <p:cNvPr id="4" name="Slide Number Placeholder 3"/>
          <p:cNvSpPr>
            <a:spLocks noGrp="1"/>
          </p:cNvSpPr>
          <p:nvPr>
            <p:ph type="sldNum" sz="quarter" idx="10"/>
          </p:nvPr>
        </p:nvSpPr>
        <p:spPr/>
        <p:txBody>
          <a:bodyPr/>
          <a:lstStyle/>
          <a:p>
            <a:fld id="{969A7941-E833-B448-A51C-7A460D81D8E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Jesus first</a:t>
            </a:r>
            <a:r>
              <a:rPr lang="en-US" sz="1800" baseline="0" dirty="0" smtClean="0"/>
              <a:t> 2 statements reveal His DIVINITY: The power to forgive sins and to extend eternal life.</a:t>
            </a:r>
          </a:p>
          <a:p>
            <a:endParaRPr lang="en-US" sz="1800" baseline="0" dirty="0" smtClean="0"/>
          </a:p>
          <a:p>
            <a:r>
              <a:rPr lang="en-US" sz="1800" baseline="0" dirty="0" smtClean="0"/>
              <a:t>But the third statement emphasizes His LOVE… The love of a son, wanting to be sure His mother is taken care of.  The love of a friend, entrusting John to now look after and care for Mary.  Some say this is the “least theological” statement Jesus made on the cross – but we’ve got to remember that Christianity is FAR more than doctrine and academics.  Christianity is BECOMING LIKE CHRIST – and so Jesus calls John to do exactly that!  </a:t>
            </a:r>
          </a:p>
          <a:p>
            <a:endParaRPr lang="en-US" sz="1800" baseline="0" dirty="0" smtClean="0"/>
          </a:p>
          <a:p>
            <a:r>
              <a:rPr lang="en-US" sz="1800" baseline="0" dirty="0" smtClean="0"/>
              <a:t>Jesus third Statement SHOW US THAT LOVE IS ACTIVE!!  LOVE reaches out and provides for the weak and broken hearted… is it any surprise that the Bible says from that very hour John took her into His home.  Mary had other biological children – but her SPIRITUAL FAMILY was there to provide the love and spiritual nourishment that only they could.</a:t>
            </a:r>
          </a:p>
          <a:p>
            <a:endParaRPr lang="en-US" sz="1800" dirty="0" smtClean="0"/>
          </a:p>
          <a:p>
            <a:r>
              <a:rPr lang="en-US" sz="1800" dirty="0" smtClean="0"/>
              <a:t>Friends, There is LOVE at the CROSS.  Love that makes</a:t>
            </a:r>
            <a:r>
              <a:rPr lang="en-US" sz="1800" baseline="0" dirty="0" smtClean="0"/>
              <a:t> a way for us to enter the Family of God!  Love that joins us together in friendships so deep we can face life’s greatest hurt together.   Love that paid the price for our future. When Jesus speaks on the cross, He speaks with love! </a:t>
            </a:r>
            <a:endParaRPr lang="en-US" sz="1800" dirty="0" smtClean="0"/>
          </a:p>
          <a:p>
            <a:endParaRPr lang="en-US" sz="1800" dirty="0" smtClean="0"/>
          </a:p>
        </p:txBody>
      </p:sp>
      <p:sp>
        <p:nvSpPr>
          <p:cNvPr id="4" name="Slide Number Placeholder 3"/>
          <p:cNvSpPr>
            <a:spLocks noGrp="1"/>
          </p:cNvSpPr>
          <p:nvPr>
            <p:ph type="sldNum" sz="quarter" idx="10"/>
          </p:nvPr>
        </p:nvSpPr>
        <p:spPr/>
        <p:txBody>
          <a:bodyPr/>
          <a:lstStyle/>
          <a:p>
            <a:fld id="{969A7941-E833-B448-A51C-7A460D81D8E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600" dirty="0" smtClean="0"/>
              <a:t>As we move to the book of Matthew, it helps to remember</a:t>
            </a:r>
            <a:r>
              <a:rPr lang="en-US" sz="1600" baseline="0" dirty="0" smtClean="0"/>
              <a:t> that one of Matthew’s primary aims is to demonstrate that Jesus is the Messiah who was prophesied in the Old Testament…</a:t>
            </a:r>
          </a:p>
          <a:p>
            <a:r>
              <a:rPr lang="en-US" sz="1600" baseline="0" dirty="0" smtClean="0"/>
              <a:t>       So, it is no surprise that the fourth saying of Jesus is an Old Testament quote that Jesus uses to DIRECT everyone to realize the significance of His death:  THIS IS A DEATH OF ATONEMENT!</a:t>
            </a:r>
          </a:p>
          <a:p>
            <a:r>
              <a:rPr lang="en-US" sz="1600" dirty="0" smtClean="0"/>
              <a:t>        </a:t>
            </a:r>
            <a:r>
              <a:rPr lang="en-US" sz="1600" baseline="0" dirty="0" smtClean="0"/>
              <a:t>Jesus quotes the first line of Psalm 22.  He wants them and us to see the remarkable detail in which this prophecy is being fulfilled!  He wants there to be no doubt, that He is the Suffering Servant.  He is suffering on our behalf. He is carrying our sins. He is paying for our evil – because He is the Messiah. He is the descendant of David, establishing an everlasting Kingdom.  He is the one the prophets looked ahead longing to see.</a:t>
            </a:r>
            <a:r>
              <a:rPr lang="en-US" sz="1600" dirty="0" smtClean="0"/>
              <a:t>  </a:t>
            </a:r>
            <a:r>
              <a:rPr lang="en-US" sz="1600" baseline="0" dirty="0" smtClean="0"/>
              <a:t>  Jesus wants us to know that He is willing to die in our place – so that we can live!</a:t>
            </a:r>
          </a:p>
          <a:p>
            <a:endParaRPr lang="en-US" sz="1600" baseline="0" dirty="0" smtClean="0"/>
          </a:p>
          <a:p>
            <a:r>
              <a:rPr lang="en-US" sz="1600" b="1" kern="1200" dirty="0" smtClean="0">
                <a:solidFill>
                  <a:schemeClr val="tx1"/>
                </a:solidFill>
                <a:latin typeface="+mn-lt"/>
                <a:ea typeface="+mn-ea"/>
                <a:cs typeface="+mn-cs"/>
              </a:rPr>
              <a:t>16 For dogs have surrounded me;</a:t>
            </a:r>
            <a:r>
              <a:rPr lang="en-US" sz="1600" b="1" kern="1200" baseline="0" dirty="0" smtClean="0">
                <a:solidFill>
                  <a:schemeClr val="tx1"/>
                </a:solidFill>
                <a:latin typeface="+mn-lt"/>
                <a:ea typeface="+mn-ea"/>
                <a:cs typeface="+mn-cs"/>
              </a:rPr>
              <a:t> </a:t>
            </a:r>
            <a:r>
              <a:rPr lang="en-US" sz="1600" b="1" kern="1200" dirty="0" smtClean="0">
                <a:solidFill>
                  <a:schemeClr val="tx1"/>
                </a:solidFill>
                <a:latin typeface="+mn-lt"/>
                <a:ea typeface="+mn-ea"/>
                <a:cs typeface="+mn-cs"/>
              </a:rPr>
              <a:t>A band of evildoers has encompassed me; They pierced my hands and my feet.</a:t>
            </a:r>
          </a:p>
          <a:p>
            <a:r>
              <a:rPr lang="en-US" sz="1600" b="1" kern="1200" dirty="0" smtClean="0">
                <a:solidFill>
                  <a:schemeClr val="tx1"/>
                </a:solidFill>
                <a:latin typeface="+mn-lt"/>
                <a:ea typeface="+mn-ea"/>
                <a:cs typeface="+mn-cs"/>
              </a:rPr>
              <a:t>17 I can count all my bones. They look, they stare at me;</a:t>
            </a:r>
          </a:p>
          <a:p>
            <a:r>
              <a:rPr lang="en-US" sz="1600" b="1" kern="1200" dirty="0" smtClean="0">
                <a:solidFill>
                  <a:schemeClr val="tx1"/>
                </a:solidFill>
                <a:latin typeface="+mn-lt"/>
                <a:ea typeface="+mn-ea"/>
                <a:cs typeface="+mn-cs"/>
              </a:rPr>
              <a:t>18 They divide my garments among them, And for my clothing they cast lots.</a:t>
            </a:r>
          </a:p>
          <a:p>
            <a:endParaRPr lang="en-US" sz="1600" b="1" kern="1200" baseline="0" dirty="0" smtClean="0">
              <a:solidFill>
                <a:schemeClr val="tx1"/>
              </a:solidFill>
              <a:latin typeface="+mn-lt"/>
              <a:ea typeface="+mn-ea"/>
              <a:cs typeface="+mn-cs"/>
            </a:endParaRPr>
          </a:p>
          <a:p>
            <a:r>
              <a:rPr lang="en-US" sz="1600" b="1" i="0" kern="1200" dirty="0" smtClean="0">
                <a:solidFill>
                  <a:schemeClr val="tx1"/>
                </a:solidFill>
                <a:latin typeface="+mn-lt"/>
                <a:ea typeface="+mn-ea"/>
                <a:cs typeface="+mn-cs"/>
              </a:rPr>
              <a:t>30 Posterity will serve Him; It will be told of the Lord to the coming generation.</a:t>
            </a:r>
          </a:p>
          <a:p>
            <a:r>
              <a:rPr lang="en-US" sz="1600" b="1" i="0" kern="1200" dirty="0" smtClean="0">
                <a:solidFill>
                  <a:schemeClr val="tx1"/>
                </a:solidFill>
                <a:latin typeface="+mn-lt"/>
                <a:ea typeface="+mn-ea"/>
                <a:cs typeface="+mn-cs"/>
              </a:rPr>
              <a:t>31 They will come and will declare His righteousness To a people who will be born, that He has performed it.</a:t>
            </a:r>
          </a:p>
          <a:p>
            <a:endParaRPr lang="en-US" sz="1600" b="1" i="0" kern="1200" baseline="0" dirty="0" smtClean="0">
              <a:solidFill>
                <a:schemeClr val="tx1"/>
              </a:solidFill>
              <a:latin typeface="+mn-lt"/>
              <a:ea typeface="+mn-ea"/>
              <a:cs typeface="+mn-cs"/>
            </a:endParaRPr>
          </a:p>
          <a:p>
            <a:r>
              <a:rPr lang="en-US" sz="1600" b="0" i="0" kern="1200" baseline="0" dirty="0" smtClean="0">
                <a:solidFill>
                  <a:schemeClr val="tx1"/>
                </a:solidFill>
                <a:latin typeface="+mn-lt"/>
                <a:ea typeface="+mn-ea"/>
                <a:cs typeface="+mn-cs"/>
              </a:rPr>
              <a:t>Today, we remember that HE INDEED, Has performed it.  He borne our sins.  THERE IS ATONEMENT &amp; FULFILLMENT IN THE CROSS!</a:t>
            </a:r>
            <a:endParaRPr lang="en-US" sz="1600" b="0" i="0" baseline="0" dirty="0" smtClean="0"/>
          </a:p>
        </p:txBody>
      </p:sp>
      <p:sp>
        <p:nvSpPr>
          <p:cNvPr id="4" name="Slide Number Placeholder 3"/>
          <p:cNvSpPr>
            <a:spLocks noGrp="1"/>
          </p:cNvSpPr>
          <p:nvPr>
            <p:ph type="sldNum" sz="quarter" idx="10"/>
          </p:nvPr>
        </p:nvSpPr>
        <p:spPr/>
        <p:txBody>
          <a:bodyPr/>
          <a:lstStyle/>
          <a:p>
            <a:fld id="{969A7941-E833-B448-A51C-7A460D81D8E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We’ve heard indication</a:t>
            </a:r>
            <a:r>
              <a:rPr lang="en-US" sz="1800" baseline="0" dirty="0" smtClean="0"/>
              <a:t>s of His DIVINITY, HIS LOVE, HIS SACRIFICE…now we are reminded of His humanity.  As Psalm 22 pointed out  in verse 15 His “tongue cleaves to jaw”  </a:t>
            </a:r>
          </a:p>
          <a:p>
            <a:endParaRPr lang="en-US" sz="1800" baseline="0" dirty="0" smtClean="0"/>
          </a:p>
          <a:p>
            <a:r>
              <a:rPr lang="en-US" sz="1800" baseline="0" dirty="0" smtClean="0"/>
              <a:t>The hours of excruciating pain and suffering – labored breathing and blood loss – leave him weak.  In requesting his lips be moistened – He fulfills Ps 69:21. “…gave me vinegar for my thirst.”</a:t>
            </a:r>
          </a:p>
          <a:p>
            <a:endParaRPr lang="en-US" sz="1800" baseline="0" dirty="0" smtClean="0"/>
          </a:p>
          <a:p>
            <a:r>
              <a:rPr lang="en-US" sz="1800" baseline="0" dirty="0" smtClean="0"/>
              <a:t>Jesus is our perfect Mediator, perfect High Priest, perfect Savior because He knows us fully. He knows our weakness, He knows our temptations , pains, frailties… The WORD became FLESH…and in the Flesh, He suffered tremendously on the cross.</a:t>
            </a:r>
          </a:p>
          <a:p>
            <a:endParaRPr lang="en-US" sz="1800" baseline="0" dirty="0" smtClean="0"/>
          </a:p>
          <a:p>
            <a:r>
              <a:rPr lang="en-US" sz="1800" baseline="0" dirty="0" smtClean="0"/>
              <a:t>THERE IS HUMANITY at the Cross.</a:t>
            </a:r>
            <a:endParaRPr lang="en-US" sz="1800" dirty="0"/>
          </a:p>
        </p:txBody>
      </p:sp>
      <p:sp>
        <p:nvSpPr>
          <p:cNvPr id="4" name="Slide Number Placeholder 3"/>
          <p:cNvSpPr>
            <a:spLocks noGrp="1"/>
          </p:cNvSpPr>
          <p:nvPr>
            <p:ph type="sldNum" sz="quarter" idx="10"/>
          </p:nvPr>
        </p:nvSpPr>
        <p:spPr/>
        <p:txBody>
          <a:bodyPr/>
          <a:lstStyle/>
          <a:p>
            <a:fld id="{969A7941-E833-B448-A51C-7A460D81D8E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baseline="0" dirty="0" smtClean="0"/>
              <a:t> Many times in the gospel of John Jesus would talk about “his hour”  He would tell his mother and his apostles that “his hour had not yet come.”  or “the hour is coming.”  NOW HERE IT IS.  And He finishes with VICTORY.   </a:t>
            </a:r>
          </a:p>
          <a:p>
            <a:endParaRPr lang="en-US" sz="1800" baseline="0" dirty="0" smtClean="0"/>
          </a:p>
          <a:p>
            <a:r>
              <a:rPr lang="en-US" sz="1800" dirty="0" smtClean="0"/>
              <a:t>In Greek, the 6</a:t>
            </a:r>
            <a:r>
              <a:rPr lang="en-US" sz="1800" baseline="30000" dirty="0" smtClean="0"/>
              <a:t>th</a:t>
            </a:r>
            <a:r>
              <a:rPr lang="en-US" sz="1800" dirty="0" smtClean="0"/>
              <a:t> saying is just one word.  And it is a declaration</a:t>
            </a:r>
            <a:r>
              <a:rPr lang="en-US" sz="1800" baseline="0" dirty="0" smtClean="0"/>
              <a:t> of VICTORY.  The Mission of the FATHER is complete.</a:t>
            </a:r>
          </a:p>
          <a:p>
            <a:endParaRPr lang="en-US" sz="1800" baseline="0" dirty="0" smtClean="0"/>
          </a:p>
          <a:p>
            <a:r>
              <a:rPr lang="en-US" sz="1800" baseline="0" dirty="0" smtClean="0"/>
              <a:t>The price of our Redemption is Paid.</a:t>
            </a:r>
          </a:p>
          <a:p>
            <a:r>
              <a:rPr lang="en-US" sz="1800" baseline="0" dirty="0" smtClean="0"/>
              <a:t>The battle with Sin is Settled.</a:t>
            </a:r>
          </a:p>
          <a:p>
            <a:r>
              <a:rPr lang="en-US" sz="1800" baseline="0" dirty="0" smtClean="0"/>
              <a:t>The Old Testament Law of Moses is Done Away With – so that we can live under His grace.</a:t>
            </a:r>
          </a:p>
          <a:p>
            <a:endParaRPr lang="en-US" sz="1800" baseline="0" dirty="0" smtClean="0"/>
          </a:p>
          <a:p>
            <a:r>
              <a:rPr lang="en-US" sz="1800" baseline="0" dirty="0" smtClean="0"/>
              <a:t>In Laying Down His Life, Jesus has accomplished what no one before or after could ever do.  </a:t>
            </a:r>
          </a:p>
          <a:p>
            <a:r>
              <a:rPr lang="en-US" sz="1800" baseline="0" dirty="0" smtClean="0"/>
              <a:t>He paid with His blood, a price that could not be paid with the thousands of sacrifices before Him.  </a:t>
            </a:r>
          </a:p>
          <a:p>
            <a:r>
              <a:rPr lang="en-US" sz="1800" baseline="0" dirty="0" smtClean="0"/>
              <a:t>AND – importantly – His Victory is ONCE AND FOR ALL.   Because of Jesus – all the children of God for all time may now enjoy salvation!</a:t>
            </a:r>
          </a:p>
          <a:p>
            <a:endParaRPr lang="en-US" sz="1800" baseline="0" dirty="0" smtClean="0"/>
          </a:p>
          <a:p>
            <a:r>
              <a:rPr lang="en-US" sz="1800" baseline="0" dirty="0" smtClean="0"/>
              <a:t>We’ve got to remember there is VICTORY AT THE CROSS!</a:t>
            </a:r>
          </a:p>
          <a:p>
            <a:endParaRPr lang="en-US" sz="1800" baseline="0" dirty="0" smtClean="0"/>
          </a:p>
        </p:txBody>
      </p:sp>
      <p:sp>
        <p:nvSpPr>
          <p:cNvPr id="4" name="Slide Number Placeholder 3"/>
          <p:cNvSpPr>
            <a:spLocks noGrp="1"/>
          </p:cNvSpPr>
          <p:nvPr>
            <p:ph type="sldNum" sz="quarter" idx="10"/>
          </p:nvPr>
        </p:nvSpPr>
        <p:spPr/>
        <p:txBody>
          <a:bodyPr/>
          <a:lstStyle/>
          <a:p>
            <a:fld id="{969A7941-E833-B448-A51C-7A460D81D8E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The</a:t>
            </a:r>
            <a:r>
              <a:rPr lang="en-US" sz="1800" baseline="0" dirty="0" smtClean="0"/>
              <a:t> 1</a:t>
            </a:r>
            <a:r>
              <a:rPr lang="en-US" sz="1800" baseline="30000" dirty="0" smtClean="0"/>
              <a:t>st</a:t>
            </a:r>
            <a:r>
              <a:rPr lang="en-US" sz="1800" baseline="0" dirty="0" smtClean="0"/>
              <a:t> statement began with Jesus addressing the Father:  Forgive them they know not what they do.</a:t>
            </a:r>
          </a:p>
          <a:p>
            <a:endParaRPr lang="en-US" sz="1800" baseline="0" dirty="0" smtClean="0"/>
          </a:p>
          <a:p>
            <a:r>
              <a:rPr lang="en-US" sz="1800" baseline="0" dirty="0" smtClean="0"/>
              <a:t>Now, His final statement again addresses His Father:  </a:t>
            </a:r>
          </a:p>
          <a:p>
            <a:endParaRPr lang="en-US" sz="1800" baseline="0" dirty="0" smtClean="0"/>
          </a:p>
          <a:p>
            <a:r>
              <a:rPr lang="en-US" sz="1800" baseline="0" dirty="0" smtClean="0"/>
              <a:t>He had come forth FROM the Father – and TO THE FATHER He would return!  This phrase is actually a quote from the Psalms again:  This time, Ps 31:5… It is a psalm of security. Fully Trusting in God – even when things look their worst.</a:t>
            </a:r>
          </a:p>
          <a:p>
            <a:endParaRPr lang="en-US" sz="1800" baseline="0" dirty="0" smtClean="0"/>
          </a:p>
          <a:p>
            <a:r>
              <a:rPr lang="en-US" sz="1800" baseline="0" dirty="0" smtClean="0"/>
              <a:t>And so at the Cross of Jesus – we are Reminded finally of ETERNAL SECURITY in GOD.</a:t>
            </a:r>
          </a:p>
          <a:p>
            <a:endParaRPr lang="en-US" sz="1800" baseline="0" dirty="0" smtClean="0"/>
          </a:p>
          <a:p>
            <a:r>
              <a:rPr lang="en-US" sz="1800" baseline="0" dirty="0" smtClean="0"/>
              <a:t>GOD can be trusted in the LIFE and in the LIFE to come.  Jesus was ready to go HOME to be with the FATHER… the question today is: ARE YOU?</a:t>
            </a:r>
          </a:p>
          <a:p>
            <a:endParaRPr lang="en-US" sz="1800" baseline="0" dirty="0" smtClean="0"/>
          </a:p>
          <a:p>
            <a:r>
              <a:rPr lang="en-US" sz="1800" baseline="0" dirty="0" smtClean="0"/>
              <a:t>We’ve Seen….</a:t>
            </a:r>
          </a:p>
          <a:p>
            <a:endParaRPr lang="en-US" sz="1800" baseline="0" dirty="0" smtClean="0"/>
          </a:p>
          <a:p>
            <a:r>
              <a:rPr lang="en-US" sz="1800" baseline="0" dirty="0" smtClean="0"/>
              <a:t>Forgiveness</a:t>
            </a:r>
          </a:p>
          <a:p>
            <a:r>
              <a:rPr lang="en-US" sz="1800" dirty="0" smtClean="0"/>
              <a:t>Salvation</a:t>
            </a:r>
            <a:endParaRPr lang="en-US" sz="1800" baseline="0" dirty="0" smtClean="0"/>
          </a:p>
          <a:p>
            <a:endParaRPr lang="en-US" sz="1800" baseline="0" dirty="0" smtClean="0"/>
          </a:p>
          <a:p>
            <a:endParaRPr lang="en-US" sz="1800" baseline="0" dirty="0" smtClean="0"/>
          </a:p>
          <a:p>
            <a:endParaRPr lang="en-US" sz="1800" dirty="0"/>
          </a:p>
        </p:txBody>
      </p:sp>
      <p:sp>
        <p:nvSpPr>
          <p:cNvPr id="4" name="Slide Number Placeholder 3"/>
          <p:cNvSpPr>
            <a:spLocks noGrp="1"/>
          </p:cNvSpPr>
          <p:nvPr>
            <p:ph type="sldNum" sz="quarter" idx="10"/>
          </p:nvPr>
        </p:nvSpPr>
        <p:spPr/>
        <p:txBody>
          <a:bodyPr/>
          <a:lstStyle/>
          <a:p>
            <a:fld id="{969A7941-E833-B448-A51C-7A460D81D8E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baseline="0" dirty="0" smtClean="0"/>
              <a:t>GOD can be trusted in the LIFE and in the LIFE to come.  Jesus was ready to go HOME to be with the FATHER… the question today is: ARE YOU?</a:t>
            </a:r>
          </a:p>
          <a:p>
            <a:endParaRPr lang="en-US" sz="2000" baseline="0" dirty="0" smtClean="0"/>
          </a:p>
          <a:p>
            <a:r>
              <a:rPr lang="en-US" sz="2000" baseline="0" dirty="0" smtClean="0"/>
              <a:t>We’ve Heard Jesus’ own Words of…</a:t>
            </a:r>
          </a:p>
          <a:p>
            <a:endParaRPr lang="en-US" sz="2000" baseline="0" dirty="0" smtClean="0"/>
          </a:p>
          <a:p>
            <a:r>
              <a:rPr lang="en-US" sz="2000" baseline="0" dirty="0" smtClean="0"/>
              <a:t>Forgiveness</a:t>
            </a:r>
          </a:p>
          <a:p>
            <a:r>
              <a:rPr lang="en-US" sz="2000" baseline="0" dirty="0" smtClean="0"/>
              <a:t>Salvation</a:t>
            </a:r>
          </a:p>
          <a:p>
            <a:r>
              <a:rPr lang="en-US" sz="2000" baseline="0" dirty="0" smtClean="0"/>
              <a:t>Love</a:t>
            </a:r>
          </a:p>
          <a:p>
            <a:r>
              <a:rPr lang="en-US" sz="2000" baseline="0" dirty="0" smtClean="0"/>
              <a:t>Atonement</a:t>
            </a:r>
          </a:p>
          <a:p>
            <a:r>
              <a:rPr lang="en-US" sz="2000" baseline="0" dirty="0" smtClean="0"/>
              <a:t>Humanity</a:t>
            </a:r>
          </a:p>
          <a:p>
            <a:r>
              <a:rPr lang="en-US" sz="2000" baseline="0" dirty="0" smtClean="0"/>
              <a:t>Victory &amp;</a:t>
            </a:r>
          </a:p>
          <a:p>
            <a:r>
              <a:rPr lang="en-US" sz="2000" baseline="0" dirty="0" smtClean="0"/>
              <a:t>Eternal Security</a:t>
            </a:r>
          </a:p>
          <a:p>
            <a:endParaRPr lang="en-US" sz="2000" baseline="0" dirty="0" smtClean="0"/>
          </a:p>
          <a:p>
            <a:endParaRPr lang="en-US" sz="2000" baseline="0" dirty="0" smtClean="0"/>
          </a:p>
          <a:p>
            <a:r>
              <a:rPr lang="en-US" sz="2000" baseline="0" dirty="0" smtClean="0"/>
              <a:t>*** He died so that His blood could wash away your sins.  Don’t turn away from His cross today!  Believe in our LORD and come to HIM RIGHT NOW, before it is too late.</a:t>
            </a:r>
          </a:p>
        </p:txBody>
      </p:sp>
      <p:sp>
        <p:nvSpPr>
          <p:cNvPr id="4" name="Slide Number Placeholder 3"/>
          <p:cNvSpPr>
            <a:spLocks noGrp="1"/>
          </p:cNvSpPr>
          <p:nvPr>
            <p:ph type="sldNum" sz="quarter" idx="10"/>
          </p:nvPr>
        </p:nvSpPr>
        <p:spPr/>
        <p:txBody>
          <a:bodyPr/>
          <a:lstStyle/>
          <a:p>
            <a:fld id="{969A7941-E833-B448-A51C-7A460D81D8E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2/14/15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2/14/15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2/14/15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2/14/15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2/14/15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E2248-6F52-1147-B0F4-9518474F28CC}" type="datetimeFigureOut">
              <a:rPr lang="en-US" smtClean="0"/>
              <a:pPr/>
              <a:t>2/14/15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E2248-6F52-1147-B0F4-9518474F28CC}" type="datetimeFigureOut">
              <a:rPr lang="en-US" smtClean="0"/>
              <a:pPr/>
              <a:t>2/14/15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E2248-6F52-1147-B0F4-9518474F28CC}" type="datetimeFigureOut">
              <a:rPr lang="en-US" smtClean="0"/>
              <a:pPr/>
              <a:t>2/14/15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2/14/15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2/14/15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2/14/15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E2248-6F52-1147-B0F4-9518474F28CC}" type="datetimeFigureOut">
              <a:rPr lang="en-US" smtClean="0"/>
              <a:pPr/>
              <a:t>2/14/15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TheCross-Title.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5200979"/>
          </a:xfrm>
        </p:spPr>
        <p:txBody>
          <a:bodyPr>
            <a:normAutofit/>
          </a:bodyPr>
          <a:lstStyle/>
          <a:p>
            <a:r>
              <a:rPr lang="en-US" sz="5400" b="1" dirty="0" smtClean="0"/>
              <a:t>“Father, forgive them; </a:t>
            </a:r>
            <a:br>
              <a:rPr lang="en-US" sz="5400" b="1" dirty="0" smtClean="0"/>
            </a:br>
            <a:r>
              <a:rPr lang="en-US" sz="5400" b="1" dirty="0" smtClean="0"/>
              <a:t>for they do not know what </a:t>
            </a:r>
            <a:br>
              <a:rPr lang="en-US" sz="5400" b="1" dirty="0" smtClean="0"/>
            </a:br>
            <a:r>
              <a:rPr lang="en-US" sz="5400" b="1" dirty="0" smtClean="0"/>
              <a:t>they are doing.”</a:t>
            </a:r>
            <a:r>
              <a:rPr lang="en-US" dirty="0" smtClean="0"/>
              <a:t/>
            </a:r>
            <a:br>
              <a:rPr lang="en-US" dirty="0" smtClean="0"/>
            </a:br>
            <a:r>
              <a:rPr lang="en-US" dirty="0" smtClean="0"/>
              <a:t>- Luke 23:34</a:t>
            </a:r>
            <a:endParaRPr lang="en-US" dirty="0"/>
          </a:p>
        </p:txBody>
      </p:sp>
    </p:spTree>
  </p:cSld>
  <p:clrMapOvr>
    <a:masterClrMapping/>
  </p:clrMapOvr>
  <p:transition>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5200979"/>
          </a:xfrm>
        </p:spPr>
        <p:txBody>
          <a:bodyPr>
            <a:normAutofit/>
          </a:bodyPr>
          <a:lstStyle/>
          <a:p>
            <a:r>
              <a:rPr lang="en-US" sz="5400" b="1" dirty="0" smtClean="0"/>
              <a:t>“Truly I say to you, </a:t>
            </a:r>
            <a:br>
              <a:rPr lang="en-US" sz="5400" b="1" dirty="0" smtClean="0"/>
            </a:br>
            <a:r>
              <a:rPr lang="en-US" sz="5400" b="1" dirty="0" smtClean="0"/>
              <a:t>today you will be with</a:t>
            </a:r>
            <a:br>
              <a:rPr lang="en-US" sz="5400" b="1" dirty="0" smtClean="0"/>
            </a:br>
            <a:r>
              <a:rPr lang="en-US" sz="5400" b="1" dirty="0" smtClean="0"/>
              <a:t>Me in Paradise.”</a:t>
            </a:r>
            <a:r>
              <a:rPr lang="en-US" dirty="0" smtClean="0"/>
              <a:t/>
            </a:r>
            <a:br>
              <a:rPr lang="en-US" dirty="0" smtClean="0"/>
            </a:br>
            <a:r>
              <a:rPr lang="en-US" dirty="0" smtClean="0"/>
              <a:t>- Luke 23:43</a:t>
            </a:r>
            <a:endParaRPr lang="en-US" dirty="0"/>
          </a:p>
        </p:txBody>
      </p:sp>
    </p:spTree>
  </p:cSld>
  <p:clrMapOvr>
    <a:masterClrMapping/>
  </p:clrMapOvr>
  <p:transition>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97300" y="322565"/>
            <a:ext cx="8444198" cy="5200979"/>
          </a:xfrm>
        </p:spPr>
        <p:txBody>
          <a:bodyPr>
            <a:normAutofit/>
          </a:bodyPr>
          <a:lstStyle/>
          <a:p>
            <a:r>
              <a:rPr lang="en-US" sz="5400" b="1" dirty="0" smtClean="0"/>
              <a:t>…He said to His mother, “Woman, behold, your son!” Then He said to the disciple, “Behold, your mother!”</a:t>
            </a:r>
            <a:r>
              <a:rPr lang="en-US" dirty="0" smtClean="0"/>
              <a:t/>
            </a:r>
            <a:br>
              <a:rPr lang="en-US" dirty="0" smtClean="0"/>
            </a:br>
            <a:r>
              <a:rPr lang="en-US" dirty="0" smtClean="0"/>
              <a:t>- John 19:26-27</a:t>
            </a:r>
            <a:endParaRPr lang="en-US" dirty="0"/>
          </a:p>
        </p:txBody>
      </p:sp>
    </p:spTree>
  </p:cSld>
  <p:clrMapOvr>
    <a:masterClrMapping/>
  </p:clrMapOvr>
  <p:transition>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2025"/>
            <a:ext cx="8229600" cy="5200979"/>
          </a:xfrm>
        </p:spPr>
        <p:txBody>
          <a:bodyPr>
            <a:normAutofit fontScale="90000"/>
          </a:bodyPr>
          <a:lstStyle/>
          <a:p>
            <a:r>
              <a:rPr lang="en-US" sz="5400" b="1" dirty="0" smtClean="0"/>
              <a:t>“About the ninth </a:t>
            </a:r>
            <a:br>
              <a:rPr lang="en-US" sz="5400" b="1" dirty="0" smtClean="0"/>
            </a:br>
            <a:r>
              <a:rPr lang="en-US" sz="5400" b="1" dirty="0" smtClean="0"/>
              <a:t>hour Jesus cried out </a:t>
            </a:r>
            <a:br>
              <a:rPr lang="en-US" sz="5400" b="1" dirty="0" smtClean="0"/>
            </a:br>
            <a:r>
              <a:rPr lang="en-US" sz="5400" b="1" dirty="0" smtClean="0"/>
              <a:t>with a loud voice, saying, </a:t>
            </a:r>
            <a:br>
              <a:rPr lang="en-US" sz="5400" b="1" dirty="0" smtClean="0"/>
            </a:br>
            <a:r>
              <a:rPr lang="en-US" sz="5400" b="1" dirty="0" smtClean="0"/>
              <a:t>“Eli, Eli, lama </a:t>
            </a:r>
            <a:r>
              <a:rPr lang="en-US" sz="5400" b="1" dirty="0" err="1" smtClean="0"/>
              <a:t>sabachthani</a:t>
            </a:r>
            <a:r>
              <a:rPr lang="en-US" sz="5400" b="1" dirty="0" smtClean="0"/>
              <a:t>?” </a:t>
            </a:r>
            <a:br>
              <a:rPr lang="en-US" sz="5400" b="1" dirty="0" smtClean="0"/>
            </a:br>
            <a:r>
              <a:rPr lang="en-US" sz="5400" b="1" dirty="0" smtClean="0"/>
              <a:t>that is, “My God, My God, why have You forsaken Me?”</a:t>
            </a:r>
            <a:r>
              <a:rPr lang="en-US" dirty="0" smtClean="0"/>
              <a:t/>
            </a:r>
            <a:br>
              <a:rPr lang="en-US" dirty="0" smtClean="0"/>
            </a:br>
            <a:r>
              <a:rPr lang="en-US" dirty="0" smtClean="0"/>
              <a:t>- Matthew 27:46</a:t>
            </a:r>
            <a:endParaRPr lang="en-US" dirty="0"/>
          </a:p>
        </p:txBody>
      </p:sp>
    </p:spTree>
  </p:cSld>
  <p:clrMapOvr>
    <a:masterClrMapping/>
  </p:clrMapOvr>
  <p:transition>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5200979"/>
          </a:xfrm>
        </p:spPr>
        <p:txBody>
          <a:bodyPr>
            <a:normAutofit/>
          </a:bodyPr>
          <a:lstStyle/>
          <a:p>
            <a:r>
              <a:rPr lang="en-US" sz="6000" b="1" dirty="0" smtClean="0"/>
              <a:t>“I am thirsty.”</a:t>
            </a:r>
            <a:r>
              <a:rPr lang="en-US" dirty="0" smtClean="0"/>
              <a:t/>
            </a:r>
            <a:br>
              <a:rPr lang="en-US" dirty="0" smtClean="0"/>
            </a:br>
            <a:r>
              <a:rPr lang="en-US" dirty="0" smtClean="0"/>
              <a:t>- John 19:</a:t>
            </a:r>
            <a:r>
              <a:rPr lang="en-US" dirty="0" smtClean="0"/>
              <a:t>28-29</a:t>
            </a:r>
            <a:endParaRPr lang="en-US" dirty="0"/>
          </a:p>
        </p:txBody>
      </p:sp>
    </p:spTree>
  </p:cSld>
  <p:clrMapOvr>
    <a:masterClrMapping/>
  </p:clrMapOvr>
  <p:transition>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5200979"/>
          </a:xfrm>
        </p:spPr>
        <p:txBody>
          <a:bodyPr>
            <a:normAutofit/>
          </a:bodyPr>
          <a:lstStyle/>
          <a:p>
            <a:r>
              <a:rPr lang="en-US" sz="6000" b="1" dirty="0" smtClean="0"/>
              <a:t>“It is finished.”</a:t>
            </a:r>
            <a:r>
              <a:rPr lang="en-US" dirty="0" smtClean="0"/>
              <a:t/>
            </a:r>
            <a:br>
              <a:rPr lang="en-US" dirty="0" smtClean="0"/>
            </a:br>
            <a:r>
              <a:rPr lang="en-US" dirty="0" smtClean="0"/>
              <a:t>- John 19:30</a:t>
            </a:r>
            <a:endParaRPr lang="en-US" dirty="0"/>
          </a:p>
        </p:txBody>
      </p:sp>
    </p:spTree>
  </p:cSld>
  <p:clrMapOvr>
    <a:masterClrMapping/>
  </p:clrMapOvr>
  <p:transition>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6079"/>
            <a:ext cx="8229600" cy="5200979"/>
          </a:xfrm>
        </p:spPr>
        <p:txBody>
          <a:bodyPr>
            <a:normAutofit fontScale="90000"/>
          </a:bodyPr>
          <a:lstStyle/>
          <a:p>
            <a:r>
              <a:rPr lang="en-US" sz="5400" b="1" dirty="0" smtClean="0"/>
              <a:t>“And Jesus, crying out </a:t>
            </a:r>
            <a:br>
              <a:rPr lang="en-US" sz="5400" b="1" dirty="0" smtClean="0"/>
            </a:br>
            <a:r>
              <a:rPr lang="en-US" sz="5400" b="1" dirty="0" smtClean="0"/>
              <a:t>with a loud voice, said, “Father, into Your hands I commit My spirit.” Having said this, He breathed His last.”</a:t>
            </a:r>
            <a:r>
              <a:rPr lang="en-US" dirty="0" smtClean="0"/>
              <a:t/>
            </a:r>
            <a:br>
              <a:rPr lang="en-US" dirty="0" smtClean="0"/>
            </a:br>
            <a:r>
              <a:rPr lang="en-US" dirty="0" smtClean="0"/>
              <a:t>- Luke 23:46</a:t>
            </a:r>
            <a:endParaRPr lang="en-US" dirty="0"/>
          </a:p>
        </p:txBody>
      </p:sp>
    </p:spTree>
  </p:cSld>
  <p:clrMapOvr>
    <a:masterClrMapping/>
  </p:clrMapOvr>
  <p:transition>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TheCross-Title.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amond/>
  </p:transition>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157</TotalTime>
  <Words>1868</Words>
  <Application>Microsoft Macintosh PowerPoint</Application>
  <PresentationFormat>On-screen Show (4:3)</PresentationFormat>
  <Paragraphs>118</Paragraphs>
  <Slides>9</Slides>
  <Notes>9</Notes>
  <HiddenSlides>0</HiddenSlides>
  <MMClips>0</MMClips>
  <ScaleCrop>false</ScaleCrop>
  <HeadingPairs>
    <vt:vector size="4" baseType="variant">
      <vt:variant>
        <vt:lpstr>Design Template</vt:lpstr>
      </vt:variant>
      <vt:variant>
        <vt:i4>1</vt:i4>
      </vt:variant>
      <vt:variant>
        <vt:lpstr>Slide Titles</vt:lpstr>
      </vt:variant>
      <vt:variant>
        <vt:i4>9</vt:i4>
      </vt:variant>
    </vt:vector>
  </HeadingPairs>
  <TitlesOfParts>
    <vt:vector size="10" baseType="lpstr">
      <vt:lpstr>Default Theme</vt:lpstr>
      <vt:lpstr>Slide 1</vt:lpstr>
      <vt:lpstr>“Father, forgive them;  for they do not know what  they are doing.” - Luke 23:34</vt:lpstr>
      <vt:lpstr>“Truly I say to you,  today you will be with Me in Paradise.” - Luke 23:43</vt:lpstr>
      <vt:lpstr>…He said to His mother, “Woman, behold, your son!” Then He said to the disciple, “Behold, your mother!” - John 19:26-27</vt:lpstr>
      <vt:lpstr>“About the ninth  hour Jesus cried out  with a loud voice, saying,  “Eli, Eli, lama sabachthani?”  that is, “My God, My God, why have You forsaken Me?” - Matthew 27:46</vt:lpstr>
      <vt:lpstr>“I am thirsty.” - John 19:28-29</vt:lpstr>
      <vt:lpstr>“It is finished.” - John 19:30</vt:lpstr>
      <vt:lpstr>“And Jesus, crying out  with a loud voice, said, “Father, into Your hands I commit My spirit.” Having said this, He breathed His last.” - Luke 23:46</vt:lpstr>
      <vt:lpstr>Slide 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Phillip Shumake</dc:creator>
  <cp:lastModifiedBy>Phillip Shumake</cp:lastModifiedBy>
  <cp:revision>55</cp:revision>
  <cp:lastPrinted>2015-02-15T03:58:51Z</cp:lastPrinted>
  <dcterms:created xsi:type="dcterms:W3CDTF">2015-02-15T02:36:29Z</dcterms:created>
  <dcterms:modified xsi:type="dcterms:W3CDTF">2015-02-15T03:59:04Z</dcterms:modified>
</cp:coreProperties>
</file>