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FCA8"/>
    <a:srgbClr val="10C483"/>
    <a:srgbClr val="2404C7"/>
    <a:srgbClr val="C38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3610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292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A3AA-F258-9B4D-B8FA-E7842D2494DF}" type="datetimeFigureOut">
              <a:rPr lang="en-US" smtClean="0"/>
              <a:pPr/>
              <a:t>5/25/14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5991" y="4343400"/>
            <a:ext cx="6318692" cy="459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22493" y="685800"/>
            <a:ext cx="93550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3A76-646D-3341-9B4E-472F283F13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Welcome tonight – this is the final lesson in our series this weekend on Big Questions &amp; Real Answers.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3A76-646D-3341-9B4E-472F283F13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Romans 6 explains the connection between Jesus sacrifice and our baptism….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9E520-4DB5-894C-ACAD-2D603E52BC8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Jesus is</a:t>
            </a:r>
            <a:r>
              <a:rPr lang="en-US" sz="1800" baseline="0" dirty="0" smtClean="0"/>
              <a:t> the LAMB. We are WASHED by HIS </a:t>
            </a:r>
            <a:r>
              <a:rPr lang="en-US" sz="1800" baseline="0" dirty="0" smtClean="0"/>
              <a:t>BLOOD.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 know there are men and women here who have never taken this JOYOUS step.</a:t>
            </a:r>
          </a:p>
          <a:p>
            <a:endParaRPr lang="en-US" sz="1800" dirty="0" smtClean="0"/>
          </a:p>
          <a:p>
            <a:r>
              <a:rPr lang="en-US" sz="1800" dirty="0" smtClean="0"/>
              <a:t>Don’t delay.  Don’t say – maybe some other time.</a:t>
            </a:r>
          </a:p>
          <a:p>
            <a:r>
              <a:rPr lang="en-US" sz="1800" dirty="0" smtClean="0"/>
              <a:t>Don’t </a:t>
            </a:r>
            <a:r>
              <a:rPr lang="en-US" sz="1800" dirty="0" smtClean="0"/>
              <a:t>cover up your faith in CHRIST – if you believe that He is the Son of God. It is time to confess it openly.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Just get up and be baptized for the forgiveness of your sins RIGHT NOW.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3A76-646D-3341-9B4E-472F283F13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3A76-646D-3341-9B4E-472F283F13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3A76-646D-3341-9B4E-472F283F13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3A76-646D-3341-9B4E-472F283F13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God has a plan to RE-CONNECT us to HIM.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0D905E-F069-EE46-A6B0-3244B6AA336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Just as the OLD covenant had a lamb – now JESUS is the LAMB in this new and better covenant.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14D00-7948-A644-8732-1236CCD2DAD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Jesus tells us how we can receive the blessing of HIS sacrifice.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 </a:t>
            </a:r>
            <a:br>
              <a:rPr lang="en-US" sz="1800" dirty="0" smtClean="0">
                <a:ea typeface="ＭＳ Ｐゴシック" charset="-128"/>
                <a:cs typeface="ＭＳ Ｐゴシック" charset="-128"/>
              </a:rPr>
            </a:br>
            <a:r>
              <a:rPr lang="en-US" sz="1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To quote Him – Believe &amp; Be Baptized.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&gt;&gt; This is the culmination of this awesome story and awesome plan God has been unfolding from the beginning of creation!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WE need that soul-saving blood.  We need to be cleansed by it. We need to be under it. 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4482A-FC82-F145-8AA1-0B290F56BF9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Romans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6 explains the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connection and convergence between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Jesus sacrifice and our baptism….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CDBEF-3CF1-3246-AA6E-8C3943D20BB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Our baptism is a pivotal turning point – when we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imitate his death, burial and resurrection.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It is the moment when we are lifted up from the DEATH of SIN and into the NEW LIFE of Christ.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96A33F-33EF-8F49-9F33-98F67B23935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So what will you do tonight?  Will you remain DEAD in your sins – or will you accept the DEATH of CHRIST and receive the FREE GIFT OF GOD?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823061-90EF-E346-9874-E26221D8C55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6D-4527-C546-B520-ADCB58492BB1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8D58-129D-0248-A405-5CCACFBC7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8307-ECCA-B444-A87D-E5D486887C10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9222-208B-1645-8A00-87438E8E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B427-CB8C-E549-9B39-4CEA5F815BA0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871D-4979-2648-87BE-8A702313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0717-DF83-C045-BD65-EB4562B1DD25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41E6-C1B9-D043-A5EF-81069085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72B6-7D14-884B-ACF5-001740ED97EA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B8CB-7C88-DA4D-848A-E8F10768F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536F-6AA4-B844-9E35-EC5F3AFFC0C5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6C79-3BA6-9844-BEB2-C7F6DC274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D016-06AC-7B43-A55C-EA1BE73A60D8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B07B-740A-444E-A6E8-A606E3F4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46F0-F7D9-7546-BAAA-9E17FEABCD77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F968-4054-F74C-856D-9B9070DD3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D792-7917-BC46-8327-EF082E51F7E4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483B-6FCB-DA44-8E08-BD7C3DA6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2539-75B6-0344-8BE3-E7DEB20F3683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7D88-1F05-3349-A662-ABF123C8B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B6B6-7537-BA44-92AF-3367012E1349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FC98-87D9-5441-943B-0167696E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CF9432-92BA-E94F-BE4D-DA5EAC1FB12A}" type="datetime1">
              <a:rPr lang="en-US"/>
              <a:pPr>
                <a:defRPr/>
              </a:pPr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23FFA4-3866-DF4E-BD09-735CF6E5A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Tahoma"/>
          <a:ea typeface="ＭＳ Ｐゴシック" charset="-128"/>
          <a:cs typeface="Tahom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Tahoma" charset="0"/>
              </a:rPr>
              <a:t>Big Questions. Real Answers.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3316" name="Picture 3" descr="big-questions-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What Must I Do To Be Saved?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“Believe &amp; Be Baptized”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42913" y="1660525"/>
            <a:ext cx="8229600" cy="1462088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“For all of you who were </a:t>
            </a:r>
            <a:r>
              <a:rPr lang="en-US" smtClean="0">
                <a:solidFill>
                  <a:srgbClr val="14FCA8"/>
                </a:solidFill>
                <a:latin typeface="Tahoma" charset="0"/>
              </a:rPr>
              <a:t>baptized into Christ </a:t>
            </a:r>
            <a:r>
              <a:rPr lang="en-US" smtClean="0">
                <a:latin typeface="Tahoma" charset="0"/>
              </a:rPr>
              <a:t>have clothed yourselves with Christ.” </a:t>
            </a:r>
            <a:r>
              <a:rPr lang="en-US" sz="2600" smtClean="0">
                <a:latin typeface="Tahoma" charset="0"/>
              </a:rPr>
              <a:t>Galatians 3:27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1450" y="3386138"/>
            <a:ext cx="6027738" cy="3246437"/>
            <a:chOff x="1441450" y="3386138"/>
            <a:chExt cx="6027738" cy="3246437"/>
          </a:xfrm>
        </p:grpSpPr>
        <p:pic>
          <p:nvPicPr>
            <p:cNvPr id="13" name="Picture 10" descr="The-baptism-by-full-immersion.jpg"/>
            <p:cNvPicPr>
              <a:picLocks noChangeAspect="1"/>
            </p:cNvPicPr>
            <p:nvPr/>
          </p:nvPicPr>
          <p:blipFill>
            <a:blip r:embed="rId3"/>
            <a:srcRect t="7864" r="11469"/>
            <a:stretch>
              <a:fillRect/>
            </a:stretch>
          </p:blipFill>
          <p:spPr bwMode="auto">
            <a:xfrm>
              <a:off x="2776538" y="3481388"/>
              <a:ext cx="3230562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441452" y="3386138"/>
              <a:ext cx="6027739" cy="3246437"/>
              <a:chOff x="1709777" y="2683966"/>
              <a:chExt cx="6028226" cy="3245863"/>
            </a:xfrm>
          </p:grpSpPr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709777" y="3263151"/>
                <a:ext cx="6028226" cy="2666678"/>
                <a:chOff x="193" y="160"/>
                <a:chExt cx="6914" cy="3729"/>
              </a:xfrm>
            </p:grpSpPr>
            <p:pic>
              <p:nvPicPr>
                <p:cNvPr id="18" name="Picture 7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52" y="1896"/>
                  <a:ext cx="1584" cy="199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  <p:pic>
              <p:nvPicPr>
                <p:cNvPr id="19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4982676">
                  <a:off x="4056" y="405"/>
                  <a:ext cx="3294" cy="2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  <p:pic>
              <p:nvPicPr>
                <p:cNvPr id="20" name="Picture 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-4971703">
                  <a:off x="-49" y="402"/>
                  <a:ext cx="3292" cy="2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</p:grpSp>
          <p:pic>
            <p:nvPicPr>
              <p:cNvPr id="16" name="Picture 2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3606872">
                <a:off x="1777547" y="3570275"/>
                <a:ext cx="2315753" cy="1187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50799" dir="5400000" algn="ctr" rotWithShape="0">
                  <a:srgbClr val="000000"/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8354682">
                <a:off x="4880663" y="3623448"/>
                <a:ext cx="3058571" cy="1179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50799" dir="5400000" algn="ctr" rotWithShape="0">
                  <a:srgbClr val="000000"/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ig-q-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Acts 22:16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3149600" y="1539875"/>
            <a:ext cx="5537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“Now why do you delay? </a:t>
            </a:r>
            <a:r>
              <a:rPr lang="en-US" dirty="0" smtClean="0">
                <a:solidFill>
                  <a:srgbClr val="14FCA8"/>
                </a:solidFill>
                <a:latin typeface="Tahoma" charset="0"/>
              </a:rPr>
              <a:t>Get up and be baptized</a:t>
            </a:r>
            <a:r>
              <a:rPr lang="en-US" dirty="0" smtClean="0">
                <a:latin typeface="Tahoma" charset="0"/>
              </a:rPr>
              <a:t>, and wash away </a:t>
            </a:r>
            <a:r>
              <a:rPr lang="en-US" dirty="0" smtClean="0">
                <a:solidFill>
                  <a:srgbClr val="14FCA8"/>
                </a:solidFill>
                <a:latin typeface="Tahoma" charset="0"/>
              </a:rPr>
              <a:t>your sins</a:t>
            </a:r>
            <a:r>
              <a:rPr lang="en-US" dirty="0" smtClean="0">
                <a:latin typeface="Tahoma" charset="0"/>
              </a:rPr>
              <a:t>, calling on </a:t>
            </a:r>
            <a:r>
              <a:rPr lang="en-US" dirty="0" smtClean="0">
                <a:solidFill>
                  <a:srgbClr val="14FCA8"/>
                </a:solidFill>
                <a:latin typeface="Tahoma" charset="0"/>
              </a:rPr>
              <a:t>His name</a:t>
            </a:r>
            <a:r>
              <a:rPr lang="en-US" dirty="0" smtClean="0">
                <a:latin typeface="Tahoma" charset="0"/>
              </a:rPr>
              <a:t>.”</a:t>
            </a:r>
          </a:p>
        </p:txBody>
      </p:sp>
      <p:pic>
        <p:nvPicPr>
          <p:cNvPr id="31749" name="Picture 4" descr="The-baptism-by-full-immersion.jpg"/>
          <p:cNvPicPr>
            <a:picLocks noChangeAspect="1"/>
          </p:cNvPicPr>
          <p:nvPr/>
        </p:nvPicPr>
        <p:blipFill>
          <a:blip r:embed="rId4"/>
          <a:srcRect t="7864" r="11469"/>
          <a:stretch>
            <a:fillRect/>
          </a:stretch>
        </p:blipFill>
        <p:spPr bwMode="auto">
          <a:xfrm>
            <a:off x="3629025" y="3713163"/>
            <a:ext cx="38560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Tahoma" charset="0"/>
              </a:rPr>
              <a:t>Big Questions. Real Answers.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3316" name="Picture 3" descr="big-questions-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ig-q-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3520422"/>
          </a:xfrm>
        </p:spPr>
        <p:txBody>
          <a:bodyPr/>
          <a:lstStyle/>
          <a:p>
            <a:r>
              <a:rPr lang="en-US" sz="6000" dirty="0" smtClean="0">
                <a:latin typeface="Tahoma" charset="0"/>
              </a:rPr>
              <a:t>What Must </a:t>
            </a:r>
            <a:br>
              <a:rPr lang="en-US" sz="6000" dirty="0" smtClean="0">
                <a:latin typeface="Tahoma" charset="0"/>
              </a:rPr>
            </a:br>
            <a:r>
              <a:rPr lang="en-US" sz="6000" dirty="0" smtClean="0">
                <a:latin typeface="Tahoma" charset="0"/>
              </a:rPr>
              <a:t>I Do To Be </a:t>
            </a:r>
            <a:br>
              <a:rPr lang="en-US" sz="6000" dirty="0" smtClean="0">
                <a:latin typeface="Tahoma" charset="0"/>
              </a:rPr>
            </a:br>
            <a:r>
              <a:rPr lang="en-US" sz="6000" dirty="0" smtClean="0">
                <a:latin typeface="Tahoma" charset="0"/>
              </a:rPr>
              <a:t>Saved?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Tell You The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13"/>
            <a:ext cx="8229600" cy="4525963"/>
          </a:xfrm>
        </p:spPr>
        <p:txBody>
          <a:bodyPr/>
          <a:lstStyle/>
          <a:p>
            <a:r>
              <a:rPr lang="en-US" dirty="0" smtClean="0"/>
              <a:t>God Is Our Creator. </a:t>
            </a:r>
            <a:r>
              <a:rPr lang="en-US" sz="2800" dirty="0" smtClean="0">
                <a:solidFill>
                  <a:srgbClr val="14FCA8"/>
                </a:solidFill>
              </a:rPr>
              <a:t>(Genesis 1:1)</a:t>
            </a:r>
          </a:p>
          <a:p>
            <a:r>
              <a:rPr lang="en-US" dirty="0" smtClean="0"/>
              <a:t>We Are Special. Our Soul Will Live On. </a:t>
            </a:r>
            <a:r>
              <a:rPr lang="en-US" sz="2800" dirty="0" smtClean="0">
                <a:solidFill>
                  <a:srgbClr val="14FCA8"/>
                </a:solidFill>
              </a:rPr>
              <a:t>(Genesis 1:26-27)</a:t>
            </a:r>
          </a:p>
          <a:p>
            <a:r>
              <a:rPr lang="en-US" dirty="0" smtClean="0"/>
              <a:t>Satan Is Our Adversary &amp; Tries To Lead Men Into Sin. </a:t>
            </a:r>
            <a:r>
              <a:rPr lang="en-US" sz="2800" dirty="0" smtClean="0">
                <a:solidFill>
                  <a:srgbClr val="14FCA8"/>
                </a:solidFill>
              </a:rPr>
              <a:t>(Genesis 3:1-7)</a:t>
            </a:r>
          </a:p>
          <a:p>
            <a:r>
              <a:rPr lang="en-US" dirty="0" smtClean="0"/>
              <a:t>Sin Separates Us From God. </a:t>
            </a:r>
            <a:r>
              <a:rPr lang="en-US" sz="2800" dirty="0" smtClean="0">
                <a:solidFill>
                  <a:srgbClr val="14FCA8"/>
                </a:solidFill>
              </a:rPr>
              <a:t>(Isaiah 59:2, Ephesians 2:1, Romans 6:23, Romans 3:23)</a:t>
            </a:r>
          </a:p>
          <a:p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Let Me Tell You The Story…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088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God Punishes The Wicked &amp; Saves The Righteous. 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(Genesis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 6:17-18)</a:t>
            </a:r>
            <a:endParaRPr lang="en-US" sz="2800" dirty="0" smtClean="0">
              <a:latin typeface="Tahoma" charset="0"/>
            </a:endParaRPr>
          </a:p>
          <a:p>
            <a:pPr eaLnBrk="1" hangingPunct="1"/>
            <a:r>
              <a:rPr lang="en-US" dirty="0" smtClean="0">
                <a:latin typeface="Tahoma" charset="0"/>
              </a:rPr>
              <a:t>God </a:t>
            </a:r>
            <a:r>
              <a:rPr lang="en-US" dirty="0" smtClean="0">
                <a:latin typeface="Tahoma" charset="0"/>
              </a:rPr>
              <a:t>Promises His Blessings. 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(Genesis 12:1-3)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God Promises A New Covenant &amp; The Forgiveness of Sins 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(Jeremiah 31:31-34 &amp; Isaiah 53:4-6)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Jesus Comes To Bring The New Covenant 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(Matthew 1:1, Hebrews 8:6)</a:t>
            </a:r>
          </a:p>
          <a:p>
            <a:pPr eaLnBrk="1" hangingPunct="1"/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255838"/>
            <a:ext cx="2403475" cy="2255837"/>
          </a:xfrm>
          <a:prstGeom prst="rect">
            <a:avLst/>
          </a:prstGeom>
          <a:noFill/>
          <a:ln>
            <a:noFill/>
          </a:ln>
          <a:effectLst>
            <a:outerShdw blurRad="101600" dist="126999" dir="3179999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Let Me Tell You The Story…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96875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Jesus Comes To Take Away Our Sins. </a:t>
            </a:r>
            <a:br>
              <a:rPr lang="en-US" dirty="0" smtClean="0">
                <a:latin typeface="Tahoma" charset="0"/>
              </a:rPr>
            </a:b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(John 1:29)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Why Does He Mention A Lamb?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God Saves &amp; Sets Free Those Under 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The Lamb’s Blood.  </a:t>
            </a:r>
            <a:r>
              <a:rPr lang="en-US" dirty="0" smtClean="0">
                <a:solidFill>
                  <a:srgbClr val="14FCA8"/>
                </a:solidFill>
                <a:latin typeface="Tahoma" charset="0"/>
              </a:rPr>
              <a:t>(Exodus 12:5-7)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The Blood of Jesus Pays For Our Sins. </a:t>
            </a: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(Isaiah 53:6, 1 John 3:5, Matthew 26:28, </a:t>
            </a:r>
            <a:br>
              <a:rPr lang="en-US" sz="2800" dirty="0" smtClean="0">
                <a:solidFill>
                  <a:srgbClr val="14FCA8"/>
                </a:solidFill>
                <a:latin typeface="Tahoma" charset="0"/>
              </a:rPr>
            </a:br>
            <a:r>
              <a:rPr lang="en-US" sz="2800" dirty="0" smtClean="0">
                <a:solidFill>
                  <a:srgbClr val="14FCA8"/>
                </a:solidFill>
                <a:latin typeface="Tahoma" charset="0"/>
              </a:rPr>
              <a:t>  1 Peter 1:18-19, Revelation 1:5) </a:t>
            </a:r>
          </a:p>
          <a:p>
            <a:pPr eaLnBrk="1" hangingPunct="1"/>
            <a:endParaRPr lang="en-US" dirty="0" smtClean="0">
              <a:latin typeface="Tahoma" charset="0"/>
            </a:endParaRPr>
          </a:p>
          <a:p>
            <a:pPr eaLnBrk="1" hangingPunct="1"/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5176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What Must I Do To Be Saved?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“Believe &amp; Be Baptized”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01838"/>
            <a:ext cx="8229600" cy="37655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“And He said to them, “Go into all the world and preach the gospel to all creation. </a:t>
            </a:r>
            <a:r>
              <a:rPr lang="en-US" smtClean="0">
                <a:solidFill>
                  <a:srgbClr val="14FCA8"/>
                </a:solidFill>
                <a:latin typeface="Tahoma" charset="0"/>
              </a:rPr>
              <a:t>He who has believed and has been baptized shall be saved</a:t>
            </a:r>
            <a:r>
              <a:rPr lang="en-US" smtClean="0">
                <a:latin typeface="Tahoma" charset="0"/>
              </a:rPr>
              <a:t>; but he who has disbelieved shall be condemned.”</a:t>
            </a:r>
          </a:p>
          <a:p>
            <a:pPr lvl="1" eaLnBrk="1" hangingPunct="1"/>
            <a:r>
              <a:rPr lang="en-US" smtClean="0">
                <a:latin typeface="Tahoma" charset="0"/>
              </a:rPr>
              <a:t>Mark 16:15-16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1450" y="3386138"/>
            <a:ext cx="6027738" cy="3246437"/>
            <a:chOff x="1441450" y="3386138"/>
            <a:chExt cx="6027738" cy="3246437"/>
          </a:xfrm>
        </p:grpSpPr>
        <p:pic>
          <p:nvPicPr>
            <p:cNvPr id="23554" name="Picture 10" descr="The-baptism-by-full-immersion.jpg"/>
            <p:cNvPicPr>
              <a:picLocks noChangeAspect="1"/>
            </p:cNvPicPr>
            <p:nvPr/>
          </p:nvPicPr>
          <p:blipFill>
            <a:blip r:embed="rId3"/>
            <a:srcRect t="7864" r="11469"/>
            <a:stretch>
              <a:fillRect/>
            </a:stretch>
          </p:blipFill>
          <p:spPr bwMode="auto">
            <a:xfrm>
              <a:off x="2776538" y="3481388"/>
              <a:ext cx="3230562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1441450" y="3386138"/>
              <a:ext cx="6027738" cy="3246437"/>
              <a:chOff x="1709775" y="2683966"/>
              <a:chExt cx="6028225" cy="3245863"/>
            </a:xfrm>
          </p:grpSpPr>
          <p:grpSp>
            <p:nvGrpSpPr>
              <p:cNvPr id="3" name="Group 10"/>
              <p:cNvGrpSpPr>
                <a:grpSpLocks/>
              </p:cNvGrpSpPr>
              <p:nvPr/>
            </p:nvGrpSpPr>
            <p:grpSpPr bwMode="auto">
              <a:xfrm>
                <a:off x="1709775" y="3263866"/>
                <a:ext cx="6028225" cy="2665963"/>
                <a:chOff x="193" y="161"/>
                <a:chExt cx="6914" cy="3728"/>
              </a:xfrm>
            </p:grpSpPr>
            <p:pic>
              <p:nvPicPr>
                <p:cNvPr id="5" name="Picture 7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52" y="1896"/>
                  <a:ext cx="1584" cy="199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  <p:pic>
              <p:nvPicPr>
                <p:cNvPr id="6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4982676">
                  <a:off x="4056" y="405"/>
                  <a:ext cx="3294" cy="2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  <p:pic>
              <p:nvPicPr>
                <p:cNvPr id="7" name="Picture 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-4971703">
                  <a:off x="-49" y="402"/>
                  <a:ext cx="3292" cy="2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177799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</p:pic>
          </p:grpSp>
          <p:pic>
            <p:nvPicPr>
              <p:cNvPr id="8" name="Picture 2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3606872">
                <a:off x="1777547" y="3570275"/>
                <a:ext cx="2315753" cy="1187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50799" dir="5400000" algn="ctr" rotWithShape="0">
                  <a:srgbClr val="000000"/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pic>
            <p:nvPicPr>
              <p:cNvPr id="9" name="Picture 2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8354682">
                <a:off x="4880663" y="3623448"/>
                <a:ext cx="3058571" cy="1179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50799" dir="5400000" algn="ctr" rotWithShape="0">
                  <a:srgbClr val="000000"/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</p:grpSp>
      </p:grp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What Must I Do To Be Saved?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“Believe &amp; Be Baptized”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442913" y="1660525"/>
            <a:ext cx="8229600" cy="1462088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“Or do you not know that all of us who have been </a:t>
            </a:r>
            <a:r>
              <a:rPr lang="en-US" smtClean="0">
                <a:solidFill>
                  <a:srgbClr val="14FCA8"/>
                </a:solidFill>
                <a:latin typeface="Tahoma" charset="0"/>
              </a:rPr>
              <a:t>baptized into Christ Jesus </a:t>
            </a:r>
            <a:r>
              <a:rPr lang="en-US" smtClean="0">
                <a:latin typeface="Tahoma" charset="0"/>
              </a:rPr>
              <a:t>have been </a:t>
            </a:r>
            <a:r>
              <a:rPr lang="en-US" smtClean="0">
                <a:solidFill>
                  <a:srgbClr val="14FCA8"/>
                </a:solidFill>
                <a:latin typeface="Tahoma" charset="0"/>
              </a:rPr>
              <a:t>baptized into His death</a:t>
            </a:r>
            <a:r>
              <a:rPr lang="en-US" smtClean="0">
                <a:latin typeface="Tahoma" charset="0"/>
              </a:rPr>
              <a:t>?” </a:t>
            </a:r>
            <a:r>
              <a:rPr lang="en-US" sz="2600" smtClean="0">
                <a:latin typeface="Tahoma" charset="0"/>
              </a:rPr>
              <a:t>Romans 6:3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What Must I Do To Be Saved?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“Believe &amp; Be Baptized”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42913" y="1660525"/>
            <a:ext cx="8229600" cy="17018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Tahoma" charset="0"/>
              </a:rPr>
              <a:t>“Therefore we have been</a:t>
            </a:r>
            <a:r>
              <a:rPr lang="en-US" sz="2600" smtClean="0">
                <a:solidFill>
                  <a:srgbClr val="14FCA8"/>
                </a:solidFill>
                <a:latin typeface="Tahoma" charset="0"/>
              </a:rPr>
              <a:t> buried with Him </a:t>
            </a:r>
            <a:r>
              <a:rPr lang="en-US" sz="2600" u="sng" smtClean="0">
                <a:solidFill>
                  <a:srgbClr val="14FCA8"/>
                </a:solidFill>
                <a:latin typeface="Tahoma" charset="0"/>
              </a:rPr>
              <a:t>through baptism</a:t>
            </a:r>
            <a:r>
              <a:rPr lang="en-US" sz="2600" smtClean="0">
                <a:solidFill>
                  <a:srgbClr val="14FCA8"/>
                </a:solidFill>
                <a:latin typeface="Tahoma" charset="0"/>
              </a:rPr>
              <a:t> into death</a:t>
            </a:r>
            <a:r>
              <a:rPr lang="en-US" sz="2600" smtClean="0">
                <a:latin typeface="Tahoma" charset="0"/>
              </a:rPr>
              <a:t>, so that as Christ was raised from the dead through the glory of the Father, so we too might </a:t>
            </a:r>
            <a:r>
              <a:rPr lang="en-US" sz="2600" smtClean="0">
                <a:solidFill>
                  <a:srgbClr val="14FCA8"/>
                </a:solidFill>
                <a:latin typeface="Tahoma" charset="0"/>
              </a:rPr>
              <a:t>walk in newness of life</a:t>
            </a:r>
            <a:r>
              <a:rPr lang="en-US" sz="2600" smtClean="0">
                <a:latin typeface="Tahoma" charset="0"/>
              </a:rPr>
              <a:t>.”  (Romans 6:4)</a:t>
            </a:r>
          </a:p>
        </p:txBody>
      </p:sp>
      <p:sp>
        <p:nvSpPr>
          <p:cNvPr id="25613" name="AutoShape 11"/>
          <p:cNvSpPr>
            <a:spLocks/>
          </p:cNvSpPr>
          <p:nvPr/>
        </p:nvSpPr>
        <p:spPr bwMode="auto">
          <a:xfrm>
            <a:off x="1049338" y="3705225"/>
            <a:ext cx="1595437" cy="1462088"/>
          </a:xfrm>
          <a:prstGeom prst="star8">
            <a:avLst>
              <a:gd name="adj" fmla="val 27060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AutoShape 14"/>
          <p:cNvSpPr>
            <a:spLocks/>
          </p:cNvSpPr>
          <p:nvPr/>
        </p:nvSpPr>
        <p:spPr bwMode="auto">
          <a:xfrm>
            <a:off x="5954713" y="3736975"/>
            <a:ext cx="1593850" cy="1462088"/>
          </a:xfrm>
          <a:prstGeom prst="star8">
            <a:avLst>
              <a:gd name="adj" fmla="val 2706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20800" y="3570288"/>
            <a:ext cx="6076950" cy="3060700"/>
            <a:chOff x="1320800" y="3570288"/>
            <a:chExt cx="6076950" cy="3060700"/>
          </a:xfrm>
        </p:grpSpPr>
        <p:pic>
          <p:nvPicPr>
            <p:cNvPr id="25602" name="Picture 10" descr="The-baptism-by-full-immersion.jpg"/>
            <p:cNvPicPr>
              <a:picLocks noChangeAspect="1"/>
            </p:cNvPicPr>
            <p:nvPr/>
          </p:nvPicPr>
          <p:blipFill>
            <a:blip r:embed="rId3"/>
            <a:srcRect t="7864" r="11469"/>
            <a:stretch>
              <a:fillRect/>
            </a:stretch>
          </p:blipFill>
          <p:spPr bwMode="auto">
            <a:xfrm>
              <a:off x="2776538" y="3570288"/>
              <a:ext cx="3230562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817688" y="4278313"/>
              <a:ext cx="4941887" cy="2352675"/>
              <a:chOff x="65" y="321"/>
              <a:chExt cx="6275" cy="3283"/>
            </a:xfrm>
          </p:grpSpPr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362461">
                <a:off x="3295" y="559"/>
                <a:ext cx="3283" cy="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177799" dir="27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166328">
                <a:off x="65" y="518"/>
                <a:ext cx="3294" cy="28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177799" dir="27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</p:grpSp>
        <p:pic>
          <p:nvPicPr>
            <p:cNvPr id="21" name="Picture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950" y="5170488"/>
              <a:ext cx="1247775" cy="1427162"/>
            </a:xfrm>
            <a:prstGeom prst="rect">
              <a:avLst/>
            </a:prstGeom>
            <a:noFill/>
            <a:ln>
              <a:noFill/>
            </a:ln>
            <a:effectLst>
              <a:outerShdw blurRad="38100" dist="1777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5061" y="3769012"/>
              <a:ext cx="479262" cy="12649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6200" dir="3960011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81559" y="3803629"/>
              <a:ext cx="1007679" cy="12649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6200" dir="3960011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840427">
              <a:off x="1320800" y="4886325"/>
              <a:ext cx="3013075" cy="11525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799" dir="5400000" algn="ctr" rotWithShape="0">
                <a:srgbClr val="000000"/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9541758">
              <a:off x="4375150" y="4946650"/>
              <a:ext cx="3022600" cy="11525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799" dir="5400000" algn="ctr" rotWithShape="0">
                <a:srgbClr val="000000"/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</a:rPr>
              <a:t>What Must I Do To Be Saved?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“Believe &amp; Be Baptized”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42913" y="1660525"/>
            <a:ext cx="8229600" cy="17018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Tahoma" charset="0"/>
              </a:rPr>
              <a:t>“For the wages of </a:t>
            </a:r>
            <a:r>
              <a:rPr lang="en-US" sz="3000" smtClean="0">
                <a:solidFill>
                  <a:srgbClr val="14FCA8"/>
                </a:solidFill>
                <a:latin typeface="Tahoma" charset="0"/>
              </a:rPr>
              <a:t>sin is death</a:t>
            </a:r>
            <a:r>
              <a:rPr lang="en-US" sz="3000" smtClean="0">
                <a:latin typeface="Tahoma" charset="0"/>
              </a:rPr>
              <a:t>, but the </a:t>
            </a:r>
            <a:r>
              <a:rPr lang="en-US" sz="3000" smtClean="0">
                <a:solidFill>
                  <a:srgbClr val="14FCA8"/>
                </a:solidFill>
                <a:latin typeface="Tahoma" charset="0"/>
              </a:rPr>
              <a:t>free gift of God is eternal life in Christ Jesus</a:t>
            </a:r>
            <a:r>
              <a:rPr lang="en-US" sz="3000" smtClean="0">
                <a:latin typeface="Tahoma" charset="0"/>
              </a:rPr>
              <a:t> our Lord.” </a:t>
            </a:r>
            <a:r>
              <a:rPr lang="en-US" sz="2600" smtClean="0">
                <a:latin typeface="Tahoma" charset="0"/>
              </a:rPr>
              <a:t>(Romans 6:23)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20800" y="3570288"/>
            <a:ext cx="6076950" cy="3060700"/>
            <a:chOff x="1320800" y="3570288"/>
            <a:chExt cx="6076950" cy="3060700"/>
          </a:xfrm>
        </p:grpSpPr>
        <p:pic>
          <p:nvPicPr>
            <p:cNvPr id="20" name="Picture 10" descr="The-baptism-by-full-immersion.jpg"/>
            <p:cNvPicPr>
              <a:picLocks noChangeAspect="1"/>
            </p:cNvPicPr>
            <p:nvPr/>
          </p:nvPicPr>
          <p:blipFill>
            <a:blip r:embed="rId3"/>
            <a:srcRect t="7864" r="11469"/>
            <a:stretch>
              <a:fillRect/>
            </a:stretch>
          </p:blipFill>
          <p:spPr bwMode="auto">
            <a:xfrm>
              <a:off x="2776538" y="3570288"/>
              <a:ext cx="3230562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1817688" y="4278313"/>
              <a:ext cx="4942674" cy="2352675"/>
              <a:chOff x="65" y="321"/>
              <a:chExt cx="6276" cy="3283"/>
            </a:xfrm>
          </p:grpSpPr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362461">
                <a:off x="3295" y="559"/>
                <a:ext cx="3283" cy="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177799" dir="27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166328">
                <a:off x="65" y="518"/>
                <a:ext cx="3294" cy="28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177799" dir="27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</p:grpSp>
        <p:pic>
          <p:nvPicPr>
            <p:cNvPr id="27" name="Picture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950" y="5170488"/>
              <a:ext cx="1247775" cy="1427162"/>
            </a:xfrm>
            <a:prstGeom prst="rect">
              <a:avLst/>
            </a:prstGeom>
            <a:noFill/>
            <a:ln>
              <a:noFill/>
            </a:ln>
            <a:effectLst>
              <a:outerShdw blurRad="38100" dist="1777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5061" y="3769012"/>
              <a:ext cx="479262" cy="12649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6200" dir="3960011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81559" y="3803629"/>
              <a:ext cx="1007679" cy="12649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6200" dir="3960011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30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840427">
              <a:off x="1320800" y="4886325"/>
              <a:ext cx="3013075" cy="11525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799" dir="5400000" algn="ctr" rotWithShape="0">
                <a:srgbClr val="000000"/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9541758">
              <a:off x="4375150" y="4946650"/>
              <a:ext cx="3022600" cy="11525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799" dir="5400000" algn="ctr" rotWithShape="0">
                <a:srgbClr val="000000"/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870</Words>
  <Application>Microsoft Macintosh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Big Questions. Real Answers.</vt:lpstr>
      <vt:lpstr>What Must  I Do To Be  Saved?</vt:lpstr>
      <vt:lpstr>Let Me Tell You The Story…</vt:lpstr>
      <vt:lpstr>Let Me Tell You The Story…</vt:lpstr>
      <vt:lpstr>Let Me Tell You The Story…</vt:lpstr>
      <vt:lpstr>What Must I Do To Be Saved? “Believe &amp; Be Baptized”</vt:lpstr>
      <vt:lpstr>What Must I Do To Be Saved? “Believe &amp; Be Baptized”</vt:lpstr>
      <vt:lpstr>What Must I Do To Be Saved? “Believe &amp; Be Baptized”</vt:lpstr>
      <vt:lpstr>What Must I Do To Be Saved? “Believe &amp; Be Baptized”</vt:lpstr>
      <vt:lpstr>What Must I Do To Be Saved? “Believe &amp; Be Baptized”</vt:lpstr>
      <vt:lpstr>Acts 22:16</vt:lpstr>
      <vt:lpstr>Big Questions. Real Answers.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Questions. Real Answers.</dc:title>
  <dc:creator>Phillip Shumake</dc:creator>
  <cp:lastModifiedBy>Phillip Shumake</cp:lastModifiedBy>
  <cp:revision>45</cp:revision>
  <dcterms:created xsi:type="dcterms:W3CDTF">2014-05-25T18:55:01Z</dcterms:created>
  <dcterms:modified xsi:type="dcterms:W3CDTF">2014-05-25T19:51:56Z</dcterms:modified>
</cp:coreProperties>
</file>