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2" r:id="rId5"/>
    <p:sldId id="261"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39214B"/>
    <a:srgbClr val="010000"/>
    <a:srgbClr val="251F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577" autoAdjust="0"/>
  </p:normalViewPr>
  <p:slideViewPr>
    <p:cSldViewPr snapToGrid="0" snapToObjects="1">
      <p:cViewPr varScale="1">
        <p:scale>
          <a:sx n="34" d="100"/>
          <a:sy n="34" d="100"/>
        </p:scale>
        <p:origin x="-125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19139-8A8C-8C45-86F1-68CFE7F08E96}" type="datetimeFigureOut">
              <a:rPr lang="en-US" smtClean="0"/>
              <a:pPr/>
              <a:t>12/21/2014</a:t>
            </a:fld>
            <a:endParaRPr lang="en-US"/>
          </a:p>
        </p:txBody>
      </p:sp>
      <p:sp>
        <p:nvSpPr>
          <p:cNvPr id="4" name="Slide Image Placeholder 3"/>
          <p:cNvSpPr>
            <a:spLocks noGrp="1" noRot="1" noChangeAspect="1"/>
          </p:cNvSpPr>
          <p:nvPr>
            <p:ph type="sldImg" idx="2"/>
          </p:nvPr>
        </p:nvSpPr>
        <p:spPr>
          <a:xfrm>
            <a:off x="1611665" y="45360"/>
            <a:ext cx="3664592" cy="274844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6537" y="2978699"/>
            <a:ext cx="6569167" cy="5927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50749" y="457200"/>
            <a:ext cx="945191" cy="457200"/>
          </a:xfrm>
          <a:prstGeom prst="rect">
            <a:avLst/>
          </a:prstGeom>
        </p:spPr>
        <p:txBody>
          <a:bodyPr vert="horz" lIns="91440" tIns="45720" rIns="91440" bIns="45720" rtlCol="0" anchor="b"/>
          <a:lstStyle>
            <a:lvl1pPr algn="r">
              <a:defRPr sz="1200"/>
            </a:lvl1pPr>
          </a:lstStyle>
          <a:p>
            <a:fld id="{8CB6ABBD-2908-FE46-BC2F-2D51A80883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a:p>
            <a:r>
              <a:rPr lang="en-US" sz="1800" baseline="0" dirty="0" smtClean="0"/>
              <a:t>As Luke records the events at Ephesus, some common themes emerge that are woven in and repeated throughout this chapter, so I invite you to explore Four Big Lessons found in Acts 19.</a:t>
            </a:r>
          </a:p>
          <a:p>
            <a:endParaRPr lang="en-US" sz="1800" baseline="0" dirty="0" smtClean="0"/>
          </a:p>
          <a:p>
            <a:r>
              <a:rPr lang="en-US" sz="1800" baseline="0" dirty="0" smtClean="0"/>
              <a:t>The Elements of Powerful Preaching</a:t>
            </a:r>
          </a:p>
          <a:p>
            <a:r>
              <a:rPr lang="en-US" sz="1800" baseline="0" dirty="0" smtClean="0"/>
              <a:t>The Respect Due to Christ’s Name</a:t>
            </a:r>
          </a:p>
          <a:p>
            <a:r>
              <a:rPr lang="en-US" sz="1800" baseline="0" dirty="0" smtClean="0"/>
              <a:t>A Model of Meaningful Confession</a:t>
            </a:r>
          </a:p>
          <a:p>
            <a:r>
              <a:rPr lang="en-US" sz="1800" baseline="0" dirty="0" smtClean="0"/>
              <a:t>Insights Into Wise Speech</a:t>
            </a:r>
            <a:endParaRPr lang="en-US" sz="1800" dirty="0"/>
          </a:p>
        </p:txBody>
      </p:sp>
      <p:sp>
        <p:nvSpPr>
          <p:cNvPr id="4" name="Slide Number Placeholder 3"/>
          <p:cNvSpPr>
            <a:spLocks noGrp="1"/>
          </p:cNvSpPr>
          <p:nvPr>
            <p:ph type="sldNum" sz="quarter" idx="10"/>
          </p:nvPr>
        </p:nvSpPr>
        <p:spPr/>
        <p:txBody>
          <a:bodyPr/>
          <a:lstStyle/>
          <a:p>
            <a:fld id="{8CB6ABBD-2908-FE46-BC2F-2D51A808831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the Gospel came into Ephesus it was transformative.  The lives of unbelievers were changed, they gave up their old ways and were devoted to study. It even effected the economy of the city. It was a big impact.  TRUTH does that kind of thing!  TRUTH is powerful.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PREACHING Approach: Some will reject it and some will receive it.</a:t>
            </a:r>
            <a:r>
              <a:rPr lang="en-US" dirty="0" smtClean="0"/>
              <a:t> </a:t>
            </a:r>
            <a:r>
              <a:rPr lang="en-US" baseline="0" dirty="0" smtClean="0"/>
              <a:t>Notice Paul’s peacefulness two times in this chapter. He doesn’t attack anyone. He just moves to the school of </a:t>
            </a:r>
            <a:r>
              <a:rPr lang="en-US" baseline="0" dirty="0" err="1" smtClean="0"/>
              <a:t>Tyranus</a:t>
            </a:r>
            <a:r>
              <a:rPr lang="en-US" baseline="0" dirty="0" smtClean="0"/>
              <a:t> and then He just moves to the next city. He’s done the job of presenting the gospel.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BOLDLY: Acts 13:46…you can see that they say exactly what they’ve determined and are moving forward confidently.  There are issues we need to speak about with humility knowing they are meaty and take time to understand. There are other issues we need to be completely free and confident in. First among those would be Jesus as the Christ, the son of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Reasoning: To think different things with one’s self.  To ponder, revolve in mind.  *Technically, it’s the idea of thinking things over in your mind, but in this context, it is being used to show that Paul engaged the Jewish residents of Ephesus in considering various ideas to ultimately demonstrate the truth about God’s kingdom.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Persuading: Not just address the subject, Not just address differences – but to ultimately convince others to believe the gospel message. To accept it as true and all others in conflict with it to be false.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I say that “Paul” is using a powerful approach because it is good to point out – that doing these three things effectively requires more than just SAYING the message. It requires LIVING the message.  Paul is himself one who has REASONED thru the different points of view and become personally PERSUADED by the message of Christ. He’s not a </a:t>
            </a:r>
            <a:r>
              <a:rPr lang="en-US" baseline="0" dirty="0" err="1" smtClean="0"/>
              <a:t>hypocrit</a:t>
            </a:r>
            <a:r>
              <a:rPr lang="en-US" baseline="0" dirty="0" smtClean="0"/>
              <a:t>. He practices what he’s preaching!  *This helps him speak in a compelling manner, and this should be TRUE of all of us too!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know we usually keep the emphasis on the message, not the messenger – but this is a good place to acknowledge – when the MESSENGER speaks with conviction rather than hypocrisy, it enhances the message.  God is disgusted by hypocrisy, and He calls for his messengers to practice what they are preaching.  Paul is with these people day in and day out, studying in the synagogue and throughout the region. (vs. 1 “passed through the upper country” – it is likely this is when many of the congregations addressed in Rev 2 are started! Rev 2-3 list cities all around this region.)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WELL CONFIRMED: I’m afraid that sometimes we read these</a:t>
            </a:r>
            <a:r>
              <a:rPr lang="en-US" baseline="0" dirty="0" smtClean="0"/>
              <a:t> passages and thing “oh, that’s those miraculous gifts…that’s not for us today…”  The Gift of PERFORMING these signs is not for us – the KNOWLEDGE THAT THEY TOOK PLACE is </a:t>
            </a:r>
            <a:r>
              <a:rPr lang="en-US" baseline="0" dirty="0" err="1" smtClean="0"/>
              <a:t>absolultely</a:t>
            </a:r>
            <a:r>
              <a:rPr lang="en-US" baseline="0" dirty="0" smtClean="0"/>
              <a:t> for us.  God want us to know that when he Revealed the Law of Christ – He backed it up!</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UNITES SAINTS: They stick together because they have a common faith.</a:t>
            </a:r>
          </a:p>
          <a:p>
            <a:endParaRPr lang="en-US" dirty="0"/>
          </a:p>
        </p:txBody>
      </p:sp>
      <p:sp>
        <p:nvSpPr>
          <p:cNvPr id="4" name="Slide Number Placeholder 3"/>
          <p:cNvSpPr>
            <a:spLocks noGrp="1"/>
          </p:cNvSpPr>
          <p:nvPr>
            <p:ph type="sldNum" sz="quarter" idx="10"/>
          </p:nvPr>
        </p:nvSpPr>
        <p:spPr/>
        <p:txBody>
          <a:bodyPr/>
          <a:lstStyle/>
          <a:p>
            <a:fld id="{8CB6ABBD-2908-FE46-BC2F-2D51A808831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Baptism</a:t>
            </a:r>
            <a:r>
              <a:rPr lang="en-US" sz="1400" baseline="0" dirty="0" smtClean="0"/>
              <a:t> Essential:  The fact that these men are sincere is WONDERFUL, but Paul doesn’t view their sincerity as a license to neglect being baptized into Christ.  He doesn’t want these men to be cut off from the blessings that come from being in Christ.  So he takes time to teach them. They are eager to be baptized into Christ.</a:t>
            </a:r>
          </a:p>
          <a:p>
            <a:endParaRPr lang="en-US" sz="1400" baseline="0" dirty="0" smtClean="0"/>
          </a:p>
          <a:p>
            <a:r>
              <a:rPr lang="en-US" sz="1400" baseline="0" dirty="0" smtClean="0"/>
              <a:t>It is good and appropriate for our community to know that the name of Christ is to be taken seriously!  This is the KING!  This is the LORD!</a:t>
            </a:r>
          </a:p>
          <a:p>
            <a:endParaRPr lang="en-US" sz="1400" baseline="0" dirty="0" smtClean="0"/>
          </a:p>
          <a:p>
            <a:r>
              <a:rPr lang="en-US" sz="1400" baseline="0" dirty="0" smtClean="0"/>
              <a:t>Things Done on His Behalf – Are we really operating at His request and for His glory (or are we just trying to hijack his popularity and power!) Are we really doing the tasks He desires to be done for His glory, or seeking our own glory?</a:t>
            </a:r>
          </a:p>
          <a:p>
            <a:endParaRPr lang="en-US" sz="1400" dirty="0" smtClean="0"/>
          </a:p>
          <a:p>
            <a:r>
              <a:rPr lang="en-US" sz="1400" dirty="0" smtClean="0"/>
              <a:t>Baptism In The Name of Christ Is Essential.  </a:t>
            </a:r>
          </a:p>
          <a:p>
            <a:endParaRPr lang="en-US" sz="1400" dirty="0" smtClean="0"/>
          </a:p>
          <a:p>
            <a:r>
              <a:rPr lang="en-US" sz="1400" dirty="0" smtClean="0"/>
              <a:t>Baptism must be done to the requirements, to the specifications, to the fulfillment of Jesus expectations.</a:t>
            </a:r>
          </a:p>
          <a:p>
            <a:endParaRPr lang="en-US" sz="1400" dirty="0" smtClean="0"/>
          </a:p>
          <a:p>
            <a:r>
              <a:rPr lang="en-US" sz="1400" dirty="0" smtClean="0"/>
              <a:t>Association:</a:t>
            </a:r>
            <a:r>
              <a:rPr lang="en-US" sz="1400" baseline="0" dirty="0" smtClean="0"/>
              <a:t> Can I rightly associate myself with the name of Christ.  Only  if I’m actually following Him.  Only if He is actually THE WAY, not just one among many attempts.</a:t>
            </a:r>
          </a:p>
          <a:p>
            <a:endParaRPr lang="en-US" sz="1400" baseline="0" dirty="0" smtClean="0"/>
          </a:p>
          <a:p>
            <a:r>
              <a:rPr lang="en-US" sz="1400" baseline="0" dirty="0" smtClean="0"/>
              <a:t>Influence:  I can only Magnify Him when I take His role as head of the church and His identity –as divine – very seriously.</a:t>
            </a:r>
          </a:p>
          <a:p>
            <a:endParaRPr lang="en-US" sz="1400" dirty="0" smtClean="0"/>
          </a:p>
          <a:p>
            <a:r>
              <a:rPr lang="en-US" sz="1400" dirty="0" smtClean="0"/>
              <a:t>We cannot WEAR it lightly.  We cannot attribute it to the church lightly.</a:t>
            </a:r>
          </a:p>
          <a:p>
            <a:endParaRPr lang="en-US" sz="1400" dirty="0"/>
          </a:p>
        </p:txBody>
      </p:sp>
      <p:sp>
        <p:nvSpPr>
          <p:cNvPr id="4" name="Slide Number Placeholder 3"/>
          <p:cNvSpPr>
            <a:spLocks noGrp="1"/>
          </p:cNvSpPr>
          <p:nvPr>
            <p:ph type="sldNum" sz="quarter" idx="10"/>
          </p:nvPr>
        </p:nvSpPr>
        <p:spPr/>
        <p:txBody>
          <a:bodyPr/>
          <a:lstStyle/>
          <a:p>
            <a:fld id="{8CB6ABBD-2908-FE46-BC2F-2D51A80883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1313" y="46038"/>
            <a:ext cx="3665537" cy="2747962"/>
          </a:xfrm>
        </p:spPr>
      </p:sp>
      <p:sp>
        <p:nvSpPr>
          <p:cNvPr id="3" name="Notes Placeholder 2"/>
          <p:cNvSpPr>
            <a:spLocks noGrp="1"/>
          </p:cNvSpPr>
          <p:nvPr>
            <p:ph type="body" idx="1"/>
          </p:nvPr>
        </p:nvSpPr>
        <p:spPr/>
        <p:txBody>
          <a:bodyPr>
            <a:noAutofit/>
          </a:bodyPr>
          <a:lstStyle/>
          <a:p>
            <a:r>
              <a:rPr lang="en-US" sz="1400" dirty="0" smtClean="0"/>
              <a:t>Eccl. 3:7 “…A time to be silent and a time to speak.”  *That is HARD for me,</a:t>
            </a:r>
            <a:r>
              <a:rPr lang="en-US" sz="1400" baseline="0" dirty="0" smtClean="0"/>
              <a:t> and I suspect I’m not alone.  This is a passage I’ve long turned to try and remind myself sometimes I need to bite my tongue, and stay out of certain discussions.  But only this week did I really dig into some of the warning signs that would indicate. I better not get into this…</a:t>
            </a:r>
          </a:p>
          <a:p>
            <a:endParaRPr lang="en-US" sz="1400" baseline="0" dirty="0" smtClean="0"/>
          </a:p>
          <a:p>
            <a:r>
              <a:rPr lang="en-US" sz="1400" baseline="0" dirty="0" smtClean="0"/>
              <a:t>But this is a passage that reminds us there is a time and a place to remain silent.</a:t>
            </a:r>
            <a:endParaRPr lang="en-US" sz="1400" dirty="0" smtClean="0"/>
          </a:p>
          <a:p>
            <a:endParaRPr lang="en-US" sz="1400" dirty="0" smtClean="0"/>
          </a:p>
          <a:p>
            <a:r>
              <a:rPr lang="en-US" sz="1400" dirty="0" smtClean="0"/>
              <a:t>When Paul speaks, he does so with his whole heart!</a:t>
            </a:r>
            <a:r>
              <a:rPr lang="en-US" sz="1400" baseline="0" dirty="0" smtClean="0"/>
              <a:t>   </a:t>
            </a:r>
            <a:r>
              <a:rPr lang="en-US" sz="1400" dirty="0" smtClean="0"/>
              <a:t>When he refrains, he does so with wisdom too.</a:t>
            </a:r>
          </a:p>
          <a:p>
            <a:endParaRPr lang="en-US" sz="1400" dirty="0" smtClean="0"/>
          </a:p>
          <a:p>
            <a:r>
              <a:rPr lang="en-US" sz="1400" dirty="0" smtClean="0"/>
              <a:t>RULED by</a:t>
            </a:r>
            <a:r>
              <a:rPr lang="en-US" sz="1400" baseline="0" dirty="0" smtClean="0"/>
              <a:t> MONEY: It’s hard to reason with people about right and wrong – if all they care about are dollars and cents.  Jesus told us people can only serve 1 master. And if someone has decided that money is the only thing that matters in a particular issue – then we aren’t going to get very far.  *Demetrius is consumed with care for money, while the Christians in Ephesus had freely sacrificed their expensive books.</a:t>
            </a:r>
            <a:endParaRPr lang="en-US" sz="1400" dirty="0" smtClean="0"/>
          </a:p>
          <a:p>
            <a:endParaRPr lang="en-US" sz="1400" dirty="0" smtClean="0"/>
          </a:p>
          <a:p>
            <a:r>
              <a:rPr lang="en-US" sz="1400" dirty="0" smtClean="0"/>
              <a:t>ALREADY</a:t>
            </a:r>
            <a:r>
              <a:rPr lang="en-US" sz="1400" baseline="0" dirty="0" smtClean="0"/>
              <a:t> KNOW &amp; REJECT: *Yes people can change, and yes we need to keep reaching out – but we are wise to at least acknowledge that sometimes people simply have their mind made up.</a:t>
            </a:r>
            <a:endParaRPr lang="en-US" sz="1400" dirty="0" smtClean="0"/>
          </a:p>
          <a:p>
            <a:endParaRPr lang="en-US" sz="1400" dirty="0" smtClean="0"/>
          </a:p>
          <a:p>
            <a:r>
              <a:rPr lang="en-US" sz="1400" dirty="0" smtClean="0"/>
              <a:t>Paul wants to go…but his</a:t>
            </a:r>
            <a:r>
              <a:rPr lang="en-US" sz="1400" baseline="0" dirty="0" smtClean="0"/>
              <a:t> friends urge him not to…what do they see that we need to see as well to avoid unprofitable situations.</a:t>
            </a:r>
            <a:endParaRPr lang="en-US" sz="1400" dirty="0"/>
          </a:p>
        </p:txBody>
      </p:sp>
      <p:sp>
        <p:nvSpPr>
          <p:cNvPr id="4" name="Slide Number Placeholder 3"/>
          <p:cNvSpPr>
            <a:spLocks noGrp="1"/>
          </p:cNvSpPr>
          <p:nvPr>
            <p:ph type="sldNum" sz="quarter" idx="10"/>
          </p:nvPr>
        </p:nvSpPr>
        <p:spPr/>
        <p:txBody>
          <a:bodyPr/>
          <a:lstStyle/>
          <a:p>
            <a:fld id="{8CB6ABBD-2908-FE46-BC2F-2D51A80883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This is an awesome study of what true confession and repentance looks like.</a:t>
            </a:r>
            <a:endParaRPr lang="en-US" baseline="0" dirty="0" smtClean="0"/>
          </a:p>
          <a:p>
            <a:r>
              <a:rPr lang="en-US" baseline="0" dirty="0" smtClean="0"/>
              <a:t>URGENCY: “fear fell upon them all” vs. 17…</a:t>
            </a:r>
          </a:p>
          <a:p>
            <a:r>
              <a:rPr lang="en-US" baseline="0" dirty="0" smtClean="0"/>
              <a:t>16-18  *Responds Urgently To God’s Power – one of the things about repentance that would serve us SO WELL is just confessing our sin BEFORE it becomes a spectacle!  These guys have their reputations ruined, and are disgraced among the entire city both Jews and Greeks.</a:t>
            </a:r>
          </a:p>
          <a:p>
            <a:endParaRPr lang="en-US" baseline="0" dirty="0" smtClean="0"/>
          </a:p>
          <a:p>
            <a:pPr>
              <a:buFont typeface="Wingdings" pitchFamily="-105" charset="2"/>
              <a:buChar char="Ø"/>
            </a:pPr>
            <a:r>
              <a:rPr lang="en-US" baseline="0" dirty="0" smtClean="0"/>
              <a:t>Point: Don’t wait until you are pregnant to repent and confess of fornication. Let’s turn things around now. (That goes for the guys as well as the girls)</a:t>
            </a:r>
          </a:p>
          <a:p>
            <a:pPr>
              <a:buFont typeface="Wingdings" pitchFamily="-105" charset="2"/>
              <a:buChar char="Ø"/>
            </a:pPr>
            <a:r>
              <a:rPr lang="en-US" baseline="0" dirty="0" smtClean="0"/>
              <a:t>Point: Don’t wait until you are ticketed for a DUI. Confess and turn things around NOW!</a:t>
            </a:r>
          </a:p>
          <a:p>
            <a:pPr>
              <a:buFont typeface="Wingdings" pitchFamily="-105" charset="2"/>
              <a:buChar char="Ø"/>
            </a:pPr>
            <a:r>
              <a:rPr lang="en-US" baseline="0" dirty="0" smtClean="0"/>
              <a:t>Point: Don’t wait until your spouse is leaving – confess the lust problem NOW.</a:t>
            </a:r>
          </a:p>
          <a:p>
            <a:pPr>
              <a:buFont typeface="Wingdings" pitchFamily="-105" charset="2"/>
              <a:buChar char="Ø"/>
            </a:pPr>
            <a:r>
              <a:rPr lang="en-US" baseline="0" dirty="0" smtClean="0"/>
              <a:t>Point: Don’t wait until you’re looking at </a:t>
            </a:r>
            <a:r>
              <a:rPr lang="en-US" baseline="0" dirty="0" err="1" smtClean="0"/>
              <a:t>Bankrupcy</a:t>
            </a:r>
            <a:r>
              <a:rPr lang="en-US" baseline="0" dirty="0" smtClean="0"/>
              <a:t> – turn stewardship around now.</a:t>
            </a:r>
          </a:p>
          <a:p>
            <a:endParaRPr lang="en-US" baseline="0" dirty="0" smtClean="0"/>
          </a:p>
          <a:p>
            <a:pPr>
              <a:buFont typeface="Wingdings" pitchFamily="-105" charset="2"/>
              <a:buNone/>
            </a:pPr>
            <a:r>
              <a:rPr lang="en-US" baseline="0" dirty="0" smtClean="0"/>
              <a:t>*The great think about the Ephesians is that they don’t put off needed confession. Neither should we!</a:t>
            </a:r>
          </a:p>
          <a:p>
            <a:pPr>
              <a:buFont typeface="Wingdings" pitchFamily="-105" charset="2"/>
              <a:buNone/>
            </a:pPr>
            <a:r>
              <a:rPr lang="en-US" baseline="0" dirty="0" smtClean="0"/>
              <a:t>REAL MOVEMENT: They take direct action. They leave where they are and come before Paul and likely before other Christians as we will see in </a:t>
            </a:r>
            <a:r>
              <a:rPr lang="en-US" baseline="0" dirty="0" err="1" smtClean="0"/>
              <a:t>vs</a:t>
            </a:r>
            <a:r>
              <a:rPr lang="en-US" baseline="0" dirty="0" smtClean="0"/>
              <a:t> 19.</a:t>
            </a:r>
          </a:p>
          <a:p>
            <a:pPr>
              <a:buFont typeface="Wingdings" pitchFamily="-105" charset="2"/>
              <a:buNone/>
            </a:pPr>
            <a:r>
              <a:rPr lang="en-US" baseline="0" dirty="0" smtClean="0"/>
              <a:t>CONFESS: To acknowledge openly.</a:t>
            </a:r>
          </a:p>
          <a:p>
            <a:pPr>
              <a:buFont typeface="Wingdings" pitchFamily="-105" charset="2"/>
              <a:buNone/>
            </a:pPr>
            <a:r>
              <a:rPr lang="en-US" baseline="0" dirty="0" smtClean="0"/>
              <a:t>DISCLOSE: To make known and to report.</a:t>
            </a:r>
          </a:p>
          <a:p>
            <a:pPr>
              <a:buFont typeface="Wingdings" pitchFamily="-105" charset="2"/>
              <a:buNone/>
            </a:pPr>
            <a:r>
              <a:rPr lang="en-US" baseline="0" dirty="0" smtClean="0"/>
              <a:t>ACOUNTABILITY * The idea of being that open makes some people nervous and delay – but I will Tell you what I know…someone went first.  Someone at Ephesus took that first step to acknowledge their struggles and they found out pretty quickly that they were not alone. They all were able to grow together.   It wasn’t hidden, it was growth for them together.</a:t>
            </a:r>
          </a:p>
          <a:p>
            <a:pPr>
              <a:buFont typeface="Wingdings" pitchFamily="-105" charset="2"/>
              <a:buNone/>
            </a:pPr>
            <a:endParaRPr lang="en-US" baseline="0" dirty="0" smtClean="0"/>
          </a:p>
          <a:p>
            <a:pPr>
              <a:buFont typeface="Wingdings" pitchFamily="-105" charset="2"/>
              <a:buNone/>
            </a:pPr>
            <a:r>
              <a:rPr lang="en-US" dirty="0" smtClean="0"/>
              <a:t>&gt;Following Jesus Means Not Trusting In or Turning To Evil Anymore. Similar to let him who stole steal no more…</a:t>
            </a:r>
          </a:p>
          <a:p>
            <a:pPr>
              <a:buFont typeface="Wingdings" pitchFamily="-105" charset="2"/>
              <a:buNone/>
            </a:pPr>
            <a:endParaRPr lang="en-US" dirty="0" smtClean="0"/>
          </a:p>
          <a:p>
            <a:r>
              <a:rPr lang="en-US" dirty="0" smtClean="0"/>
              <a:t>CHANGE/COST:    REAL COST:  They don’t just pass these books on to someone else to suffer from. They take them out of circulation.  They</a:t>
            </a:r>
            <a:r>
              <a:rPr lang="en-US" baseline="0" dirty="0" smtClean="0"/>
              <a:t> don’t set out to destroy every copy – but they do destroy what </a:t>
            </a:r>
          </a:p>
          <a:p>
            <a:r>
              <a:rPr lang="en-US" baseline="0" dirty="0" smtClean="0"/>
              <a:t>is in their possession.  They don’t need it anymore, and they don’t want it to be a stumbling block for anyone else.</a:t>
            </a:r>
          </a:p>
          <a:p>
            <a:endParaRPr lang="en-US" baseline="0" dirty="0" smtClean="0"/>
          </a:p>
          <a:p>
            <a:r>
              <a:rPr lang="en-US" baseline="0" dirty="0" smtClean="0"/>
              <a:t>Immodest clothes – don’t give them to a worldly friend – get rid of them.  </a:t>
            </a:r>
            <a:r>
              <a:rPr lang="en-US" dirty="0" smtClean="0"/>
              <a:t>   </a:t>
            </a:r>
            <a:r>
              <a:rPr lang="en-US" baseline="0" dirty="0" smtClean="0"/>
              <a:t>This isn’t wasteful – this is righteous!  ( Remember when Jesus was being </a:t>
            </a:r>
            <a:r>
              <a:rPr lang="en-US" baseline="0" dirty="0" err="1" smtClean="0"/>
              <a:t>annointed</a:t>
            </a:r>
            <a:r>
              <a:rPr lang="en-US" baseline="0" dirty="0" smtClean="0"/>
              <a:t> with the costly perfume. It wasn’t wasteful – it was doing the RIGHT thing with what she had.)  Do the right thing with what you have too.</a:t>
            </a:r>
          </a:p>
          <a:p>
            <a:pPr>
              <a:buFont typeface="Wingdings" pitchFamily="-105" charset="2"/>
              <a:buNone/>
            </a:pPr>
            <a:r>
              <a:rPr lang="en-US" baseline="0" dirty="0" smtClean="0"/>
              <a:t> </a:t>
            </a:r>
            <a:endParaRPr lang="en-US" dirty="0" smtClean="0"/>
          </a:p>
          <a:p>
            <a:pPr>
              <a:buFont typeface="Wingdings" pitchFamily="-105" charset="2"/>
              <a:buNone/>
            </a:pPr>
            <a:endParaRPr lang="en-US" dirty="0"/>
          </a:p>
        </p:txBody>
      </p:sp>
      <p:sp>
        <p:nvSpPr>
          <p:cNvPr id="4" name="Slide Number Placeholder 3"/>
          <p:cNvSpPr>
            <a:spLocks noGrp="1"/>
          </p:cNvSpPr>
          <p:nvPr>
            <p:ph type="sldNum" sz="quarter" idx="10"/>
          </p:nvPr>
        </p:nvSpPr>
        <p:spPr/>
        <p:txBody>
          <a:bodyPr/>
          <a:lstStyle/>
          <a:p>
            <a:fld id="{8CB6ABBD-2908-FE46-BC2F-2D51A80883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In this chapter we’ve seen sincere people be baptized</a:t>
            </a:r>
            <a:r>
              <a:rPr lang="en-US" sz="1600" baseline="0" dirty="0" smtClean="0"/>
              <a:t> in the name of Christ – and if that is your need tonight we want you to come.</a:t>
            </a:r>
          </a:p>
          <a:p>
            <a:r>
              <a:rPr lang="en-US" sz="1600" baseline="0" dirty="0" smtClean="0"/>
              <a:t>We’ve also seen believers – wanting to RID their lives of past sin – and openly confessing and repenting – and if that is your need tonight – we want you to come.</a:t>
            </a:r>
          </a:p>
          <a:p>
            <a:endParaRPr lang="en-US" sz="1600" baseline="0" dirty="0" smtClean="0"/>
          </a:p>
          <a:p>
            <a:r>
              <a:rPr lang="en-US" sz="1600" baseline="0" dirty="0" smtClean="0"/>
              <a:t>Whether you come during the song – or you just grab me or another friend after the closing prayer – just please, please don’t leave here </a:t>
            </a:r>
            <a:r>
              <a:rPr lang="en-US" sz="1600" baseline="0" dirty="0" err="1" smtClean="0"/>
              <a:t>seperated</a:t>
            </a:r>
            <a:r>
              <a:rPr lang="en-US" sz="1600" baseline="0" dirty="0" smtClean="0"/>
              <a:t> from God by sin.  Like Paul, we are here with good news of salvation and we want to help. So please take that needed step tonight – while we stand and sing.</a:t>
            </a:r>
          </a:p>
          <a:p>
            <a:endParaRPr lang="en-US" sz="1600" baseline="0" dirty="0" smtClean="0"/>
          </a:p>
        </p:txBody>
      </p:sp>
      <p:sp>
        <p:nvSpPr>
          <p:cNvPr id="4" name="Slide Number Placeholder 3"/>
          <p:cNvSpPr>
            <a:spLocks noGrp="1"/>
          </p:cNvSpPr>
          <p:nvPr>
            <p:ph type="sldNum" sz="quarter" idx="10"/>
          </p:nvPr>
        </p:nvSpPr>
        <p:spPr/>
        <p:txBody>
          <a:bodyPr/>
          <a:lstStyle/>
          <a:p>
            <a:fld id="{8CB6ABBD-2908-FE46-BC2F-2D51A808831E}"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75DD0-5BC2-8044-9BE3-3E14EE01ABFB}"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7B8A3-0AB8-6547-A049-601C41FA8838}"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75DD0-5BC2-8044-9BE3-3E14EE01ABFB}" type="datetimeFigureOut">
              <a:rPr lang="en-US" smtClean="0"/>
              <a:pPr/>
              <a:t>12/21/2014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B8A3-0AB8-6547-A049-601C41FA88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txStyles>
    <p:titleStyle>
      <a:lvl1pPr algn="ctr" defTabSz="457200" rtl="0" eaLnBrk="1" latinLnBrk="0" hangingPunct="1">
        <a:spcBef>
          <a:spcPct val="0"/>
        </a:spcBef>
        <a:buNone/>
        <a:defRPr sz="4400" b="1" kern="1200">
          <a:solidFill>
            <a:schemeClr val="bg2"/>
          </a:solidFill>
          <a:effectLst>
            <a:outerShdw blurRad="50800" dist="38100" dir="2700000">
              <a:srgbClr val="000000">
                <a:alpha val="43000"/>
              </a:srgbClr>
            </a:outerShdw>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rgbClr val="EEECE1"/>
          </a:solidFill>
          <a:effectLst>
            <a:outerShdw blurRad="50800" dist="38100" dir="2700000">
              <a:srgbClr val="000000">
                <a:alpha val="43000"/>
              </a:srgbClr>
            </a:outerShdw>
          </a:effectLst>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EEECE1"/>
          </a:solidFill>
          <a:effectLst>
            <a:outerShdw blurRad="50800" dist="38100" dir="2700000">
              <a:srgbClr val="000000">
                <a:alpha val="43000"/>
              </a:srgbClr>
            </a:outerShdw>
          </a:effectLst>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EEECE1"/>
          </a:solidFill>
          <a:effectLst>
            <a:outerShdw blurRad="50800" dist="38100" dir="2700000">
              <a:srgbClr val="000000">
                <a:alpha val="43000"/>
              </a:srgbClr>
            </a:outerShdw>
          </a:effectLst>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EEECE1"/>
          </a:solidFill>
          <a:effectLst>
            <a:outerShdw blurRad="50800" dist="38100" dir="2700000">
              <a:srgbClr val="000000">
                <a:alpha val="43000"/>
              </a:srgbClr>
            </a:outerShdw>
          </a:effectLst>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EEECE1"/>
          </a:solidFill>
          <a:effectLst>
            <a:outerShdw blurRad="50800" dist="38100" dir="2700000">
              <a:srgbClr val="000000">
                <a:alpha val="43000"/>
              </a:srgbClr>
            </a:outerShdw>
          </a:effectLst>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Gospel In Ephesus</a:t>
            </a:r>
            <a:endParaRPr lang="en-US" dirty="0"/>
          </a:p>
        </p:txBody>
      </p:sp>
      <p:sp>
        <p:nvSpPr>
          <p:cNvPr id="3" name="Subtitle 2"/>
          <p:cNvSpPr>
            <a:spLocks noGrp="1"/>
          </p:cNvSpPr>
          <p:nvPr>
            <p:ph type="subTitle" idx="1"/>
          </p:nvPr>
        </p:nvSpPr>
        <p:spPr/>
        <p:txBody>
          <a:bodyPr/>
          <a:lstStyle/>
          <a:p>
            <a:endParaRPr lang="en-US"/>
          </a:p>
        </p:txBody>
      </p:sp>
      <p:pic>
        <p:nvPicPr>
          <p:cNvPr id="4" name="Picture 3" descr="Ephesu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42"/>
            <a:ext cx="8229600" cy="1143000"/>
          </a:xfrm>
        </p:spPr>
        <p:txBody>
          <a:bodyPr>
            <a:normAutofit fontScale="90000"/>
          </a:bodyPr>
          <a:lstStyle/>
          <a:p>
            <a:r>
              <a:rPr lang="en-US" dirty="0" smtClean="0"/>
              <a:t>Elements of Powerful Preaching</a:t>
            </a:r>
            <a:endParaRPr lang="en-US" dirty="0"/>
          </a:p>
        </p:txBody>
      </p:sp>
      <p:sp>
        <p:nvSpPr>
          <p:cNvPr id="3" name="Content Placeholder 2"/>
          <p:cNvSpPr>
            <a:spLocks noGrp="1"/>
          </p:cNvSpPr>
          <p:nvPr>
            <p:ph idx="1"/>
          </p:nvPr>
        </p:nvSpPr>
        <p:spPr>
          <a:xfrm>
            <a:off x="351365" y="1811870"/>
            <a:ext cx="8686800" cy="4525963"/>
          </a:xfrm>
        </p:spPr>
        <p:txBody>
          <a:bodyPr>
            <a:normAutofit lnSpcReduction="10000"/>
          </a:bodyPr>
          <a:lstStyle/>
          <a:p>
            <a:r>
              <a:rPr lang="en-US" dirty="0" smtClean="0"/>
              <a:t>Paul Asks Great Questions (</a:t>
            </a:r>
            <a:r>
              <a:rPr lang="en-US" dirty="0" err="1" smtClean="0"/>
              <a:t>vs</a:t>
            </a:r>
            <a:r>
              <a:rPr lang="en-US" dirty="0" smtClean="0"/>
              <a:t> 2)</a:t>
            </a:r>
          </a:p>
          <a:p>
            <a:r>
              <a:rPr lang="en-US" dirty="0" smtClean="0"/>
              <a:t>Paul Uses A Powerful Approach (</a:t>
            </a:r>
            <a:r>
              <a:rPr lang="en-US" dirty="0" err="1" smtClean="0"/>
              <a:t>vs</a:t>
            </a:r>
            <a:r>
              <a:rPr lang="en-US" dirty="0" smtClean="0"/>
              <a:t> 8)</a:t>
            </a:r>
          </a:p>
          <a:p>
            <a:pPr lvl="1"/>
            <a:r>
              <a:rPr lang="en-US" dirty="0" smtClean="0"/>
              <a:t>Boldly: To speak freely and confidently</a:t>
            </a:r>
          </a:p>
          <a:p>
            <a:pPr lvl="1"/>
            <a:r>
              <a:rPr lang="en-US" dirty="0" smtClean="0"/>
              <a:t>Reasoning: To think about or discuss diff. ideas.  </a:t>
            </a:r>
          </a:p>
          <a:p>
            <a:pPr lvl="1"/>
            <a:r>
              <a:rPr lang="en-US" dirty="0" smtClean="0"/>
              <a:t>Persuading: To induce one by words to believe.</a:t>
            </a:r>
          </a:p>
          <a:p>
            <a:pPr lvl="1"/>
            <a:r>
              <a:rPr lang="en-US" dirty="0" smtClean="0"/>
              <a:t>Confirming: “extraordinary miracles” </a:t>
            </a:r>
            <a:r>
              <a:rPr lang="en-US" dirty="0" err="1" smtClean="0"/>
              <a:t>vs</a:t>
            </a:r>
            <a:r>
              <a:rPr lang="en-US" dirty="0" smtClean="0"/>
              <a:t> 11 </a:t>
            </a:r>
          </a:p>
          <a:p>
            <a:r>
              <a:rPr lang="en-US" dirty="0" smtClean="0"/>
              <a:t>A Powerful Outcome: </a:t>
            </a:r>
          </a:p>
          <a:p>
            <a:pPr lvl="1"/>
            <a:r>
              <a:rPr lang="en-US" dirty="0" smtClean="0"/>
              <a:t>Saints Are United In “The Way” (</a:t>
            </a:r>
            <a:r>
              <a:rPr lang="en-US" dirty="0" err="1" smtClean="0"/>
              <a:t>vs</a:t>
            </a:r>
            <a:r>
              <a:rPr lang="en-US" dirty="0" smtClean="0"/>
              <a:t> 9)</a:t>
            </a:r>
          </a:p>
          <a:p>
            <a:pPr lvl="1"/>
            <a:r>
              <a:rPr lang="en-US" dirty="0" smtClean="0"/>
              <a:t>Saints Are Sanctified In The Word (</a:t>
            </a:r>
            <a:r>
              <a:rPr lang="en-US" dirty="0" err="1" smtClean="0"/>
              <a:t>vs</a:t>
            </a:r>
            <a:r>
              <a:rPr lang="en-US" dirty="0" smtClean="0"/>
              <a:t> 20)</a:t>
            </a:r>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44"/>
            <a:ext cx="8229600" cy="1143000"/>
          </a:xfrm>
        </p:spPr>
        <p:txBody>
          <a:bodyPr>
            <a:normAutofit fontScale="90000"/>
          </a:bodyPr>
          <a:lstStyle/>
          <a:p>
            <a:r>
              <a:rPr lang="en-US" dirty="0" smtClean="0"/>
              <a:t>Respecting The Name of Jesus</a:t>
            </a:r>
            <a:endParaRPr lang="en-US" dirty="0"/>
          </a:p>
        </p:txBody>
      </p:sp>
      <p:sp>
        <p:nvSpPr>
          <p:cNvPr id="3" name="Content Placeholder 2"/>
          <p:cNvSpPr>
            <a:spLocks noGrp="1"/>
          </p:cNvSpPr>
          <p:nvPr>
            <p:ph idx="1"/>
          </p:nvPr>
        </p:nvSpPr>
        <p:spPr>
          <a:xfrm>
            <a:off x="457200" y="1981206"/>
            <a:ext cx="8229600" cy="4525963"/>
          </a:xfrm>
        </p:spPr>
        <p:txBody>
          <a:bodyPr>
            <a:normAutofit lnSpcReduction="10000"/>
          </a:bodyPr>
          <a:lstStyle/>
          <a:p>
            <a:r>
              <a:rPr lang="en-US" dirty="0" smtClean="0"/>
              <a:t>The Phrase “name of Jesus” Refers To:</a:t>
            </a:r>
          </a:p>
          <a:p>
            <a:pPr lvl="1"/>
            <a:r>
              <a:rPr lang="en-US" dirty="0" smtClean="0"/>
              <a:t>His Authority (19:5)</a:t>
            </a:r>
          </a:p>
          <a:p>
            <a:pPr lvl="1"/>
            <a:r>
              <a:rPr lang="en-US" dirty="0" smtClean="0"/>
              <a:t>His Power (19:13)</a:t>
            </a:r>
          </a:p>
          <a:p>
            <a:pPr lvl="1"/>
            <a:r>
              <a:rPr lang="en-US" dirty="0" smtClean="0"/>
              <a:t>The Expansion of His Cause (19:17)</a:t>
            </a:r>
          </a:p>
          <a:p>
            <a:r>
              <a:rPr lang="en-US" dirty="0" smtClean="0"/>
              <a:t>We Are Commanded To Speak &amp; Live In “the name of the Lord”</a:t>
            </a:r>
          </a:p>
          <a:p>
            <a:pPr lvl="1"/>
            <a:r>
              <a:rPr lang="en-US" dirty="0" smtClean="0"/>
              <a:t>Colossians 3:17</a:t>
            </a:r>
          </a:p>
          <a:p>
            <a:r>
              <a:rPr lang="en-US" dirty="0" smtClean="0"/>
              <a:t>We Must Respect His Name In Baptism, In Association, &amp; In Influence.</a:t>
            </a:r>
          </a:p>
          <a:p>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310"/>
            <a:ext cx="8229600" cy="1143000"/>
          </a:xfrm>
        </p:spPr>
        <p:txBody>
          <a:bodyPr/>
          <a:lstStyle/>
          <a:p>
            <a:r>
              <a:rPr lang="en-US" dirty="0" smtClean="0"/>
              <a:t>Insights Into Wise Speech</a:t>
            </a:r>
            <a:endParaRPr lang="en-US" dirty="0"/>
          </a:p>
        </p:txBody>
      </p:sp>
      <p:sp>
        <p:nvSpPr>
          <p:cNvPr id="3" name="Content Placeholder 2"/>
          <p:cNvSpPr>
            <a:spLocks noGrp="1"/>
          </p:cNvSpPr>
          <p:nvPr>
            <p:ph idx="1"/>
          </p:nvPr>
        </p:nvSpPr>
        <p:spPr>
          <a:xfrm>
            <a:off x="457200" y="1917705"/>
            <a:ext cx="8229600" cy="4525963"/>
          </a:xfrm>
        </p:spPr>
        <p:txBody>
          <a:bodyPr>
            <a:normAutofit fontScale="92500" lnSpcReduction="20000"/>
          </a:bodyPr>
          <a:lstStyle/>
          <a:p>
            <a:r>
              <a:rPr lang="en-US" dirty="0" smtClean="0"/>
              <a:t>If They Are Ruled By Money. (</a:t>
            </a:r>
            <a:r>
              <a:rPr lang="en-US" dirty="0" err="1" smtClean="0"/>
              <a:t>vs</a:t>
            </a:r>
            <a:r>
              <a:rPr lang="en-US" dirty="0" smtClean="0"/>
              <a:t> 25)</a:t>
            </a:r>
          </a:p>
          <a:p>
            <a:r>
              <a:rPr lang="en-US" dirty="0" smtClean="0"/>
              <a:t>If They Already Know &amp; Reject Our </a:t>
            </a:r>
            <a:r>
              <a:rPr lang="en-US" dirty="0" smtClean="0"/>
              <a:t>Message. </a:t>
            </a:r>
            <a:r>
              <a:rPr lang="en-US" dirty="0" smtClean="0"/>
              <a:t>(</a:t>
            </a:r>
            <a:r>
              <a:rPr lang="en-US" dirty="0" err="1" smtClean="0"/>
              <a:t>vs</a:t>
            </a:r>
            <a:r>
              <a:rPr lang="en-US" dirty="0" smtClean="0"/>
              <a:t> 26)</a:t>
            </a:r>
          </a:p>
          <a:p>
            <a:r>
              <a:rPr lang="en-US" dirty="0" smtClean="0"/>
              <a:t>If Our Audience Is Full of Rage &amp; Irrational </a:t>
            </a:r>
            <a:r>
              <a:rPr lang="en-US" dirty="0" smtClean="0"/>
              <a:t>Behavior. </a:t>
            </a:r>
            <a:r>
              <a:rPr lang="en-US" dirty="0" smtClean="0"/>
              <a:t>(</a:t>
            </a:r>
            <a:r>
              <a:rPr lang="en-US" dirty="0" err="1" smtClean="0"/>
              <a:t>vs</a:t>
            </a:r>
            <a:r>
              <a:rPr lang="en-US" dirty="0" smtClean="0"/>
              <a:t> 28, 36)</a:t>
            </a:r>
          </a:p>
          <a:p>
            <a:r>
              <a:rPr lang="en-US" dirty="0" smtClean="0"/>
              <a:t>If Friends Urge Us To Hold Back (</a:t>
            </a:r>
            <a:r>
              <a:rPr lang="en-US" dirty="0" err="1" smtClean="0"/>
              <a:t>vs</a:t>
            </a:r>
            <a:r>
              <a:rPr lang="en-US" dirty="0" smtClean="0"/>
              <a:t> 30-31)</a:t>
            </a:r>
          </a:p>
          <a:p>
            <a:r>
              <a:rPr lang="en-US" dirty="0" smtClean="0"/>
              <a:t>If Our Audience Is Too Prejudiced To Even Listen. (</a:t>
            </a:r>
            <a:r>
              <a:rPr lang="en-US" dirty="0" err="1" smtClean="0"/>
              <a:t>vs</a:t>
            </a:r>
            <a:r>
              <a:rPr lang="en-US" dirty="0" smtClean="0"/>
              <a:t> 34)</a:t>
            </a:r>
          </a:p>
          <a:p>
            <a:r>
              <a:rPr lang="en-US" dirty="0" smtClean="0"/>
              <a:t>If Open Hearts Elsewhere Are Still Eager To </a:t>
            </a:r>
            <a:r>
              <a:rPr lang="en-US" dirty="0" smtClean="0"/>
              <a:t>Listen. </a:t>
            </a:r>
            <a:r>
              <a:rPr lang="en-US" dirty="0" smtClean="0"/>
              <a:t>(20:1)</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of Meaningful Confession</a:t>
            </a:r>
            <a:endParaRPr lang="en-US" dirty="0"/>
          </a:p>
        </p:txBody>
      </p:sp>
      <p:sp>
        <p:nvSpPr>
          <p:cNvPr id="3" name="Content Placeholder 2"/>
          <p:cNvSpPr>
            <a:spLocks noGrp="1"/>
          </p:cNvSpPr>
          <p:nvPr>
            <p:ph idx="1"/>
          </p:nvPr>
        </p:nvSpPr>
        <p:spPr>
          <a:xfrm>
            <a:off x="457200" y="1417638"/>
            <a:ext cx="8229600" cy="5038195"/>
          </a:xfrm>
        </p:spPr>
        <p:txBody>
          <a:bodyPr>
            <a:normAutofit fontScale="85000" lnSpcReduction="20000"/>
          </a:bodyPr>
          <a:lstStyle/>
          <a:p>
            <a:r>
              <a:rPr lang="en-US" dirty="0" smtClean="0"/>
              <a:t>There is real urgency to put away sin.</a:t>
            </a:r>
          </a:p>
          <a:p>
            <a:r>
              <a:rPr lang="en-US" dirty="0" smtClean="0"/>
              <a:t>There is real movement to take action.</a:t>
            </a:r>
          </a:p>
          <a:p>
            <a:pPr lvl="1"/>
            <a:r>
              <a:rPr lang="en-US" dirty="0" smtClean="0"/>
              <a:t>“kept coming” </a:t>
            </a:r>
          </a:p>
          <a:p>
            <a:r>
              <a:rPr lang="en-US" dirty="0" smtClean="0"/>
              <a:t>There is real acknowledgement of sin.</a:t>
            </a:r>
          </a:p>
          <a:p>
            <a:pPr lvl="1"/>
            <a:r>
              <a:rPr lang="en-US" dirty="0" smtClean="0"/>
              <a:t>“confessing”</a:t>
            </a:r>
          </a:p>
          <a:p>
            <a:r>
              <a:rPr lang="en-US" dirty="0" smtClean="0"/>
              <a:t>There is real disclosure of past actions.</a:t>
            </a:r>
          </a:p>
          <a:p>
            <a:pPr lvl="1"/>
            <a:r>
              <a:rPr lang="en-US" dirty="0" smtClean="0"/>
              <a:t>“Disclosing their practices”</a:t>
            </a:r>
          </a:p>
          <a:p>
            <a:r>
              <a:rPr lang="en-US" dirty="0" smtClean="0"/>
              <a:t>There is real accountability.</a:t>
            </a:r>
          </a:p>
          <a:p>
            <a:pPr lvl="1"/>
            <a:r>
              <a:rPr lang="en-US" dirty="0" smtClean="0"/>
              <a:t>“brought their books together… in the sight of everyone”</a:t>
            </a:r>
          </a:p>
          <a:p>
            <a:r>
              <a:rPr lang="en-US" dirty="0" smtClean="0"/>
              <a:t>There is real change at real cost.</a:t>
            </a:r>
          </a:p>
          <a:p>
            <a:pPr lvl="1"/>
            <a:r>
              <a:rPr lang="en-US" dirty="0" smtClean="0"/>
              <a:t>“fifty thousand pieces of silver”</a:t>
            </a:r>
          </a:p>
          <a:p>
            <a:r>
              <a:rPr lang="en-US" dirty="0" smtClean="0"/>
              <a:t>There is real growth because we trust in God!</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Gospel In Ephesus</a:t>
            </a:r>
            <a:endParaRPr lang="en-US" dirty="0"/>
          </a:p>
        </p:txBody>
      </p:sp>
      <p:sp>
        <p:nvSpPr>
          <p:cNvPr id="3" name="Subtitle 2"/>
          <p:cNvSpPr>
            <a:spLocks noGrp="1"/>
          </p:cNvSpPr>
          <p:nvPr>
            <p:ph type="subTitle" idx="1"/>
          </p:nvPr>
        </p:nvSpPr>
        <p:spPr/>
        <p:txBody>
          <a:bodyPr/>
          <a:lstStyle/>
          <a:p>
            <a:endParaRPr lang="en-US"/>
          </a:p>
        </p:txBody>
      </p:sp>
      <p:pic>
        <p:nvPicPr>
          <p:cNvPr id="4" name="Picture 3" descr="Ephesu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TotalTime>
  <Words>2052</Words>
  <Application>Microsoft Office PowerPoint</Application>
  <PresentationFormat>On-screen Show (4:3)</PresentationFormat>
  <Paragraphs>125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Gospel In Ephesus</vt:lpstr>
      <vt:lpstr>Elements of Powerful Preaching</vt:lpstr>
      <vt:lpstr>Respecting The Name of Jesus</vt:lpstr>
      <vt:lpstr>Insights Into Wise Speech</vt:lpstr>
      <vt:lpstr>Model of Meaningful Confession</vt:lpstr>
      <vt:lpstr>The Gospel In Ephesus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In Ephesus</dc:title>
  <dc:creator>Phillip Shumake</dc:creator>
  <cp:lastModifiedBy>East End</cp:lastModifiedBy>
  <cp:revision>66</cp:revision>
  <cp:lastPrinted>2014-12-20T00:22:09Z</cp:lastPrinted>
  <dcterms:created xsi:type="dcterms:W3CDTF">2014-12-20T00:17:41Z</dcterms:created>
  <dcterms:modified xsi:type="dcterms:W3CDTF">2014-12-21T14:15:40Z</dcterms:modified>
</cp:coreProperties>
</file>