
<file path=[Content_Types].xml><?xml version="1.0" encoding="utf-8"?>
<Types xmlns="http://schemas.openxmlformats.org/package/2006/content-types">
  <Override PartName="/ppt/slides/slide3.xml" ContentType="application/vnd.openxmlformats-officedocument.presentationml.slide+xml"/>
  <Override PartName="/docProps/core.xml" ContentType="application/vnd.openxmlformats-package.core-properties+xml"/>
  <Override PartName="/ppt/slideLayouts/slideLayout6.xml" ContentType="application/vnd.openxmlformats-officedocument.presentationml.slideLayout+xml"/>
  <Override PartName="/ppt/notesSlides/notesSlide2.xml" ContentType="application/vnd.openxmlformats-officedocument.presentationml.notesSlide+xml"/>
  <Default Extension="rels" ContentType="application/vnd.openxmlformats-package.relationships+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ppt/slides/slide2.xml" ContentType="application/vnd.openxmlformats-officedocument.presentationml.slide+xml"/>
  <Override PartName="/docProps/app.xml" ContentType="application/vnd.openxmlformats-officedocument.extended-properties+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theme/theme2.xml" ContentType="application/vnd.openxmlformats-officedocument.theme+xml"/>
  <Override PartName="/ppt/viewProps.xml" ContentType="application/vnd.openxmlformats-officedocument.presentationml.viewProps+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presProps.xml" ContentType="application/vnd.openxmlformats-officedocument.presentationml.presProps+xml"/>
  <Override PartName="/ppt/slideLayouts/slideLayout2.xml" ContentType="application/vnd.openxmlformats-officedocument.presentationml.slideLayout+xml"/>
  <Override PartName="/ppt/presentation.xml" ContentType="application/vnd.openxmlformats-officedocument.presentationml.presentation.main+xml"/>
  <Default Extension="bin" ContentType="application/vnd.openxmlformats-officedocument.presentationml.printerSettings"/>
  <Override PartName="/ppt/slides/slide1.xml" ContentType="application/vnd.openxmlformats-officedocument.presentationml.slide+xml"/>
  <Default Extension="jpeg" ContentType="image/jpeg"/>
  <Override PartName="/ppt/slideLayouts/slideLayout4.xml" ContentType="application/vnd.openxmlformats-officedocument.presentationml.slideLayout+xml"/>
  <Override PartName="/ppt/tableStyles.xml" ContentType="application/vnd.openxmlformats-officedocument.presentationml.tableStyles+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5"/>
  </p:notesMasterIdLst>
  <p:sldIdLst>
    <p:sldId id="256" r:id="rId2"/>
    <p:sldId id="257" r:id="rId3"/>
    <p:sldId id="258" r:id="rId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941620"/>
    <a:srgbClr val="7D0B1D"/>
    <a:srgbClr val="7D1907"/>
    <a:srgbClr val="B2231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notesView">
  <p:normalViewPr>
    <p:restoredLeft sz="15620"/>
    <p:restoredTop sz="66667" autoAdjust="0"/>
  </p:normalViewPr>
  <p:slideViewPr>
    <p:cSldViewPr snapToGrid="0" snapToObjects="1">
      <p:cViewPr varScale="1">
        <p:scale>
          <a:sx n="76" d="100"/>
          <a:sy n="76" d="100"/>
        </p:scale>
        <p:origin x="-1824" y="-112"/>
      </p:cViewPr>
      <p:guideLst>
        <p:guide orient="horz" pos="2160"/>
        <p:guide pos="2880"/>
      </p:guideLst>
    </p:cSldViewPr>
  </p:slideViewPr>
  <p:notesTextViewPr>
    <p:cViewPr>
      <p:scale>
        <a:sx n="100" d="100"/>
        <a:sy n="100" d="100"/>
      </p:scale>
      <p:origin x="0" y="1840"/>
    </p:cViewPr>
  </p:notesTextViewPr>
  <p:notesViewPr>
    <p:cSldViewPr snapToGrid="0" snapToObjects="1">
      <p:cViewPr varScale="1">
        <p:scale>
          <a:sx n="89" d="100"/>
          <a:sy n="89" d="100"/>
        </p:scale>
        <p:origin x="-2880" y="-10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notesMaster" Target="notesMasters/notesMaster1.xml"/><Relationship Id="rId6" Type="http://schemas.openxmlformats.org/officeDocument/2006/relationships/printerSettings" Target="printerSettings/printerSettings1.bin"/><Relationship Id="rId7" Type="http://schemas.openxmlformats.org/officeDocument/2006/relationships/presProps" Target="presProps.xml"/><Relationship Id="rId8" Type="http://schemas.openxmlformats.org/officeDocument/2006/relationships/viewProps" Target="viewProps.xml"/><Relationship Id="rId9" Type="http://schemas.openxmlformats.org/officeDocument/2006/relationships/theme" Target="theme/theme1.xml"/><Relationship Id="rId1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B3D853-191D-8D44-9E6F-047DFC61CEC6}" type="datetimeFigureOut">
              <a:rPr lang="en-US" smtClean="0"/>
              <a:pPr/>
              <a:t>9/5/15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F7018E-4AF7-AE41-A43B-3FB019BE7AA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a:t>
            </a:r>
            <a:r>
              <a:rPr lang="en-US" baseline="0" dirty="0" smtClean="0"/>
              <a:t> things are so great – you just have to do them again.</a:t>
            </a:r>
          </a:p>
          <a:p>
            <a:endParaRPr lang="en-US" baseline="0" dirty="0" smtClean="0"/>
          </a:p>
          <a:p>
            <a:r>
              <a:rPr lang="en-US" baseline="0" dirty="0" smtClean="0"/>
              <a:t>You hear a new song, and like it so much that immediately you RE-play the song.</a:t>
            </a:r>
          </a:p>
          <a:p>
            <a:endParaRPr lang="en-US" baseline="0" dirty="0" smtClean="0"/>
          </a:p>
          <a:p>
            <a:r>
              <a:rPr lang="en-US" baseline="0" dirty="0" smtClean="0"/>
              <a:t>You look back on a special day with your family or friends – and RE-member.  Or, you may even look forward to an upcoming RE-union.</a:t>
            </a:r>
          </a:p>
          <a:p>
            <a:endParaRPr lang="en-US" baseline="0" dirty="0" smtClean="0"/>
          </a:p>
          <a:p>
            <a:r>
              <a:rPr lang="en-US" baseline="0" dirty="0" smtClean="0"/>
              <a:t>In English we use the prefix “Re” to communicate the idea of going back or again…</a:t>
            </a:r>
          </a:p>
          <a:p>
            <a:endParaRPr lang="en-US" baseline="0" dirty="0" smtClean="0"/>
          </a:p>
          <a:p>
            <a:r>
              <a:rPr lang="en-US" baseline="0" dirty="0" smtClean="0"/>
              <a:t>In the Bible – we have directions that incorporate this Powerful Idea, and today we are going to explore 4 of those together.</a:t>
            </a:r>
          </a:p>
          <a:p>
            <a:endParaRPr lang="en-US" baseline="0" dirty="0" smtClean="0"/>
          </a:p>
          <a:p>
            <a:r>
              <a:rPr lang="en-US" baseline="0" dirty="0" smtClean="0"/>
              <a:t>And all four are things we can accomplish Together TODAY.</a:t>
            </a:r>
          </a:p>
        </p:txBody>
      </p:sp>
      <p:sp>
        <p:nvSpPr>
          <p:cNvPr id="4" name="Slide Number Placeholder 3"/>
          <p:cNvSpPr>
            <a:spLocks noGrp="1"/>
          </p:cNvSpPr>
          <p:nvPr>
            <p:ph type="sldNum" sz="quarter" idx="10"/>
          </p:nvPr>
        </p:nvSpPr>
        <p:spPr/>
        <p:txBody>
          <a:bodyPr/>
          <a:lstStyle/>
          <a:p>
            <a:fld id="{8CF7018E-4AF7-AE41-A43B-3FB019BE7AA7}"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7034" y="172052"/>
            <a:ext cx="4079425" cy="3059569"/>
          </a:xfrm>
        </p:spPr>
      </p:sp>
      <p:sp>
        <p:nvSpPr>
          <p:cNvPr id="3" name="Notes Placeholder 2"/>
          <p:cNvSpPr>
            <a:spLocks noGrp="1"/>
          </p:cNvSpPr>
          <p:nvPr>
            <p:ph type="body" idx="1"/>
          </p:nvPr>
        </p:nvSpPr>
        <p:spPr>
          <a:xfrm>
            <a:off x="385261" y="3231621"/>
            <a:ext cx="6292593" cy="5226579"/>
          </a:xfrm>
        </p:spPr>
        <p:txBody>
          <a:bodyPr>
            <a:normAutofit lnSpcReduction="10000"/>
          </a:bodyPr>
          <a:lstStyle/>
          <a:p>
            <a:r>
              <a:rPr lang="en-US" dirty="0" smtClean="0"/>
              <a:t>REMEMBER:   What happens when people don’t remember?  They miss important events, responsibilities or people.  ( *remember to pick up kids</a:t>
            </a:r>
            <a:r>
              <a:rPr lang="en-US" baseline="0" dirty="0" smtClean="0"/>
              <a:t> from school )</a:t>
            </a:r>
          </a:p>
          <a:p>
            <a:endParaRPr lang="en-US" baseline="0" dirty="0" smtClean="0"/>
          </a:p>
          <a:p>
            <a:r>
              <a:rPr lang="en-US" baseline="0" dirty="0" smtClean="0"/>
              <a:t>1.) Remembering God’s Faithfulness in the Past allows us to TRUST Him in the Present.  (Deut. 7:17-18)</a:t>
            </a:r>
          </a:p>
          <a:p>
            <a:r>
              <a:rPr lang="en-US" baseline="0" dirty="0" smtClean="0"/>
              <a:t>2.) Remembering God’s Victories in the Past allows us to ACT BOLDLY in the Present. (1 Sam. 17:34-37)</a:t>
            </a:r>
          </a:p>
          <a:p>
            <a:r>
              <a:rPr lang="en-US" baseline="0" dirty="0" smtClean="0"/>
              <a:t>3.) Remembering God’s Son each Lord’s Day, allows us to HOPE with CONFIDENCE.</a:t>
            </a:r>
          </a:p>
          <a:p>
            <a:endParaRPr lang="en-US" baseline="0" dirty="0" smtClean="0"/>
          </a:p>
          <a:p>
            <a:r>
              <a:rPr lang="en-US" baseline="0" dirty="0" smtClean="0"/>
              <a:t>Remembering GOD, will determine what we do today, and what memories we will make for the future!</a:t>
            </a:r>
            <a:endParaRPr lang="en-US" dirty="0" smtClean="0"/>
          </a:p>
          <a:p>
            <a:endParaRPr lang="en-US" dirty="0" smtClean="0"/>
          </a:p>
          <a:p>
            <a:r>
              <a:rPr lang="en-US" dirty="0" smtClean="0"/>
              <a:t>REPENT:</a:t>
            </a:r>
            <a:r>
              <a:rPr lang="en-US" baseline="0" dirty="0" smtClean="0"/>
              <a:t>  You guys have heard me say 1,000 times that repentance is turning around.  It was only this week, again studying this awesome concept that I learned one of the secondary definitions, actually includes the concept that it is not just “any” turning – but a Turning Towards Higher Things!!!</a:t>
            </a:r>
          </a:p>
          <a:p>
            <a:endParaRPr lang="en-US" baseline="0" dirty="0" smtClean="0"/>
          </a:p>
          <a:p>
            <a:r>
              <a:rPr lang="en-US" baseline="0" dirty="0" smtClean="0"/>
              <a:t>**That is the way Jesus used it in Matt 4:17 – turn to a better kingdom! To better promises!</a:t>
            </a:r>
          </a:p>
          <a:p>
            <a:endParaRPr lang="en-US" baseline="0" dirty="0" smtClean="0"/>
          </a:p>
          <a:p>
            <a:r>
              <a:rPr lang="en-US" baseline="0" dirty="0" smtClean="0"/>
              <a:t>Repentance is a change in mind, that leads to a change in direction.  For Christians, that new direction is TOWARD GOD!</a:t>
            </a:r>
          </a:p>
          <a:p>
            <a:endParaRPr lang="en-US" baseline="0" dirty="0" smtClean="0"/>
          </a:p>
          <a:p>
            <a:r>
              <a:rPr lang="en-US" baseline="0" dirty="0" smtClean="0"/>
              <a:t>*What is your heart set on today? – When we come together it is to course-correct and get it set on Higher Things!</a:t>
            </a:r>
          </a:p>
          <a:p>
            <a:endParaRPr lang="en-US" baseline="0" dirty="0" smtClean="0"/>
          </a:p>
          <a:p>
            <a:r>
              <a:rPr lang="en-US" baseline="0" dirty="0" smtClean="0"/>
              <a:t>When we make this TURN – suddenly we can see things in a new light:  Like driving up to a mountain lookout – you can see everything differently.</a:t>
            </a:r>
          </a:p>
          <a:p>
            <a:endParaRPr lang="en-US" baseline="0" dirty="0" smtClean="0"/>
          </a:p>
          <a:p>
            <a:r>
              <a:rPr lang="en-US" baseline="0" dirty="0" smtClean="0"/>
              <a:t>When we Truly Turn to higher things - - we will see SIN differently.  We see it for it’s lies, it’s ugliness, it’s emptiness.  We also see ourselves differently…as a people who have been made for God’s glory.  As children he loves and longs to bring home</a:t>
            </a:r>
            <a:r>
              <a:rPr lang="en-US"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8CF7018E-4AF7-AE41-A43B-3FB019BE7AA7}"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RENEW:  2 Corinthians 4:16  “inner man…renewed day by day”</a:t>
            </a:r>
          </a:p>
          <a:p>
            <a:endParaRPr lang="en-US" dirty="0" smtClean="0"/>
          </a:p>
          <a:p>
            <a:r>
              <a:rPr lang="en-US" dirty="0" smtClean="0"/>
              <a:t>Romans 12:2 – renewing of mind</a:t>
            </a:r>
          </a:p>
          <a:p>
            <a:endParaRPr lang="en-US" dirty="0" smtClean="0"/>
          </a:p>
          <a:p>
            <a:r>
              <a:rPr lang="en-US" dirty="0" smtClean="0"/>
              <a:t>REMAIN:  God wants us to be plugged into him.  Anywhere and Everywhere.  He wants us to “Abide”  - to remain obedient. To remain trusting. To remain loyal.  To remain connected to HIM.  Because  He is the source of LIFE  for us, and for those we are trying to help save.</a:t>
            </a:r>
          </a:p>
          <a:p>
            <a:endParaRPr lang="en-US" dirty="0" smtClean="0"/>
          </a:p>
          <a:p>
            <a:r>
              <a:rPr lang="en-US" dirty="0" smtClean="0"/>
              <a:t>Whenever there is disconnection, trouble follows.  We can’t be disconnected from God and doing well. Its just not possible.  SO REMAIN TRUE.  No matter what </a:t>
            </a:r>
            <a:r>
              <a:rPr lang="en-US" dirty="0" err="1" smtClean="0"/>
              <a:t>tempations</a:t>
            </a:r>
            <a:r>
              <a:rPr lang="en-US" dirty="0" smtClean="0"/>
              <a:t>, persecutions, attacks or accusations come – WE REMAIN in Christ!</a:t>
            </a:r>
          </a:p>
          <a:p>
            <a:endParaRPr lang="en-US" dirty="0"/>
          </a:p>
        </p:txBody>
      </p:sp>
      <p:sp>
        <p:nvSpPr>
          <p:cNvPr id="4" name="Slide Number Placeholder 3"/>
          <p:cNvSpPr>
            <a:spLocks noGrp="1"/>
          </p:cNvSpPr>
          <p:nvPr>
            <p:ph type="sldNum" sz="quarter" idx="10"/>
          </p:nvPr>
        </p:nvSpPr>
        <p:spPr/>
        <p:txBody>
          <a:bodyPr/>
          <a:lstStyle/>
          <a:p>
            <a:fld id="{8CF7018E-4AF7-AE41-A43B-3FB019BE7AA7}" type="slidenum">
              <a:rPr lang="en-US" smtClean="0"/>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9/5/15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9/5/15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9/5/15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9/5/15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DE2248-6F52-1147-B0F4-9518474F28CC}" type="datetimeFigureOut">
              <a:rPr lang="en-US" smtClean="0"/>
              <a:pPr/>
              <a:t>9/5/15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DE2248-6F52-1147-B0F4-9518474F28CC}" type="datetimeFigureOut">
              <a:rPr lang="en-US" smtClean="0"/>
              <a:pPr/>
              <a:t>9/5/15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DE2248-6F52-1147-B0F4-9518474F28CC}" type="datetimeFigureOut">
              <a:rPr lang="en-US" smtClean="0"/>
              <a:pPr/>
              <a:t>9/5/15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DE2248-6F52-1147-B0F4-9518474F28CC}" type="datetimeFigureOut">
              <a:rPr lang="en-US" smtClean="0"/>
              <a:pPr/>
              <a:t>9/5/15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DE2248-6F52-1147-B0F4-9518474F28CC}" type="datetimeFigureOut">
              <a:rPr lang="en-US" smtClean="0"/>
              <a:pPr/>
              <a:t>9/5/15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pPr/>
              <a:t>9/5/15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pPr/>
              <a:t>9/5/15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wip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DE2248-6F52-1147-B0F4-9518474F28CC}" type="datetimeFigureOut">
              <a:rPr lang="en-US" smtClean="0"/>
              <a:pPr/>
              <a:t>9/5/15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A980E8-25D5-DA44-82EC-4B4C3575DFA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a:t>
            </a:r>
            <a:endParaRPr lang="en-US" dirty="0"/>
          </a:p>
        </p:txBody>
      </p:sp>
      <p:sp>
        <p:nvSpPr>
          <p:cNvPr id="3" name="Subtitle 2"/>
          <p:cNvSpPr>
            <a:spLocks noGrp="1"/>
          </p:cNvSpPr>
          <p:nvPr>
            <p:ph type="subTitle" idx="1"/>
          </p:nvPr>
        </p:nvSpPr>
        <p:spPr/>
        <p:txBody>
          <a:bodyPr/>
          <a:lstStyle/>
          <a:p>
            <a:endParaRPr lang="en-US"/>
          </a:p>
        </p:txBody>
      </p:sp>
      <p:pic>
        <p:nvPicPr>
          <p:cNvPr id="4" name="Picture 3" descr="Re-title.jpg"/>
          <p:cNvPicPr>
            <a:picLocks noChangeAspect="1"/>
          </p:cNvPicPr>
          <p:nvPr/>
        </p:nvPicPr>
        <p:blipFill>
          <a:blip r:embed="rId3"/>
          <a:stretch>
            <a:fillRect/>
          </a:stretch>
        </p:blipFill>
        <p:spPr>
          <a:xfrm>
            <a:off x="0" y="-1"/>
            <a:ext cx="9144000" cy="6858001"/>
          </a:xfrm>
          <a:prstGeom prst="rect">
            <a:avLst/>
          </a:prstGeom>
        </p:spPr>
      </p:pic>
    </p:spTree>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18328"/>
            <a:ext cx="8809820" cy="5932598"/>
          </a:xfrm>
        </p:spPr>
        <p:txBody>
          <a:bodyPr>
            <a:normAutofit fontScale="85000" lnSpcReduction="20000"/>
          </a:bodyPr>
          <a:lstStyle/>
          <a:p>
            <a:pPr algn="ctr"/>
            <a:r>
              <a:rPr lang="en-US" sz="4400" b="1" u="sng" dirty="0" smtClean="0">
                <a:solidFill>
                  <a:srgbClr val="941620"/>
                </a:solidFill>
                <a:latin typeface="Helvetica Neue"/>
                <a:cs typeface="Helvetica Neue"/>
              </a:rPr>
              <a:t>Remember</a:t>
            </a:r>
            <a:r>
              <a:rPr lang="en-US" sz="4400" b="1" u="sng" dirty="0" smtClean="0">
                <a:solidFill>
                  <a:srgbClr val="941620"/>
                </a:solidFill>
                <a:latin typeface="Helvetica Neue"/>
                <a:cs typeface="Helvetica Neue"/>
              </a:rPr>
              <a:t/>
            </a:r>
            <a:br>
              <a:rPr lang="en-US" sz="4400" b="1" u="sng" dirty="0" smtClean="0">
                <a:solidFill>
                  <a:srgbClr val="941620"/>
                </a:solidFill>
                <a:latin typeface="Helvetica Neue"/>
                <a:cs typeface="Helvetica Neue"/>
              </a:rPr>
            </a:br>
            <a:r>
              <a:rPr lang="en-US" sz="4000" b="1" i="1" dirty="0" smtClean="0">
                <a:solidFill>
                  <a:srgbClr val="7D0B1D"/>
                </a:solidFill>
                <a:latin typeface="Helvetica Neue"/>
                <a:cs typeface="Helvetica Neue"/>
              </a:rPr>
              <a:t>Our memories of the past, determine our actions in the present. 1 Sam 17:34</a:t>
            </a:r>
          </a:p>
          <a:p>
            <a:pPr algn="ctr"/>
            <a:r>
              <a:rPr lang="en-US" sz="4400" b="1" u="sng" dirty="0" smtClean="0">
                <a:solidFill>
                  <a:srgbClr val="941620"/>
                </a:solidFill>
                <a:latin typeface="Helvetica Neue"/>
                <a:cs typeface="Helvetica Neue"/>
              </a:rPr>
              <a:t>Repent</a:t>
            </a:r>
            <a:endParaRPr lang="en-US" sz="4400" b="1" u="sng" dirty="0" smtClean="0">
              <a:solidFill>
                <a:srgbClr val="941620"/>
              </a:solidFill>
              <a:latin typeface="Helvetica Neue"/>
              <a:cs typeface="Helvetica Neue"/>
            </a:endParaRPr>
          </a:p>
          <a:p>
            <a:pPr lvl="1" algn="ctr">
              <a:buNone/>
            </a:pPr>
            <a:r>
              <a:rPr lang="en-US" sz="4000" b="1" i="1" dirty="0" smtClean="0">
                <a:solidFill>
                  <a:srgbClr val="7D0B1D"/>
                </a:solidFill>
                <a:latin typeface="Helvetica Neue"/>
                <a:cs typeface="Helvetica Neue"/>
              </a:rPr>
              <a:t>Changing directions only helps when we turn to higher things. Matt 4:17</a:t>
            </a:r>
          </a:p>
          <a:p>
            <a:pPr algn="ctr"/>
            <a:r>
              <a:rPr lang="en-US" sz="4400" b="1" u="sng" dirty="0" smtClean="0">
                <a:solidFill>
                  <a:srgbClr val="941620"/>
                </a:solidFill>
                <a:latin typeface="Helvetica Neue"/>
                <a:cs typeface="Helvetica Neue"/>
              </a:rPr>
              <a:t>Renew</a:t>
            </a:r>
            <a:endParaRPr lang="en-US" sz="4400" b="1" u="sng" dirty="0" smtClean="0">
              <a:solidFill>
                <a:srgbClr val="941620"/>
              </a:solidFill>
              <a:latin typeface="Helvetica Neue"/>
              <a:cs typeface="Helvetica Neue"/>
            </a:endParaRPr>
          </a:p>
          <a:p>
            <a:pPr lvl="1" algn="ctr">
              <a:buNone/>
            </a:pPr>
            <a:r>
              <a:rPr lang="en-US" sz="4000" b="1" i="1" dirty="0" smtClean="0">
                <a:solidFill>
                  <a:srgbClr val="7D0B1D"/>
                </a:solidFill>
                <a:latin typeface="Helvetica Neue"/>
                <a:cs typeface="Helvetica Neue"/>
              </a:rPr>
              <a:t>Things can be replaced, but People must be renewed. Col 3:5-17</a:t>
            </a:r>
          </a:p>
          <a:p>
            <a:pPr algn="ctr"/>
            <a:r>
              <a:rPr lang="en-US" sz="4400" b="1" u="sng" dirty="0" smtClean="0">
                <a:solidFill>
                  <a:srgbClr val="941620"/>
                </a:solidFill>
                <a:latin typeface="Helvetica Neue"/>
                <a:cs typeface="Helvetica Neue"/>
              </a:rPr>
              <a:t>Remain</a:t>
            </a:r>
            <a:endParaRPr lang="en-US" sz="4400" b="1" u="sng" dirty="0" smtClean="0">
              <a:solidFill>
                <a:srgbClr val="941620"/>
              </a:solidFill>
              <a:latin typeface="Helvetica Neue"/>
              <a:cs typeface="Helvetica Neue"/>
            </a:endParaRPr>
          </a:p>
          <a:p>
            <a:pPr lvl="1" algn="ctr">
              <a:buNone/>
            </a:pPr>
            <a:r>
              <a:rPr lang="en-US" sz="4000" b="1" i="1" dirty="0" smtClean="0">
                <a:solidFill>
                  <a:srgbClr val="7D0B1D"/>
                </a:solidFill>
                <a:latin typeface="Helvetica Neue"/>
                <a:cs typeface="Helvetica Neue"/>
              </a:rPr>
              <a:t>Disconnection brings dysfunction.</a:t>
            </a:r>
            <a:br>
              <a:rPr lang="en-US" sz="4000" b="1" i="1" dirty="0" smtClean="0">
                <a:solidFill>
                  <a:srgbClr val="7D0B1D"/>
                </a:solidFill>
                <a:latin typeface="Helvetica Neue"/>
                <a:cs typeface="Helvetica Neue"/>
              </a:rPr>
            </a:br>
            <a:r>
              <a:rPr lang="en-US" sz="4000" b="1" i="1" dirty="0" smtClean="0">
                <a:solidFill>
                  <a:srgbClr val="7D0B1D"/>
                </a:solidFill>
                <a:latin typeface="Helvetica Neue"/>
                <a:cs typeface="Helvetica Neue"/>
              </a:rPr>
              <a:t>John 15:4-5</a:t>
            </a:r>
            <a:endParaRPr lang="en-US" sz="4000" b="1" i="1" dirty="0">
              <a:solidFill>
                <a:srgbClr val="7D0B1D"/>
              </a:solidFill>
              <a:latin typeface="Helvetica Neue"/>
              <a:cs typeface="Helvetica Neue"/>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strVal val="#ppt_h"/>
                                          </p:val>
                                        </p:tav>
                                        <p:tav tm="100000">
                                          <p:val>
                                            <p:strVal val="#ppt_h"/>
                                          </p:val>
                                        </p:tav>
                                      </p:tavLst>
                                    </p:anim>
                                  </p:childTnLst>
                                </p:cTn>
                              </p:par>
                              <p:par>
                                <p:cTn id="15" presetID="17" presetClass="entr" presetSubtype="1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1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3" end="3"/>
                                            </p:txEl>
                                          </p:spTgt>
                                        </p:tgtEl>
                                        <p:attrNameLst>
                                          <p:attrName>ppt_h</p:attrName>
                                        </p:attrNameLst>
                                      </p:cBhvr>
                                      <p:tavLst>
                                        <p:tav tm="0">
                                          <p:val>
                                            <p:strVal val="#ppt_h"/>
                                          </p:val>
                                        </p:tav>
                                        <p:tav tm="100000">
                                          <p:val>
                                            <p:strVal val="#ppt_h"/>
                                          </p:val>
                                        </p:tav>
                                      </p:tavLst>
                                    </p:anim>
                                  </p:childTnLst>
                                </p:cTn>
                              </p:par>
                              <p:par>
                                <p:cTn id="25" presetID="17" presetClass="entr" presetSubtype="1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7" presetClass="entr" presetSubtype="10"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p:cTn id="33"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5" end="5"/>
                                            </p:txEl>
                                          </p:spTgt>
                                        </p:tgtEl>
                                        <p:attrNameLst>
                                          <p:attrName>ppt_h</p:attrName>
                                        </p:attrNameLst>
                                      </p:cBhvr>
                                      <p:tavLst>
                                        <p:tav tm="0">
                                          <p:val>
                                            <p:strVal val="#ppt_h"/>
                                          </p:val>
                                        </p:tav>
                                        <p:tav tm="100000">
                                          <p:val>
                                            <p:strVal val="#ppt_h"/>
                                          </p:val>
                                        </p:tav>
                                      </p:tavLst>
                                    </p:anim>
                                  </p:childTnLst>
                                </p:cTn>
                              </p:par>
                              <p:par>
                                <p:cTn id="35" presetID="17" presetClass="entr" presetSubtype="10"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p:cTn id="3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a:t>
            </a:r>
            <a:endParaRPr lang="en-US" dirty="0"/>
          </a:p>
        </p:txBody>
      </p:sp>
      <p:sp>
        <p:nvSpPr>
          <p:cNvPr id="3" name="Subtitle 2"/>
          <p:cNvSpPr>
            <a:spLocks noGrp="1"/>
          </p:cNvSpPr>
          <p:nvPr>
            <p:ph type="subTitle" idx="1"/>
          </p:nvPr>
        </p:nvSpPr>
        <p:spPr/>
        <p:txBody>
          <a:bodyPr/>
          <a:lstStyle/>
          <a:p>
            <a:endParaRPr lang="en-US"/>
          </a:p>
        </p:txBody>
      </p:sp>
      <p:pic>
        <p:nvPicPr>
          <p:cNvPr id="4" name="Picture 3" descr="Re-title.jpg"/>
          <p:cNvPicPr>
            <a:picLocks noChangeAspect="1"/>
          </p:cNvPicPr>
          <p:nvPr/>
        </p:nvPicPr>
        <p:blipFill>
          <a:blip r:embed="rId3"/>
          <a:stretch>
            <a:fillRect/>
          </a:stretch>
        </p:blipFill>
        <p:spPr>
          <a:xfrm>
            <a:off x="0" y="-1"/>
            <a:ext cx="9144000" cy="6858001"/>
          </a:xfrm>
          <a:prstGeom prst="rect">
            <a:avLst/>
          </a:prstGeom>
        </p:spPr>
      </p:pic>
    </p:spTree>
  </p:cSld>
  <p:clrMapOvr>
    <a:masterClrMapping/>
  </p:clrMapOvr>
  <p:transition>
    <p:wipe/>
  </p:transition>
  <p:timing>
    <p:tnLst>
      <p:par>
        <p:cT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2648</TotalTime>
  <Words>663</Words>
  <Application>Microsoft Macintosh PowerPoint</Application>
  <PresentationFormat>On-screen Show (4:3)</PresentationFormat>
  <Paragraphs>50</Paragraphs>
  <Slides>3</Slides>
  <Notes>3</Notes>
  <HiddenSlides>0</HiddenSlides>
  <MMClips>0</MMClips>
  <ScaleCrop>false</ScaleCrop>
  <HeadingPairs>
    <vt:vector size="4" baseType="variant">
      <vt:variant>
        <vt:lpstr>Design Template</vt:lpstr>
      </vt:variant>
      <vt:variant>
        <vt:i4>1</vt:i4>
      </vt:variant>
      <vt:variant>
        <vt:lpstr>Slide Titles</vt:lpstr>
      </vt:variant>
      <vt:variant>
        <vt:i4>3</vt:i4>
      </vt:variant>
    </vt:vector>
  </HeadingPairs>
  <TitlesOfParts>
    <vt:vector size="4" baseType="lpstr">
      <vt:lpstr>Default Theme</vt:lpstr>
      <vt:lpstr>Re</vt:lpstr>
      <vt:lpstr>Slide 2</vt:lpstr>
      <vt:lpstr>Re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c:title>
  <dc:creator>Phillip Shumake</dc:creator>
  <cp:lastModifiedBy>Phillip Shumake</cp:lastModifiedBy>
  <cp:revision>21</cp:revision>
  <dcterms:created xsi:type="dcterms:W3CDTF">2015-09-06T00:39:20Z</dcterms:created>
  <dcterms:modified xsi:type="dcterms:W3CDTF">2015-09-06T00:48:32Z</dcterms:modified>
</cp:coreProperties>
</file>