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94" autoAdjust="0"/>
  </p:normalViewPr>
  <p:slideViewPr>
    <p:cSldViewPr snapToGrid="0" snapToObjects="1">
      <p:cViewPr varScale="1">
        <p:scale>
          <a:sx n="63" d="100"/>
          <a:sy n="63" d="100"/>
        </p:scale>
        <p:origin x="-6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8" d="100"/>
          <a:sy n="58" d="100"/>
        </p:scale>
        <p:origin x="-171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53FB7-A5E0-8646-A99C-4E950C79E27C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DC103-A233-854F-885E-4F1BEB12E9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2 Cor. False teachers have come into the local church and been accepted by some – to the extent that members are doubting whether Paul is even truly an apostle.</a:t>
            </a:r>
          </a:p>
          <a:p>
            <a:endParaRPr lang="en-US" sz="1800" dirty="0" smtClean="0"/>
          </a:p>
          <a:p>
            <a:r>
              <a:rPr lang="en-US" sz="1800" dirty="0" smtClean="0"/>
              <a:t>Today – people still criticize and doubt Paul.  Over-emphasizing the gospels and sometimes rejecting his authority…so it is wonderful to have this section demonstrating why we’ve got to take Paul’s writing’s seriously, as an </a:t>
            </a:r>
            <a:r>
              <a:rPr lang="en-US" sz="1800" dirty="0" err="1" smtClean="0"/>
              <a:t>apsotle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C103-A233-854F-885E-4F1BEB12E97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Expert: We already know the</a:t>
            </a:r>
            <a:r>
              <a:rPr lang="en-US" sz="1800" baseline="0" dirty="0" smtClean="0"/>
              <a:t> core of his message isn’t complicated…but it doesn’t fit other indications of professional accomplishment either…. Because he doesn’t have a fancy speech.</a:t>
            </a:r>
            <a:endParaRPr lang="en-US" sz="180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Paul Is Happy To Have A Reputation For Working For Free. It Proves His Motivation Is LOVE!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C103-A233-854F-885E-4F1BEB12E97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WHAT VERIFIES </a:t>
            </a:r>
            <a:r>
              <a:rPr lang="en-US" sz="1600" dirty="0" err="1" smtClean="0"/>
              <a:t>PAUL’s</a:t>
            </a:r>
            <a:r>
              <a:rPr lang="en-US" sz="1600" dirty="0" smtClean="0"/>
              <a:t> APOSTLESHIOP??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Paul Acknowledges The Foolishness of Comparing Credentials, &amp; Elevates The Discussion To Things That Really Matter.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ENTERS showing his long-standing familiarity with the law of Moses…but not really appealing to this heritage for authority because he quickly shows that despite</a:t>
            </a:r>
            <a:r>
              <a:rPr lang="en-US" sz="1600" baseline="0" dirty="0" smtClean="0"/>
              <a:t> being a Jew by birth – he is a Christian BY CHOICE!!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Running for his life--- that’s the kind of apostle this is!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C103-A233-854F-885E-4F1BEB12E97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C103-A233-854F-885E-4F1BEB12E97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C103-A233-854F-885E-4F1BEB12E97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C103-A233-854F-885E-4F1BEB12E97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2248-6F52-1147-B0F4-9518474F28CC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2248-6F52-1147-B0F4-9518474F28CC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80E8-25D5-DA44-82EC-4B4C3575D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accel="50000" decel="5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Paul’s Apostleship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postleship of Paul-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731" y="274638"/>
            <a:ext cx="851746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Challenging Paul’s Apostolic Authority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66" y="1363138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The Aim of The Apostles</a:t>
            </a:r>
          </a:p>
          <a:p>
            <a:pPr lvl="1"/>
            <a:r>
              <a:rPr lang="en-US" dirty="0" smtClean="0"/>
              <a:t>Full Devotion To Christ.</a:t>
            </a:r>
          </a:p>
          <a:p>
            <a:pPr lvl="1"/>
            <a:r>
              <a:rPr lang="en-US" dirty="0" smtClean="0"/>
              <a:t>Teaching Simple &amp; Pure Doctrine.</a:t>
            </a:r>
          </a:p>
          <a:p>
            <a:r>
              <a:rPr lang="en-US" dirty="0" smtClean="0"/>
              <a:t>How Do You Recognize An Expert?</a:t>
            </a:r>
          </a:p>
          <a:p>
            <a:pPr lvl="1"/>
            <a:r>
              <a:rPr lang="en-US" dirty="0" smtClean="0"/>
              <a:t>Some Look For Eloquence or High Speaking Fees.</a:t>
            </a:r>
          </a:p>
          <a:p>
            <a:pPr lvl="1"/>
            <a:r>
              <a:rPr lang="en-US" dirty="0" smtClean="0"/>
              <a:t>Some Think Paul Is An Amateur.</a:t>
            </a:r>
          </a:p>
          <a:p>
            <a:r>
              <a:rPr lang="en-US" dirty="0" smtClean="0"/>
              <a:t>Warnings We Must Learn:</a:t>
            </a:r>
          </a:p>
          <a:p>
            <a:pPr lvl="1"/>
            <a:r>
              <a:rPr lang="en-US" dirty="0" smtClean="0"/>
              <a:t>Beware of Superficial Marks of Success.</a:t>
            </a:r>
          </a:p>
          <a:p>
            <a:pPr lvl="1"/>
            <a:r>
              <a:rPr lang="en-US" dirty="0" smtClean="0"/>
              <a:t>Beware of Becoming Tolerant of False Apostles &amp;</a:t>
            </a:r>
            <a:br>
              <a:rPr lang="en-US" dirty="0" smtClean="0"/>
            </a:br>
            <a:r>
              <a:rPr lang="en-US" dirty="0" smtClean="0"/>
              <a:t> No Longer Tolerant of the Truth!  (Vs. 20)</a:t>
            </a:r>
            <a:endParaRPr lang="en-US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Paul </a:t>
            </a:r>
            <a:r>
              <a:rPr lang="en-US" b="1" u="sng" dirty="0" smtClean="0"/>
              <a:t>Enters</a:t>
            </a:r>
            <a:r>
              <a:rPr lang="en-US" b="1" dirty="0" smtClean="0"/>
              <a:t> &amp; </a:t>
            </a:r>
            <a:r>
              <a:rPr lang="en-US" b="1" u="sng" dirty="0" smtClean="0"/>
              <a:t>Elevates</a:t>
            </a:r>
            <a:r>
              <a:rPr lang="en-US" b="1" dirty="0" smtClean="0"/>
              <a:t> The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066" y="1417638"/>
            <a:ext cx="7941733" cy="51355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Consider His Background: </a:t>
            </a:r>
          </a:p>
          <a:p>
            <a:pPr lvl="1"/>
            <a:r>
              <a:rPr lang="en-US" dirty="0" smtClean="0"/>
              <a:t>2 Corinthians 11:22</a:t>
            </a:r>
          </a:p>
          <a:p>
            <a:r>
              <a:rPr lang="en-US" dirty="0" smtClean="0"/>
              <a:t>Consider His Service: </a:t>
            </a:r>
          </a:p>
          <a:p>
            <a:pPr lvl="1"/>
            <a:r>
              <a:rPr lang="en-US" dirty="0" smtClean="0"/>
              <a:t>2 Corinthians 11:23a</a:t>
            </a:r>
          </a:p>
          <a:p>
            <a:r>
              <a:rPr lang="en-US" dirty="0" smtClean="0"/>
              <a:t>Consider His Suffering: </a:t>
            </a:r>
          </a:p>
          <a:p>
            <a:pPr lvl="1"/>
            <a:r>
              <a:rPr lang="en-US" dirty="0" smtClean="0"/>
              <a:t>2 Corinthians 11:24-27</a:t>
            </a:r>
          </a:p>
          <a:p>
            <a:r>
              <a:rPr lang="en-US" dirty="0" smtClean="0"/>
              <a:t>Consider His Mental Burden:</a:t>
            </a:r>
          </a:p>
          <a:p>
            <a:pPr lvl="1"/>
            <a:r>
              <a:rPr lang="en-US" dirty="0" smtClean="0"/>
              <a:t>2 Corinthians 11:28-29</a:t>
            </a:r>
          </a:p>
          <a:p>
            <a:r>
              <a:rPr lang="en-US" dirty="0" smtClean="0"/>
              <a:t>Consider His Weaknesses: </a:t>
            </a:r>
          </a:p>
          <a:p>
            <a:pPr lvl="1"/>
            <a:r>
              <a:rPr lang="en-US" dirty="0" smtClean="0"/>
              <a:t>2 Corinthians 11:30-33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More </a:t>
            </a:r>
            <a:r>
              <a:rPr lang="en-US" b="1" dirty="0" smtClean="0"/>
              <a:t>Telling </a:t>
            </a:r>
            <a:r>
              <a:rPr lang="en-US" b="1" dirty="0" smtClean="0"/>
              <a:t>Than Paul’s </a:t>
            </a:r>
            <a:br>
              <a:rPr lang="en-US" b="1" dirty="0" smtClean="0"/>
            </a:br>
            <a:r>
              <a:rPr lang="en-US" b="1" u="sng" dirty="0" smtClean="0"/>
              <a:t>Record</a:t>
            </a:r>
            <a:r>
              <a:rPr lang="en-US" b="1" dirty="0" smtClean="0"/>
              <a:t> Is His </a:t>
            </a:r>
            <a:r>
              <a:rPr lang="en-US" b="1" u="sng" dirty="0" smtClean="0"/>
              <a:t>Relationship</a:t>
            </a:r>
            <a:r>
              <a:rPr lang="en-US" b="1" dirty="0" smtClean="0"/>
              <a:t> With God.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266" y="1600200"/>
            <a:ext cx="7992533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God Honor’s Paul With A Heavenly Vision</a:t>
            </a:r>
          </a:p>
          <a:p>
            <a:pPr lvl="1"/>
            <a:r>
              <a:rPr lang="en-US" dirty="0" smtClean="0"/>
              <a:t>2 Corinthians 12:1-6</a:t>
            </a:r>
          </a:p>
          <a:p>
            <a:r>
              <a:rPr lang="en-US" dirty="0" smtClean="0"/>
              <a:t>God Protects Paul From Pride With A Thorn</a:t>
            </a:r>
          </a:p>
          <a:p>
            <a:pPr lvl="1"/>
            <a:r>
              <a:rPr lang="en-US" dirty="0" smtClean="0"/>
              <a:t>2 Corinthians 12:7-10</a:t>
            </a:r>
          </a:p>
          <a:p>
            <a:r>
              <a:rPr lang="en-US" dirty="0" smtClean="0"/>
              <a:t>God Blesses Paul With Miraculous Gifts</a:t>
            </a:r>
          </a:p>
          <a:p>
            <a:pPr lvl="1"/>
            <a:r>
              <a:rPr lang="en-US" dirty="0" smtClean="0"/>
              <a:t>2 Corinthians 12:11-13</a:t>
            </a:r>
          </a:p>
          <a:p>
            <a:r>
              <a:rPr lang="en-US" dirty="0" smtClean="0"/>
              <a:t>They Know It, Because:</a:t>
            </a:r>
          </a:p>
          <a:p>
            <a:pPr lvl="1"/>
            <a:r>
              <a:rPr lang="en-US" dirty="0" smtClean="0"/>
              <a:t>His Relationship With Them! “third time” (vs. 14-16)</a:t>
            </a:r>
          </a:p>
          <a:p>
            <a:pPr lvl="1"/>
            <a:r>
              <a:rPr lang="en-US" dirty="0" smtClean="0"/>
              <a:t>His Colleagues: Titus &amp; “the brother” (vs. 17-18)</a:t>
            </a:r>
          </a:p>
          <a:p>
            <a:pPr lvl="1"/>
            <a:r>
              <a:rPr lang="en-US" dirty="0" smtClean="0"/>
              <a:t>His Aim: “your </a:t>
            </a:r>
            <a:r>
              <a:rPr lang="en-US" dirty="0" err="1" smtClean="0"/>
              <a:t>upbuilding</a:t>
            </a:r>
            <a:r>
              <a:rPr lang="en-US" dirty="0" smtClean="0"/>
              <a:t>” (vs. 19-21)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Apostolic Authority Is For…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6" y="1600200"/>
            <a:ext cx="8686800" cy="4525963"/>
          </a:xfrm>
        </p:spPr>
        <p:txBody>
          <a:bodyPr/>
          <a:lstStyle/>
          <a:p>
            <a:r>
              <a:rPr lang="en-US" dirty="0" smtClean="0"/>
              <a:t>Calling Boldly For Repentance. (13:1-3)</a:t>
            </a:r>
          </a:p>
          <a:p>
            <a:r>
              <a:rPr lang="en-US" dirty="0" smtClean="0"/>
              <a:t>Declaring Christ &amp; Him Crucified. (13:4)</a:t>
            </a:r>
          </a:p>
          <a:p>
            <a:r>
              <a:rPr lang="en-US" dirty="0" smtClean="0"/>
              <a:t>Warning Christians To Examine Themselves.(5-8)</a:t>
            </a:r>
          </a:p>
          <a:p>
            <a:r>
              <a:rPr lang="en-US" dirty="0" smtClean="0"/>
              <a:t>Exhausting Themselves To Help Others. (13:9)</a:t>
            </a:r>
          </a:p>
          <a:p>
            <a:r>
              <a:rPr lang="en-US" dirty="0" smtClean="0"/>
              <a:t>Building Up The Church and Saints.(13:10)</a:t>
            </a:r>
          </a:p>
          <a:p>
            <a:r>
              <a:rPr lang="en-US" dirty="0" smtClean="0"/>
              <a:t>Creating A Bond of Family Unity.(13:11-14)</a:t>
            </a:r>
            <a:endParaRPr lang="en-US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Paul’s Apostleship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postleship of Paul-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508</TotalTime>
  <Words>444</Words>
  <Application>Microsoft Office PowerPoint</Application>
  <PresentationFormat>On-screen Show (4:3)</PresentationFormat>
  <Paragraphs>64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Theme</vt:lpstr>
      <vt:lpstr>Paul’s Apostleship</vt:lpstr>
      <vt:lpstr>Challenging Paul’s Apostolic Authority</vt:lpstr>
      <vt:lpstr>Paul Enters &amp; Elevates The Discussion</vt:lpstr>
      <vt:lpstr>More Telling Than Paul’s  Record Is His Relationship With God.</vt:lpstr>
      <vt:lpstr>Apostolic Authority Is For…</vt:lpstr>
      <vt:lpstr>Paul’s Apostleship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Paul’s Apostleship</dc:title>
  <dc:creator>Phillip Shumake</dc:creator>
  <cp:lastModifiedBy>East End</cp:lastModifiedBy>
  <cp:revision>18</cp:revision>
  <dcterms:created xsi:type="dcterms:W3CDTF">2015-11-01T00:49:17Z</dcterms:created>
  <dcterms:modified xsi:type="dcterms:W3CDTF">2015-11-01T13:48:25Z</dcterms:modified>
</cp:coreProperties>
</file>