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1" r:id="rId3"/>
    <p:sldId id="257" r:id="rId4"/>
    <p:sldId id="259" r:id="rId5"/>
    <p:sldId id="260"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3101" autoAdjust="0"/>
  </p:normalViewPr>
  <p:slideViewPr>
    <p:cSldViewPr snapToGrid="0" snapToObjects="1">
      <p:cViewPr varScale="1">
        <p:scale>
          <a:sx n="70" d="100"/>
          <a:sy n="70" d="100"/>
        </p:scale>
        <p:origin x="-199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93552-5150-2F4F-A27D-AE9CB286C356}" type="datetimeFigureOut">
              <a:rPr lang="en-US" smtClean="0"/>
              <a:pPr/>
              <a:t>8/17/14</a:t>
            </a:fld>
            <a:endParaRPr lang="en-US"/>
          </a:p>
        </p:txBody>
      </p:sp>
      <p:sp>
        <p:nvSpPr>
          <p:cNvPr id="4" name="Slide Image Placeholder 3"/>
          <p:cNvSpPr>
            <a:spLocks noGrp="1" noRot="1" noChangeAspect="1"/>
          </p:cNvSpPr>
          <p:nvPr>
            <p:ph type="sldImg" idx="2"/>
          </p:nvPr>
        </p:nvSpPr>
        <p:spPr>
          <a:xfrm>
            <a:off x="1607688" y="77440"/>
            <a:ext cx="3581314" cy="268598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6855" y="2871843"/>
            <a:ext cx="6428164" cy="61114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839561" y="457200"/>
            <a:ext cx="1016851" cy="457200"/>
          </a:xfrm>
          <a:prstGeom prst="rect">
            <a:avLst/>
          </a:prstGeom>
        </p:spPr>
        <p:txBody>
          <a:bodyPr vert="horz" lIns="91440" tIns="45720" rIns="91440" bIns="45720" rtlCol="0" anchor="b"/>
          <a:lstStyle>
            <a:lvl1pPr algn="r">
              <a:defRPr sz="1200"/>
            </a:lvl1pPr>
          </a:lstStyle>
          <a:p>
            <a:fld id="{E4B214B3-C4FB-C344-827E-B0908B7AD3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Sadly – the problem is real.  Despite the Defense of Marriage Act being passed on the Federal level. Despite many states passing amendments to their state</a:t>
            </a:r>
            <a:r>
              <a:rPr lang="en-US" sz="1600" dirty="0" smtClean="0"/>
              <a:t> constitutions.</a:t>
            </a:r>
            <a:r>
              <a:rPr lang="en-US" sz="1600" baseline="0" dirty="0" smtClean="0"/>
              <a:t> </a:t>
            </a:r>
            <a:r>
              <a:rPr lang="en-US" sz="1600" dirty="0" smtClean="0"/>
              <a:t>The gay rights movement in this country is</a:t>
            </a:r>
            <a:r>
              <a:rPr lang="en-US" sz="1600" baseline="0" dirty="0" smtClean="0"/>
              <a:t> making tremendous gains.</a:t>
            </a:r>
          </a:p>
          <a:p>
            <a:endParaRPr lang="en-US" sz="1600" baseline="0" dirty="0" smtClean="0"/>
          </a:p>
          <a:p>
            <a:r>
              <a:rPr lang="en-US" sz="1600" baseline="0" dirty="0" smtClean="0"/>
              <a:t>I wish we could say it is only the result of a few extreme judges, but even worse than the judicial warning signs – is the public polling data showing support for gay marriage – even among religious people. Even among our friends in the denominational world and I imagine among some Christians as well.</a:t>
            </a:r>
          </a:p>
          <a:p>
            <a:endParaRPr lang="en-US" sz="1600" baseline="0" dirty="0" smtClean="0"/>
          </a:p>
          <a:p>
            <a:r>
              <a:rPr lang="en-US" sz="1600" baseline="0" dirty="0" smtClean="0"/>
              <a:t>So this topic needs to be examined. </a:t>
            </a:r>
            <a:r>
              <a:rPr lang="en-US" sz="1600" baseline="0" dirty="0" smtClean="0"/>
              <a:t> **And as always – God has included plenty of passages in the Bible to equip us – </a:t>
            </a:r>
            <a:r>
              <a:rPr lang="en-US" sz="1600" baseline="0" dirty="0" err="1" smtClean="0"/>
              <a:t>bc</a:t>
            </a:r>
            <a:r>
              <a:rPr lang="en-US" sz="1600" baseline="0" dirty="0" smtClean="0"/>
              <a:t> this is not just a modern problem.  The Bible shows us that servants of God have lived in similar circumstances – not only as Christians in the 1</a:t>
            </a:r>
            <a:r>
              <a:rPr lang="en-US" sz="1600" baseline="30000" dirty="0" smtClean="0"/>
              <a:t>st</a:t>
            </a:r>
            <a:r>
              <a:rPr lang="en-US" sz="1600" baseline="0" dirty="0" smtClean="0"/>
              <a:t> Century – but even thousands of years earlier.</a:t>
            </a:r>
            <a:endParaRPr lang="en-US" sz="1600" dirty="0"/>
          </a:p>
        </p:txBody>
      </p:sp>
      <p:sp>
        <p:nvSpPr>
          <p:cNvPr id="4" name="Slide Number Placeholder 3"/>
          <p:cNvSpPr>
            <a:spLocks noGrp="1"/>
          </p:cNvSpPr>
          <p:nvPr>
            <p:ph type="sldNum" sz="quarter" idx="10"/>
          </p:nvPr>
        </p:nvSpPr>
        <p:spPr/>
        <p:txBody>
          <a:bodyPr/>
          <a:lstStyle/>
          <a:p>
            <a:fld id="{E4B214B3-C4FB-C344-827E-B0908B7AD36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JESUS – Matthew 19:4-6</a:t>
            </a:r>
            <a:endParaRPr lang="en-US" sz="1800" baseline="0" dirty="0" smtClean="0"/>
          </a:p>
          <a:p>
            <a:endParaRPr lang="en-US" sz="1800" baseline="0" dirty="0" smtClean="0"/>
          </a:p>
          <a:p>
            <a:r>
              <a:rPr lang="en-US" sz="1800" baseline="0" dirty="0" smtClean="0"/>
              <a:t>Let’s establish upfront that Jesus HIMSELF establishes marriage as between a man and a woman. Marriage is a God given covenant with God defined parties – and no matter what our government or any government says – we can’t actually change what is acceptable in God’s eyes.</a:t>
            </a:r>
          </a:p>
          <a:p>
            <a:endParaRPr lang="en-US" sz="1800" baseline="0" dirty="0" smtClean="0"/>
          </a:p>
          <a:p>
            <a:r>
              <a:rPr lang="en-US" sz="1800" dirty="0" smtClean="0"/>
              <a:t>NOT UNDER – </a:t>
            </a:r>
            <a:r>
              <a:rPr lang="en-US" sz="1800" baseline="0" dirty="0" smtClean="0"/>
              <a:t>We also establish upfront that today – we are NOT under the Old Testament</a:t>
            </a:r>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E4B214B3-C4FB-C344-827E-B0908B7AD36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LOT </a:t>
            </a:r>
            <a:r>
              <a:rPr lang="en-US" dirty="0" smtClean="0"/>
              <a:t>ENGAGES - - 1</a:t>
            </a:r>
            <a:r>
              <a:rPr lang="en-US" baseline="0" dirty="0" smtClean="0"/>
              <a:t> </a:t>
            </a:r>
            <a:r>
              <a:rPr lang="en-US" baseline="0" dirty="0" err="1" smtClean="0"/>
              <a:t>Cor</a:t>
            </a:r>
            <a:r>
              <a:rPr lang="en-US" baseline="0" dirty="0" smtClean="0"/>
              <a:t> 6:9-11 gives us clear reason for hope. There are good hearted people in the world who get wrapped up in all kinds of sin, who WILL RESPOND to the gospel and will be SAVED!  So Lot has a straightforward and respectful conversation.  We need to have those conversations too. Don’t assume anyone is beyond the saving power of God</a:t>
            </a:r>
            <a:r>
              <a:rPr lang="en-US" baseline="0" dirty="0" smtClean="0"/>
              <a:t>.</a:t>
            </a:r>
            <a:endParaRPr lang="en-US" dirty="0" smtClean="0"/>
          </a:p>
          <a:p>
            <a:endParaRPr lang="en-US" dirty="0" smtClean="0"/>
          </a:p>
          <a:p>
            <a:r>
              <a:rPr lang="en-US" dirty="0" smtClean="0"/>
              <a:t>“Brothers” – if he had addressed</a:t>
            </a:r>
            <a:r>
              <a:rPr lang="en-US" baseline="0" dirty="0" smtClean="0"/>
              <a:t> them as children, this would show that he was viewing himself in a superior position.  Not only does the term brothers indicate equal maturity – but it also indicated common connection.</a:t>
            </a:r>
          </a:p>
          <a:p>
            <a:endParaRPr lang="en-US" baseline="0" dirty="0" smtClean="0"/>
          </a:p>
          <a:p>
            <a:r>
              <a:rPr lang="en-US" baseline="0" dirty="0" smtClean="0"/>
              <a:t>In our nation today – we might appeal to someone and say – this is our country too…but that won’t matter in our agenda.</a:t>
            </a:r>
          </a:p>
          <a:p>
            <a:r>
              <a:rPr lang="en-US" baseline="0" dirty="0" smtClean="0"/>
              <a:t>In our nation today – we’ve already seen business owners speak up about their personal convictions…and get shot down by the courts</a:t>
            </a:r>
            <a:r>
              <a:rPr lang="en-US" baseline="0" dirty="0" smtClean="0"/>
              <a:t>.</a:t>
            </a:r>
          </a:p>
          <a:p>
            <a:endParaRPr lang="en-US" baseline="0" dirty="0" smtClean="0"/>
          </a:p>
          <a:p>
            <a:r>
              <a:rPr lang="en-US" baseline="0" dirty="0" smtClean="0"/>
              <a:t>** I just want you to see that Lot did all the right things (except the compromise obviously) – everything I would advise you to do in a conversation with someone about this issue.  Be kind, Be respectful, Focus on the Action itself – and express the moral nature of the issue – emphasize that you have a moral responsibility to fulfill.  But I equally want you to know that with some people (not all, but some) doing all the right things will still be completely – even rudely or violently rejected and opposed. (</a:t>
            </a:r>
            <a:r>
              <a:rPr lang="en-US" baseline="0" dirty="0" err="1" smtClean="0"/>
              <a:t>vs</a:t>
            </a:r>
            <a:r>
              <a:rPr lang="en-US" baseline="0" dirty="0" smtClean="0"/>
              <a:t> 9)</a:t>
            </a:r>
          </a:p>
          <a:p>
            <a:endParaRPr lang="en-US" baseline="0" dirty="0" smtClean="0"/>
          </a:p>
          <a:p>
            <a:r>
              <a:rPr lang="en-US" baseline="0" dirty="0" smtClean="0"/>
              <a:t>In fact, if we want to look at the truth of verse 9 even more closely – I would like to point out – that while there are only 2 men inside – there is a large crowd ADVOCATING and supporting the desires of the those who would be involved in this sin</a:t>
            </a:r>
            <a:r>
              <a:rPr lang="en-US" baseline="0" dirty="0" smtClean="0"/>
              <a:t>.</a:t>
            </a:r>
          </a:p>
          <a:p>
            <a:endParaRPr lang="en-US" baseline="0" dirty="0" smtClean="0"/>
          </a:p>
          <a:p>
            <a:r>
              <a:rPr lang="en-US" baseline="0" dirty="0" smtClean="0"/>
              <a:t> NO AMOUNT of kindness or compromise will satisfy those who reject the MORAL component of the issue.</a:t>
            </a:r>
          </a:p>
          <a:p>
            <a:endParaRPr lang="en-US" baseline="0" dirty="0" smtClean="0"/>
          </a:p>
          <a:p>
            <a:r>
              <a:rPr lang="en-US" baseline="0" dirty="0" smtClean="0"/>
              <a:t>** BY ALL MEANS – we must continue to show kindness.  But no matter how kind we are – as long as Christians today take a FIRM moral stand against homosexuality there will be those who REJECT our kindness, and will not change – nor will they allow us to peacefully live alongside them fulfilling our individual moral responsibilities</a:t>
            </a:r>
            <a:r>
              <a:rPr lang="en-US" baseline="0" dirty="0" smtClean="0"/>
              <a:t>.</a:t>
            </a:r>
          </a:p>
          <a:p>
            <a:endParaRPr lang="en-US" baseline="0" dirty="0" smtClean="0"/>
          </a:p>
          <a:p>
            <a:r>
              <a:rPr lang="en-US" baseline="0" dirty="0" smtClean="0"/>
              <a:t>SECONDLY – Notice that compromises aren’t likely to win – no matter how much is given up.  We simply aren’t dealing with an issue where compromises solve the problem. This is a question of deeming an action sinful. That action is either sinful or not. Period.  There are only 2 choices here.  Sin or Not Sin.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4B214B3-C4FB-C344-827E-B0908B7AD36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t>So – once</a:t>
            </a:r>
            <a:r>
              <a:rPr lang="en-US" sz="1400" baseline="0" dirty="0" smtClean="0"/>
              <a:t> this boils down to a MORAL ISSUE – for which there IS NO COMPROMISE – what do we do?</a:t>
            </a:r>
            <a:endParaRPr lang="en-US" sz="1400" baseline="0" dirty="0" smtClean="0"/>
          </a:p>
          <a:p>
            <a:endParaRPr lang="en-US" sz="1400" baseline="0" dirty="0" smtClean="0"/>
          </a:p>
          <a:p>
            <a:r>
              <a:rPr lang="en-US" sz="1400" baseline="0" dirty="0" smtClean="0"/>
              <a:t>Vs 23-32 shows us not only Abraham’s desire for mercy, but also Abraham’s unfamiliarity with the city. He knows Lot is there – so he knows there is still come good there.</a:t>
            </a:r>
            <a:r>
              <a:rPr lang="en-US" sz="1400" baseline="0" dirty="0" smtClean="0"/>
              <a:t> </a:t>
            </a:r>
          </a:p>
          <a:p>
            <a:endParaRPr lang="en-US" sz="1400" baseline="0" dirty="0" smtClean="0"/>
          </a:p>
          <a:p>
            <a:r>
              <a:rPr lang="en-US" sz="1400" baseline="0" dirty="0" smtClean="0"/>
              <a:t>FULFILL YOUR </a:t>
            </a:r>
            <a:r>
              <a:rPr lang="en-US" sz="1400" dirty="0" smtClean="0"/>
              <a:t>CALLING </a:t>
            </a:r>
            <a:r>
              <a:rPr lang="en-US" sz="1400" b="1" dirty="0" smtClean="0"/>
              <a:t>When it becomes obvious we can no longer have a positive influence – then the best thing to do is limit the negative influence the choices of others will have on our family</a:t>
            </a:r>
            <a:r>
              <a:rPr lang="en-US" sz="1400" b="1" dirty="0" smtClean="0"/>
              <a:t>.</a:t>
            </a:r>
            <a:r>
              <a:rPr lang="en-US" sz="1400" b="1" dirty="0" smtClean="0"/>
              <a:t> </a:t>
            </a:r>
            <a:r>
              <a:rPr lang="en-US" sz="1400" baseline="0" dirty="0" smtClean="0"/>
              <a:t>– We have a responsibility to guide our families in God’s path – the narrow way – and that includes much more than just the sin of Gen 19. There pride and greed are also mentioned.  **Some have tried to use this Ezekiel passage to suggest the actions of Ch 19 were not the real reason for the destruction of the city.  *Absolutely wrong. ALL  the sins of these cities contribute to God’s punishment.  In fact, the 2 angels in </a:t>
            </a:r>
            <a:r>
              <a:rPr lang="en-US" sz="1400" baseline="0" dirty="0" err="1" smtClean="0"/>
              <a:t>ch</a:t>
            </a:r>
            <a:r>
              <a:rPr lang="en-US" sz="1400" baseline="0" dirty="0" smtClean="0"/>
              <a:t> 19 are there to see if things are really as bad as is reported – and the sins of Ch 19 – CONFIRM that the city is full of wickedness – so they are DEFINITELY a big part of the reason the cities are destroyed.</a:t>
            </a:r>
          </a:p>
          <a:p>
            <a:endParaRPr lang="en-US" sz="1400" baseline="0" dirty="0" smtClean="0"/>
          </a:p>
          <a:p>
            <a:r>
              <a:rPr lang="en-US" sz="1400" dirty="0" smtClean="0"/>
              <a:t>WORLDLY ADVANTAGES:  Are there advantages to living in NYC, San </a:t>
            </a:r>
            <a:r>
              <a:rPr lang="en-US" sz="1400" dirty="0" err="1" smtClean="0"/>
              <a:t>Fransico</a:t>
            </a:r>
            <a:r>
              <a:rPr lang="en-US" sz="1400" dirty="0" smtClean="0"/>
              <a:t>, LA and other large cities – absolutely. But there are dangers in those places too.  The same can be said for Sodom.  Lot didn’t HAVE to move all the way into Sodom – but he decided to </a:t>
            </a:r>
            <a:r>
              <a:rPr lang="en-US" sz="1400" dirty="0" err="1" smtClean="0"/>
              <a:t>bc</a:t>
            </a:r>
            <a:r>
              <a:rPr lang="en-US" sz="1400" dirty="0" smtClean="0"/>
              <a:t> it seems to have been good for his business.  In the end he lost everything.</a:t>
            </a:r>
          </a:p>
          <a:p>
            <a:endParaRPr lang="en-US" sz="1400" dirty="0" smtClean="0"/>
          </a:p>
          <a:p>
            <a:r>
              <a:rPr lang="en-US" sz="1400" dirty="0" smtClean="0"/>
              <a:t>Today, there are professions and industries where being well connected in the gay community could be very useful in one’s career.  I think I am accurate in saying that branches of the arts, entertainment, interior decorating and design, acting, all have a sizeable enough openly gay colleagues that a person’s networking potential could easily be affected.  Christians can go into those fields of study and work – but Christians must know – the day will come when a choice must be made – so MAKE THE SMART CHOICE NOW.  KNOW that you will be kind, and respectful, but that you CANNOT compromise the moral issue at hand.</a:t>
            </a:r>
          </a:p>
          <a:p>
            <a:endParaRPr lang="en-US" sz="1400" baseline="0" dirty="0" smtClean="0"/>
          </a:p>
          <a:p>
            <a:r>
              <a:rPr lang="en-US" sz="1400" baseline="0" dirty="0" smtClean="0"/>
              <a:t>WORLDLY ADVANTAGE – Lot goes for the good soil and the big city – but also recognize that even when you CONTRIBUTE to their success – that won’t guarantee your safety among the people.  WE ARE NOT OF THIS WORLD!</a:t>
            </a:r>
            <a:endParaRPr lang="en-US" sz="1400" dirty="0"/>
          </a:p>
        </p:txBody>
      </p:sp>
      <p:sp>
        <p:nvSpPr>
          <p:cNvPr id="4" name="Slide Number Placeholder 3"/>
          <p:cNvSpPr>
            <a:spLocks noGrp="1"/>
          </p:cNvSpPr>
          <p:nvPr>
            <p:ph type="sldNum" sz="quarter" idx="10"/>
          </p:nvPr>
        </p:nvSpPr>
        <p:spPr/>
        <p:txBody>
          <a:bodyPr/>
          <a:lstStyle/>
          <a:p>
            <a:fld id="{E4B214B3-C4FB-C344-827E-B0908B7AD3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MOST VULNERABLE – His daughters and </a:t>
            </a:r>
            <a:r>
              <a:rPr lang="en-US" sz="1800" dirty="0" smtClean="0"/>
              <a:t>His wife.  You might think you can handle it – but that doesn’t mean everyone can.  Saying “I’m strong enough to not compromise” doesn’t assure that everyone is not impacted… BEWARE.</a:t>
            </a:r>
          </a:p>
          <a:p>
            <a:endParaRPr lang="en-US" sz="1800" dirty="0" smtClean="0"/>
          </a:p>
          <a:p>
            <a:endParaRPr lang="en-US" sz="1800" dirty="0" smtClean="0"/>
          </a:p>
          <a:p>
            <a:r>
              <a:rPr lang="en-US" sz="1800" dirty="0" smtClean="0"/>
              <a:t>Everyone’s </a:t>
            </a:r>
            <a:r>
              <a:rPr lang="en-US" sz="1800" dirty="0" smtClean="0"/>
              <a:t>Hearts Can LET GO:  Jesus</a:t>
            </a:r>
            <a:r>
              <a:rPr lang="en-US" sz="1800" baseline="0" dirty="0" smtClean="0"/>
              <a:t> wants us to remember this woman! Jesus wants us to remember the high price of getting wrapped up in sin. Sometimes it is harder to let go than we anticipate.  *** If we know in our heart – that we could walk away from it all – that’s not enough.  Can your spouse? You can’t assume they are ready to give it all up.</a:t>
            </a:r>
          </a:p>
          <a:p>
            <a:endParaRPr lang="en-US" sz="1800" baseline="0" dirty="0" smtClean="0"/>
          </a:p>
          <a:p>
            <a:endParaRPr lang="en-US" sz="1800" baseline="0" dirty="0" smtClean="0"/>
          </a:p>
          <a:p>
            <a:r>
              <a:rPr lang="en-US" sz="1800" baseline="0" dirty="0" smtClean="0"/>
              <a:t>KNOW THE JUDGMENT WILL COME – Here’s an idea – take a cue from the most righteous people you know.  When the most Godly people you know are avoiding a place – it’s a pretty good idea for us to avoid that place as well!</a:t>
            </a:r>
            <a:endParaRPr lang="en-US" sz="1800" dirty="0"/>
          </a:p>
        </p:txBody>
      </p:sp>
      <p:sp>
        <p:nvSpPr>
          <p:cNvPr id="4" name="Slide Number Placeholder 3"/>
          <p:cNvSpPr>
            <a:spLocks noGrp="1"/>
          </p:cNvSpPr>
          <p:nvPr>
            <p:ph type="sldNum" sz="quarter" idx="10"/>
          </p:nvPr>
        </p:nvSpPr>
        <p:spPr/>
        <p:txBody>
          <a:bodyPr/>
          <a:lstStyle/>
          <a:p>
            <a:fld id="{E4B214B3-C4FB-C344-827E-B0908B7AD3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Tonight</a:t>
            </a:r>
            <a:r>
              <a:rPr lang="en-US" sz="2000" baseline="0" dirty="0" smtClean="0"/>
              <a:t> – we must rise up to our responsibility to be Salt &amp; Light in our dark world, we must lead our families in righteousness (keeping our distance from evil influences) and we must prepare ourselves to stand before God in </a:t>
            </a:r>
            <a:r>
              <a:rPr lang="en-US" sz="2000" baseline="0" dirty="0" err="1" smtClean="0"/>
              <a:t>Judgement</a:t>
            </a:r>
            <a:r>
              <a:rPr lang="en-US" sz="2000" baseline="0" dirty="0" smtClean="0"/>
              <a:t> one day.</a:t>
            </a:r>
          </a:p>
          <a:p>
            <a:endParaRPr lang="en-US" sz="2000" baseline="0" dirty="0" smtClean="0"/>
          </a:p>
          <a:p>
            <a:r>
              <a:rPr lang="en-US" sz="2000" baseline="0" dirty="0" smtClean="0"/>
              <a:t>All SIN is an affront to God.  Where it is PRIDE, or GREED, or LUST… we must repent and follow Jesus Christ.</a:t>
            </a:r>
            <a:endParaRPr lang="en-US" sz="2000" dirty="0"/>
          </a:p>
        </p:txBody>
      </p:sp>
      <p:sp>
        <p:nvSpPr>
          <p:cNvPr id="4" name="Slide Number Placeholder 3"/>
          <p:cNvSpPr>
            <a:spLocks noGrp="1"/>
          </p:cNvSpPr>
          <p:nvPr>
            <p:ph type="sldNum" sz="quarter" idx="10"/>
          </p:nvPr>
        </p:nvSpPr>
        <p:spPr/>
        <p:txBody>
          <a:bodyPr/>
          <a:lstStyle/>
          <a:p>
            <a:fld id="{E4B214B3-C4FB-C344-827E-B0908B7AD36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1285F-8D9C-EB46-B958-A5B4CCF24513}"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1285F-8D9C-EB46-B958-A5B4CCF24513}"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1285F-8D9C-EB46-B958-A5B4CCF24513}"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1285F-8D9C-EB46-B958-A5B4CCF24513}"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1285F-8D9C-EB46-B958-A5B4CCF24513}"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1285F-8D9C-EB46-B958-A5B4CCF24513}"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1285F-8D9C-EB46-B958-A5B4CCF24513}" type="datetimeFigureOut">
              <a:rPr lang="en-US" smtClean="0"/>
              <a:pPr/>
              <a:t>8/17/14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1285F-8D9C-EB46-B958-A5B4CCF24513}" type="datetimeFigureOut">
              <a:rPr lang="en-US" smtClean="0"/>
              <a:pPr/>
              <a:t>8/17/14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1285F-8D9C-EB46-B958-A5B4CCF24513}" type="datetimeFigureOut">
              <a:rPr lang="en-US" smtClean="0"/>
              <a:pPr/>
              <a:t>8/17/14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1285F-8D9C-EB46-B958-A5B4CCF24513}"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1285F-8D9C-EB46-B958-A5B4CCF24513}"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AC8F-BEF6-5444-8B17-46266DF1A637}"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6448" y="274638"/>
            <a:ext cx="6650351" cy="135011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2523"/>
            <a:ext cx="8229600" cy="39636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1285F-8D9C-EB46-B958-A5B4CCF24513}" type="datetimeFigureOut">
              <a:rPr lang="en-US" smtClean="0"/>
              <a:pPr/>
              <a:t>8/17/14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FAC8F-BEF6-5444-8B17-46266DF1A6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kern="1200">
          <a:solidFill>
            <a:srgbClr val="F6ECC7"/>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bg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bg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bg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iving-outside-sodom-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Foundational Concepts About Covenants</a:t>
            </a:r>
            <a:endParaRPr lang="en-US" dirty="0"/>
          </a:p>
        </p:txBody>
      </p:sp>
      <p:sp>
        <p:nvSpPr>
          <p:cNvPr id="3" name="Content Placeholder 2"/>
          <p:cNvSpPr>
            <a:spLocks noGrp="1"/>
          </p:cNvSpPr>
          <p:nvPr>
            <p:ph idx="1"/>
          </p:nvPr>
        </p:nvSpPr>
        <p:spPr>
          <a:xfrm>
            <a:off x="457200" y="2005811"/>
            <a:ext cx="8229600" cy="4544107"/>
          </a:xfrm>
        </p:spPr>
        <p:txBody>
          <a:bodyPr>
            <a:normAutofit fontScale="92500" lnSpcReduction="20000"/>
          </a:bodyPr>
          <a:lstStyle/>
          <a:p>
            <a:r>
              <a:rPr lang="en-US" dirty="0" smtClean="0"/>
              <a:t>Jesus Defines The Marriage </a:t>
            </a:r>
            <a:r>
              <a:rPr lang="en-US" u="sng" dirty="0" smtClean="0"/>
              <a:t>Covenant</a:t>
            </a:r>
            <a:r>
              <a:rPr lang="en-US" dirty="0" smtClean="0"/>
              <a:t>.</a:t>
            </a:r>
          </a:p>
          <a:p>
            <a:pPr lvl="1"/>
            <a:r>
              <a:rPr lang="en-US" dirty="0" smtClean="0"/>
              <a:t>Marriage As Between A Man &amp; A Woman</a:t>
            </a:r>
            <a:r>
              <a:rPr lang="en-US" dirty="0" smtClean="0"/>
              <a:t>.</a:t>
            </a:r>
          </a:p>
          <a:p>
            <a:pPr lvl="1"/>
            <a:r>
              <a:rPr lang="en-US" dirty="0" smtClean="0"/>
              <a:t>Matthew 19:4-6</a:t>
            </a:r>
            <a:endParaRPr lang="en-US" dirty="0" smtClean="0"/>
          </a:p>
          <a:p>
            <a:r>
              <a:rPr lang="en-US" dirty="0" smtClean="0"/>
              <a:t>We Are NOT Under the Old Testament </a:t>
            </a:r>
            <a:r>
              <a:rPr lang="en-US" u="sng" dirty="0" smtClean="0"/>
              <a:t>Covenant</a:t>
            </a:r>
            <a:r>
              <a:rPr lang="en-US" dirty="0" smtClean="0"/>
              <a:t>.</a:t>
            </a:r>
          </a:p>
          <a:p>
            <a:pPr lvl="1"/>
            <a:r>
              <a:rPr lang="en-US" dirty="0" smtClean="0"/>
              <a:t>Neither Patriarchal nor Mosaic</a:t>
            </a:r>
          </a:p>
          <a:p>
            <a:pPr lvl="1"/>
            <a:r>
              <a:rPr lang="en-US" dirty="0" smtClean="0"/>
              <a:t>John 12:</a:t>
            </a:r>
            <a:r>
              <a:rPr lang="en-US" dirty="0" smtClean="0"/>
              <a:t>48, Galatians 3:24-26</a:t>
            </a:r>
          </a:p>
          <a:p>
            <a:r>
              <a:rPr lang="en-US" dirty="0" smtClean="0"/>
              <a:t>Homosexual Practices Are Sinful Under The New Testament </a:t>
            </a:r>
            <a:r>
              <a:rPr lang="en-US" u="sng" dirty="0" smtClean="0"/>
              <a:t>Covenant</a:t>
            </a:r>
            <a:r>
              <a:rPr lang="en-US" dirty="0" smtClean="0"/>
              <a:t>.</a:t>
            </a:r>
            <a:endParaRPr lang="en-US" dirty="0" smtClean="0"/>
          </a:p>
          <a:p>
            <a:pPr lvl="1"/>
            <a:r>
              <a:rPr lang="en-US" dirty="0" smtClean="0"/>
              <a:t>Romans 1:24-27, 1 </a:t>
            </a:r>
            <a:r>
              <a:rPr lang="en-US" dirty="0" smtClean="0"/>
              <a:t>Corinthians 6:9-</a:t>
            </a:r>
            <a:r>
              <a:rPr lang="en-US" dirty="0" smtClean="0"/>
              <a:t>11, </a:t>
            </a:r>
            <a:br>
              <a:rPr lang="en-US" dirty="0" smtClean="0"/>
            </a:br>
            <a:r>
              <a:rPr lang="en-US" dirty="0" smtClean="0"/>
              <a:t>1 </a:t>
            </a:r>
            <a:r>
              <a:rPr lang="en-US" dirty="0" smtClean="0"/>
              <a:t>Timothy 1:10</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36448" y="274637"/>
            <a:ext cx="6650351" cy="1637397"/>
          </a:xfrm>
        </p:spPr>
        <p:txBody>
          <a:bodyPr>
            <a:normAutofit/>
          </a:bodyPr>
          <a:lstStyle/>
          <a:p>
            <a:r>
              <a:rPr lang="en-US" dirty="0" smtClean="0"/>
              <a:t>Learning From </a:t>
            </a:r>
            <a:br>
              <a:rPr lang="en-US" dirty="0" smtClean="0"/>
            </a:br>
            <a:r>
              <a:rPr lang="en-US" dirty="0" smtClean="0"/>
              <a:t>Lot’s Conversation</a:t>
            </a:r>
            <a:endParaRPr lang="en-US" dirty="0"/>
          </a:p>
        </p:txBody>
      </p:sp>
      <p:sp>
        <p:nvSpPr>
          <p:cNvPr id="3" name="Content Placeholder 2"/>
          <p:cNvSpPr>
            <a:spLocks noGrp="1"/>
          </p:cNvSpPr>
          <p:nvPr>
            <p:ph idx="1"/>
          </p:nvPr>
        </p:nvSpPr>
        <p:spPr>
          <a:xfrm>
            <a:off x="457200" y="2162522"/>
            <a:ext cx="8229600" cy="4492469"/>
          </a:xfrm>
        </p:spPr>
        <p:txBody>
          <a:bodyPr>
            <a:normAutofit fontScale="92500" lnSpcReduction="10000"/>
          </a:bodyPr>
          <a:lstStyle/>
          <a:p>
            <a:r>
              <a:rPr lang="en-US" dirty="0" smtClean="0"/>
              <a:t>Lot Engages The Men In Conversation</a:t>
            </a:r>
          </a:p>
          <a:p>
            <a:r>
              <a:rPr lang="en-US" dirty="0" smtClean="0"/>
              <a:t>Lot Speaks With Kindness &amp; Respect</a:t>
            </a:r>
          </a:p>
          <a:p>
            <a:r>
              <a:rPr lang="en-US" dirty="0" smtClean="0"/>
              <a:t>Lot Addresses Them With Equality &amp; </a:t>
            </a:r>
            <a:br>
              <a:rPr lang="en-US" dirty="0" smtClean="0"/>
            </a:br>
            <a:r>
              <a:rPr lang="en-US" dirty="0" smtClean="0"/>
              <a:t>As Interconnected.</a:t>
            </a:r>
          </a:p>
          <a:p>
            <a:r>
              <a:rPr lang="en-US" dirty="0" smtClean="0"/>
              <a:t>Lot Focuses On The Action, Not The Temptation.</a:t>
            </a:r>
          </a:p>
          <a:p>
            <a:r>
              <a:rPr lang="en-US" dirty="0" smtClean="0"/>
              <a:t>Lot Expresses His Moral Judgment.</a:t>
            </a:r>
          </a:p>
          <a:p>
            <a:r>
              <a:rPr lang="en-US" dirty="0" smtClean="0"/>
              <a:t>Lot Offers A Horrible Compromise.</a:t>
            </a:r>
          </a:p>
          <a:p>
            <a:r>
              <a:rPr lang="en-US" dirty="0" smtClean="0"/>
              <a:t>Lot Emphasizes His Moral Responsibility.</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Christian To Do?</a:t>
            </a:r>
            <a:endParaRPr lang="en-US" dirty="0"/>
          </a:p>
        </p:txBody>
      </p:sp>
      <p:sp>
        <p:nvSpPr>
          <p:cNvPr id="3" name="Content Placeholder 2"/>
          <p:cNvSpPr>
            <a:spLocks noGrp="1"/>
          </p:cNvSpPr>
          <p:nvPr>
            <p:ph idx="1"/>
          </p:nvPr>
        </p:nvSpPr>
        <p:spPr>
          <a:xfrm>
            <a:off x="457200" y="2162523"/>
            <a:ext cx="8229600" cy="4477459"/>
          </a:xfrm>
        </p:spPr>
        <p:txBody>
          <a:bodyPr>
            <a:normAutofit lnSpcReduction="10000"/>
          </a:bodyPr>
          <a:lstStyle/>
          <a:p>
            <a:r>
              <a:rPr lang="en-US" dirty="0" smtClean="0"/>
              <a:t>Like Abraham, Petition God For Mercy For The Sake of the Righteous.</a:t>
            </a:r>
          </a:p>
          <a:p>
            <a:pPr lvl="1"/>
            <a:r>
              <a:rPr lang="en-US" dirty="0" smtClean="0"/>
              <a:t>Genesis 18:23</a:t>
            </a:r>
          </a:p>
          <a:p>
            <a:r>
              <a:rPr lang="en-US" dirty="0" smtClean="0"/>
              <a:t>Like Abraham, Keep Your Distance, So You Can Fulfill Your Calling.</a:t>
            </a:r>
          </a:p>
          <a:p>
            <a:pPr lvl="1"/>
            <a:r>
              <a:rPr lang="en-US" dirty="0" smtClean="0"/>
              <a:t>Genesis 18:</a:t>
            </a:r>
            <a:r>
              <a:rPr lang="en-US" dirty="0" smtClean="0"/>
              <a:t>19, Ezekiel 16:49</a:t>
            </a:r>
          </a:p>
          <a:p>
            <a:r>
              <a:rPr lang="en-US" dirty="0" smtClean="0"/>
              <a:t>Keep Your Distance Despite The Worldly Advantages Others Offer.</a:t>
            </a:r>
          </a:p>
          <a:p>
            <a:pPr lvl="1"/>
            <a:r>
              <a:rPr lang="en-US" dirty="0" smtClean="0"/>
              <a:t>Genesis 13:8-</a:t>
            </a:r>
            <a:r>
              <a:rPr lang="en-US" dirty="0" smtClean="0"/>
              <a:t>13, Genesis 14:9-16</a:t>
            </a:r>
            <a:endParaRPr lang="en-US"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Christian To Do?</a:t>
            </a:r>
            <a:endParaRPr lang="en-US" dirty="0"/>
          </a:p>
        </p:txBody>
      </p:sp>
      <p:sp>
        <p:nvSpPr>
          <p:cNvPr id="3" name="Content Placeholder 2"/>
          <p:cNvSpPr>
            <a:spLocks noGrp="1"/>
          </p:cNvSpPr>
          <p:nvPr>
            <p:ph idx="1"/>
          </p:nvPr>
        </p:nvSpPr>
        <p:spPr>
          <a:xfrm>
            <a:off x="457200" y="2162523"/>
            <a:ext cx="8229600" cy="4201416"/>
          </a:xfrm>
        </p:spPr>
        <p:txBody>
          <a:bodyPr>
            <a:normAutofit fontScale="92500" lnSpcReduction="10000"/>
          </a:bodyPr>
          <a:lstStyle/>
          <a:p>
            <a:r>
              <a:rPr lang="en-US" dirty="0" smtClean="0"/>
              <a:t>Keep Enough Distance To Protect The Most Vulnerable In The Family.</a:t>
            </a:r>
          </a:p>
          <a:p>
            <a:pPr lvl="1"/>
            <a:r>
              <a:rPr lang="en-US" dirty="0" smtClean="0"/>
              <a:t>Genesis 19:14-16</a:t>
            </a:r>
          </a:p>
          <a:p>
            <a:r>
              <a:rPr lang="en-US" dirty="0" smtClean="0"/>
              <a:t>Keep Enough Distance That When You Must Walk Away Completely – Everyone’s Hearts Can Let Go.</a:t>
            </a:r>
          </a:p>
          <a:p>
            <a:pPr lvl="1"/>
            <a:r>
              <a:rPr lang="en-US" dirty="0" smtClean="0"/>
              <a:t>Genesis 19:26, Luke 17:28-33</a:t>
            </a:r>
          </a:p>
          <a:p>
            <a:r>
              <a:rPr lang="en-US" dirty="0" smtClean="0"/>
              <a:t>Know That Judgment Will Eventually Come.</a:t>
            </a:r>
          </a:p>
          <a:p>
            <a:pPr lvl="1"/>
            <a:r>
              <a:rPr lang="en-US" dirty="0" smtClean="0"/>
              <a:t>Genesis 19:27-29</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iving-outside-sodom-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1704</Words>
  <Application>Microsoft Macintosh PowerPoint</Application>
  <PresentationFormat>On-screen Show (4:3)</PresentationFormat>
  <Paragraphs>85</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Three Foundational Concepts About Covenants</vt:lpstr>
      <vt:lpstr>Learning From  Lot’s Conversation</vt:lpstr>
      <vt:lpstr>What’s A Christian To Do?</vt:lpstr>
      <vt:lpstr>What’s A Christian To Do?</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37</cp:revision>
  <cp:lastPrinted>2014-08-17T20:55:35Z</cp:lastPrinted>
  <dcterms:created xsi:type="dcterms:W3CDTF">2014-08-17T20:35:28Z</dcterms:created>
  <dcterms:modified xsi:type="dcterms:W3CDTF">2014-08-17T20:55:40Z</dcterms:modified>
</cp:coreProperties>
</file>