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59" r:id="rId4"/>
    <p:sldId id="260" r:id="rId5"/>
    <p:sldId id="258"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8904" autoAdjust="0"/>
  </p:normalViewPr>
  <p:slideViewPr>
    <p:cSldViewPr snapToGrid="0" snapToObjects="1">
      <p:cViewPr varScale="1">
        <p:scale>
          <a:sx n="52" d="100"/>
          <a:sy n="52" d="100"/>
        </p:scale>
        <p:origin x="-2082" y="-9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69" d="100"/>
          <a:sy n="69" d="100"/>
        </p:scale>
        <p:origin x="-279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EC065C-F0FC-BF49-9E6D-8E77BBDD2388}" type="datetimeFigureOut">
              <a:rPr lang="en-US" smtClean="0"/>
              <a:pPr/>
              <a:t>3/8/2015</a:t>
            </a:fld>
            <a:endParaRPr lang="en-US"/>
          </a:p>
        </p:txBody>
      </p:sp>
      <p:sp>
        <p:nvSpPr>
          <p:cNvPr id="4" name="Slide Image Placeholder 3"/>
          <p:cNvSpPr>
            <a:spLocks noGrp="1" noRot="1" noChangeAspect="1"/>
          </p:cNvSpPr>
          <p:nvPr>
            <p:ph type="sldImg" idx="2"/>
          </p:nvPr>
        </p:nvSpPr>
        <p:spPr>
          <a:xfrm>
            <a:off x="1626783" y="45360"/>
            <a:ext cx="3619238" cy="2714429"/>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96537" y="2820269"/>
            <a:ext cx="6395003" cy="61914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5"/>
          </p:nvPr>
        </p:nvSpPr>
        <p:spPr>
          <a:xfrm>
            <a:off x="6173787" y="457200"/>
            <a:ext cx="684213" cy="457200"/>
          </a:xfrm>
          <a:prstGeom prst="rect">
            <a:avLst/>
          </a:prstGeom>
        </p:spPr>
        <p:txBody>
          <a:bodyPr vert="horz" lIns="91440" tIns="45720" rIns="91440" bIns="45720" rtlCol="0" anchor="b"/>
          <a:lstStyle>
            <a:lvl1pPr algn="r">
              <a:defRPr sz="1200"/>
            </a:lvl1pPr>
          </a:lstStyle>
          <a:p>
            <a:fld id="{72A6D49A-6E3B-984E-9C8A-1E7B2C70A1A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000" kern="1200" dirty="0" smtClean="0">
                <a:solidFill>
                  <a:schemeClr val="tx1"/>
                </a:solidFill>
                <a:latin typeface="+mn-lt"/>
                <a:ea typeface="+mn-ea"/>
                <a:cs typeface="+mn-cs"/>
              </a:rPr>
              <a:t>The battle Joseph must fight in order to serve the Lord in Egypt is the battle that we fight every day.</a:t>
            </a:r>
          </a:p>
          <a:p>
            <a:endParaRPr lang="en-US" sz="2000" kern="1200" dirty="0" smtClean="0">
              <a:solidFill>
                <a:schemeClr val="tx1"/>
              </a:solidFill>
              <a:latin typeface="+mn-lt"/>
              <a:ea typeface="+mn-ea"/>
              <a:cs typeface="+mn-cs"/>
            </a:endParaRPr>
          </a:p>
          <a:p>
            <a:r>
              <a:rPr lang="en-US" sz="2000" kern="1200" dirty="0" smtClean="0">
                <a:solidFill>
                  <a:schemeClr val="tx1"/>
                </a:solidFill>
                <a:latin typeface="+mn-lt"/>
                <a:ea typeface="+mn-ea"/>
                <a:cs typeface="+mn-cs"/>
              </a:rPr>
              <a:t>The barriers that used to separate people from access to pornographic material have been obliterated.</a:t>
            </a:r>
          </a:p>
          <a:p>
            <a:endParaRPr lang="en-US" sz="2000" kern="1200" dirty="0" smtClean="0">
              <a:solidFill>
                <a:schemeClr val="tx1"/>
              </a:solidFill>
              <a:latin typeface="+mn-lt"/>
              <a:ea typeface="+mn-ea"/>
              <a:cs typeface="+mn-cs"/>
            </a:endParaRPr>
          </a:p>
          <a:p>
            <a:r>
              <a:rPr lang="en-US" sz="2000" kern="1200" dirty="0" smtClean="0">
                <a:solidFill>
                  <a:schemeClr val="tx1"/>
                </a:solidFill>
                <a:latin typeface="+mn-lt"/>
                <a:ea typeface="+mn-ea"/>
                <a:cs typeface="+mn-cs"/>
              </a:rPr>
              <a:t>Just as Satan is after young Joseph Satan is still attacking our young people and in some fashion continues that assault until our life is over.</a:t>
            </a:r>
            <a:r>
              <a:rPr lang="en-US" sz="2000" kern="1200" baseline="0" dirty="0" smtClean="0">
                <a:solidFill>
                  <a:schemeClr val="tx1"/>
                </a:solidFill>
                <a:latin typeface="+mn-lt"/>
                <a:ea typeface="+mn-ea"/>
                <a:cs typeface="+mn-cs"/>
              </a:rPr>
              <a:t> </a:t>
            </a:r>
          </a:p>
          <a:p>
            <a:endParaRPr lang="en-US" sz="2000" kern="1200" baseline="0" dirty="0" smtClean="0">
              <a:solidFill>
                <a:schemeClr val="tx1"/>
              </a:solidFill>
              <a:latin typeface="+mn-lt"/>
              <a:ea typeface="+mn-ea"/>
              <a:cs typeface="+mn-cs"/>
            </a:endParaRPr>
          </a:p>
          <a:p>
            <a:r>
              <a:rPr lang="en-US" sz="2000" kern="1200" dirty="0" smtClean="0">
                <a:solidFill>
                  <a:schemeClr val="tx1"/>
                </a:solidFill>
                <a:latin typeface="+mn-lt"/>
                <a:ea typeface="+mn-ea"/>
                <a:cs typeface="+mn-cs"/>
              </a:rPr>
              <a:t>And today I want to remind you that Joseph story stands the test of time that this is the right way to handle these temptations this is the right thing for us to do until the Lord returns it will always be the right thing for gods people to do.</a:t>
            </a:r>
            <a:endParaRPr lang="en-US" sz="2000" dirty="0"/>
          </a:p>
        </p:txBody>
      </p:sp>
      <p:sp>
        <p:nvSpPr>
          <p:cNvPr id="4" name="Slide Number Placeholder 3"/>
          <p:cNvSpPr>
            <a:spLocks noGrp="1"/>
          </p:cNvSpPr>
          <p:nvPr>
            <p:ph type="sldNum" sz="quarter" idx="10"/>
          </p:nvPr>
        </p:nvSpPr>
        <p:spPr/>
        <p:txBody>
          <a:bodyPr/>
          <a:lstStyle/>
          <a:p>
            <a:fld id="{72A6D49A-6E3B-984E-9C8A-1E7B2C70A1A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1" dirty="0" smtClean="0"/>
              <a:t>God</a:t>
            </a:r>
            <a:r>
              <a:rPr lang="en-US" sz="1600" b="1" baseline="0" dirty="0" smtClean="0"/>
              <a:t> is protective of His people, </a:t>
            </a:r>
            <a:r>
              <a:rPr lang="en-US" sz="1600" baseline="0" dirty="0" smtClean="0"/>
              <a:t>and God loves us and will bless us.  But God does not keep Satan from ever tempting us.  And despite male stereotypes, the Bible shows that both men and women are going to be bombarded with these temptations.    Satan may tailor them to each person a little differently, but the end result is still the same!</a:t>
            </a:r>
          </a:p>
          <a:p>
            <a:endParaRPr lang="en-US" sz="1600" b="1" baseline="0" dirty="0" smtClean="0"/>
          </a:p>
          <a:p>
            <a:r>
              <a:rPr lang="en-US" sz="1600" b="1" baseline="0" dirty="0" smtClean="0"/>
              <a:t>BEFORE TEMPTATION COMES:  </a:t>
            </a:r>
            <a:r>
              <a:rPr lang="en-US" sz="1600" baseline="0" dirty="0" smtClean="0"/>
              <a:t>*No wonder that Paul told Timothy so many times and so many different ways to determine to live with purity. We need to be warned in advance, so that in the time of temptation we can do the RIGHT THING.</a:t>
            </a:r>
          </a:p>
          <a:p>
            <a:endParaRPr lang="en-US" sz="1600" baseline="0" dirty="0" smtClean="0"/>
          </a:p>
          <a:p>
            <a:r>
              <a:rPr lang="en-US" sz="1600" b="1" baseline="0" dirty="0" smtClean="0"/>
              <a:t>INCREASE THE ATTACK:  </a:t>
            </a:r>
            <a:r>
              <a:rPr lang="en-US" sz="1600" baseline="0" dirty="0" smtClean="0"/>
              <a:t>James 4:7… He will turn away from us – but it won’t be after only one attempt.  Even Jesus in the desert was tempted by Satan in 3 different ways.  In the case of Joseph – the frequency of the temptation is increased.  Day after Day she is trying to get him to sin.  Not only does Satan increase the frequency, but Satan increases the intensity. “caught him by the garment” – She is being very forceful.   *There are people who may entice you to sin initially, but pretty soon they aren’t going to be asking so nicely.  It is going to be an ultimatum.  &gt; Lie about this account – or you’re fired.  &gt; Help us cheat on this test – or we will tell the teacher you were cheating!  &gt; Sin with me, or we are over.   ***I just want to tell you as loud and clear as I can – Don’t GIVE IN!  Be like Joseph. Don’t let the increased pressure cause you to cave in – because the test is Almost over!!</a:t>
            </a:r>
          </a:p>
          <a:p>
            <a:endParaRPr lang="en-US" sz="1600" baseline="0" dirty="0" smtClean="0"/>
          </a:p>
          <a:p>
            <a:endParaRPr lang="en-US" sz="1600" baseline="0" dirty="0" smtClean="0"/>
          </a:p>
          <a:p>
            <a:endParaRPr lang="en-US" sz="1600" baseline="0" dirty="0" smtClean="0"/>
          </a:p>
          <a:p>
            <a:endParaRPr lang="en-US" sz="1600" dirty="0"/>
          </a:p>
        </p:txBody>
      </p:sp>
      <p:sp>
        <p:nvSpPr>
          <p:cNvPr id="4" name="Slide Number Placeholder 3"/>
          <p:cNvSpPr>
            <a:spLocks noGrp="1"/>
          </p:cNvSpPr>
          <p:nvPr>
            <p:ph type="sldNum" sz="quarter" idx="10"/>
          </p:nvPr>
        </p:nvSpPr>
        <p:spPr/>
        <p:txBody>
          <a:bodyPr/>
          <a:lstStyle/>
          <a:p>
            <a:fld id="{72A6D49A-6E3B-984E-9C8A-1E7B2C70A1A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No Matter The Cost – run.</a:t>
            </a:r>
          </a:p>
          <a:p>
            <a:endParaRPr lang="en-US" sz="1600" dirty="0" smtClean="0"/>
          </a:p>
          <a:p>
            <a:r>
              <a:rPr lang="en-US" sz="1600" kern="1200" dirty="0" smtClean="0">
                <a:solidFill>
                  <a:schemeClr val="tx1"/>
                </a:solidFill>
                <a:latin typeface="+mn-lt"/>
                <a:ea typeface="+mn-ea"/>
                <a:cs typeface="+mn-cs"/>
              </a:rPr>
              <a:t>And I want to tell especially our young people </a:t>
            </a:r>
            <a:r>
              <a:rPr lang="en-US" sz="1600" b="1" kern="1200" dirty="0" smtClean="0">
                <a:solidFill>
                  <a:schemeClr val="tx1"/>
                </a:solidFill>
                <a:latin typeface="+mn-lt"/>
                <a:ea typeface="+mn-ea"/>
                <a:cs typeface="+mn-cs"/>
              </a:rPr>
              <a:t>you will never regret your purity you will never regret saying no to these temptations</a:t>
            </a:r>
            <a:r>
              <a:rPr lang="en-US" sz="1600" kern="1200" dirty="0" smtClean="0">
                <a:solidFill>
                  <a:schemeClr val="tx1"/>
                </a:solidFill>
                <a:latin typeface="+mn-lt"/>
                <a:ea typeface="+mn-ea"/>
                <a:cs typeface="+mn-cs"/>
              </a:rPr>
              <a:t>. But if you do not follow Joseph's example there will be guilt there will be regret and there will be difficult consequences. there will be even heartbreaking consequences.</a:t>
            </a:r>
            <a:endParaRPr lang="en-US" sz="1600" dirty="0" smtClean="0"/>
          </a:p>
          <a:p>
            <a:endParaRPr lang="en-US" sz="1600" dirty="0" smtClean="0"/>
          </a:p>
          <a:p>
            <a:r>
              <a:rPr lang="en-US" sz="1600" dirty="0" smtClean="0"/>
              <a:t>Allowing Lust To Grow:  </a:t>
            </a:r>
            <a:r>
              <a:rPr lang="en-US" sz="1600" dirty="0" err="1" smtClean="0"/>
              <a:t>Potiphar’s</a:t>
            </a:r>
            <a:r>
              <a:rPr lang="en-US" sz="1600" dirty="0" smtClean="0"/>
              <a:t> wife: </a:t>
            </a:r>
            <a:r>
              <a:rPr lang="en-US" sz="1600" baseline="0" dirty="0" smtClean="0"/>
              <a:t> Do we know anything good about this woman? No</a:t>
            </a:r>
            <a:r>
              <a:rPr lang="en-US" sz="1600" b="1" baseline="0" dirty="0" smtClean="0"/>
              <a:t>.  She is an unfaithful, aggressive, adulterous, liar. </a:t>
            </a:r>
          </a:p>
          <a:p>
            <a:r>
              <a:rPr lang="en-US" sz="1600" b="1" dirty="0" smtClean="0"/>
              <a:t/>
            </a:r>
            <a:br>
              <a:rPr lang="en-US" sz="1600" b="1" dirty="0" smtClean="0"/>
            </a:br>
            <a:r>
              <a:rPr lang="en-US" sz="1600" baseline="0" dirty="0" smtClean="0"/>
              <a:t>She slanders Joseph to the other servants. She enrages her husband. She is remembered for nothing positive…because she allowed lust to consume her.  And brothers and sisters we CANNOT follow her path. </a:t>
            </a:r>
            <a:endParaRPr lang="en-US" sz="1600" dirty="0" smtClean="0"/>
          </a:p>
          <a:p>
            <a:endParaRPr lang="en-US" sz="1600" dirty="0" smtClean="0"/>
          </a:p>
          <a:p>
            <a:r>
              <a:rPr lang="en-US" sz="1600" dirty="0" smtClean="0"/>
              <a:t>The world asks us - WHY DO YOU</a:t>
            </a:r>
            <a:r>
              <a:rPr lang="en-US" sz="1600" baseline="0" dirty="0" smtClean="0"/>
              <a:t> </a:t>
            </a:r>
            <a:r>
              <a:rPr lang="en-US" sz="1600" dirty="0" smtClean="0"/>
              <a:t>RUN?  You’re only young once….or No one else will ever</a:t>
            </a:r>
            <a:r>
              <a:rPr lang="en-US" sz="1600" baseline="0" dirty="0" smtClean="0"/>
              <a:t> know…or Whatever Worthless Garbage of a lie the devil hurls at us.  </a:t>
            </a:r>
            <a:r>
              <a:rPr lang="en-US" sz="1600" b="1" baseline="0" dirty="0" smtClean="0"/>
              <a:t>I will tell you why we RUN. Why every person SHOULD RUN…Because Life is about FAR MORE than the present moment</a:t>
            </a:r>
            <a:r>
              <a:rPr lang="en-US" sz="1600" baseline="0" dirty="0" smtClean="0"/>
              <a:t>.  We aren’t living for a momentary high…. We are LIVING in view of ETERNITY with GOD.  We are living with HEAVEN as the greatest, defining goal of our life!!   And there is no desire, no temptation Satan can offer that is more AWESOME than avoiding Hell and being Graciously Saved in HEAVEN!</a:t>
            </a:r>
            <a:endParaRPr lang="en-US" sz="1600" dirty="0"/>
          </a:p>
        </p:txBody>
      </p:sp>
      <p:sp>
        <p:nvSpPr>
          <p:cNvPr id="4" name="Slide Number Placeholder 3"/>
          <p:cNvSpPr>
            <a:spLocks noGrp="1"/>
          </p:cNvSpPr>
          <p:nvPr>
            <p:ph type="sldNum" sz="quarter" idx="10"/>
          </p:nvPr>
        </p:nvSpPr>
        <p:spPr/>
        <p:txBody>
          <a:bodyPr/>
          <a:lstStyle/>
          <a:p>
            <a:fld id="{72A6D49A-6E3B-984E-9C8A-1E7B2C70A1A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These questions might</a:t>
            </a:r>
            <a:r>
              <a:rPr lang="en-US" sz="1600" baseline="0" dirty="0" smtClean="0"/>
              <a:t> seem absurd to a worldly minded peers, but for Christians they are VITAL…</a:t>
            </a:r>
          </a:p>
          <a:p>
            <a:endParaRPr lang="en-US" sz="1600" baseline="0" dirty="0" smtClean="0"/>
          </a:p>
          <a:p>
            <a:r>
              <a:rPr lang="en-US" sz="1600" baseline="0" dirty="0" smtClean="0"/>
              <a:t>1.)  Let him who thinks he stands, take heed that he does not fall… 1 </a:t>
            </a:r>
            <a:r>
              <a:rPr lang="en-US" sz="1600" baseline="0" dirty="0" err="1" smtClean="0"/>
              <a:t>Cor</a:t>
            </a:r>
            <a:r>
              <a:rPr lang="en-US" sz="1600" baseline="0" dirty="0" smtClean="0"/>
              <a:t> 10:12</a:t>
            </a:r>
          </a:p>
          <a:p>
            <a:endParaRPr lang="en-US" sz="1600" baseline="0" dirty="0" smtClean="0"/>
          </a:p>
          <a:p>
            <a:r>
              <a:rPr lang="en-US" sz="1600" baseline="0" dirty="0" smtClean="0"/>
              <a:t>2.) Have you determined that serving God is going to be first in your life.  That you are going to serve God and let </a:t>
            </a:r>
            <a:r>
              <a:rPr lang="en-US" sz="1600" baseline="0" dirty="0" err="1" smtClean="0"/>
              <a:t>GOD’s</a:t>
            </a:r>
            <a:r>
              <a:rPr lang="en-US" sz="1600" baseline="0" dirty="0" smtClean="0"/>
              <a:t> Laws govern your behavior.  It should be INSEPERABLE from who you are.</a:t>
            </a:r>
          </a:p>
          <a:p>
            <a:endParaRPr lang="en-US" sz="1600" baseline="0" dirty="0" smtClean="0"/>
          </a:p>
          <a:p>
            <a:r>
              <a:rPr lang="en-US" sz="1600" baseline="0" dirty="0" smtClean="0"/>
              <a:t>3.) Eph 6 says our faith is like a shield.  We’ve got to keep that shield reinforced.</a:t>
            </a:r>
          </a:p>
          <a:p>
            <a:endParaRPr lang="en-US" sz="1600" baseline="0" dirty="0" smtClean="0"/>
          </a:p>
          <a:p>
            <a:r>
              <a:rPr lang="en-US" sz="1600" baseline="0" dirty="0" smtClean="0"/>
              <a:t>4.) Joseph made it clear from the very beginning that he was NOT going to sin.  So should we – but even after communicating our determination, Satan’s attacks can put us into some very High Pressure situations.   Everyone’s </a:t>
            </a:r>
            <a:r>
              <a:rPr lang="en-US" sz="1600" baseline="0" dirty="0" err="1" smtClean="0"/>
              <a:t>tempations</a:t>
            </a:r>
            <a:r>
              <a:rPr lang="en-US" sz="1600" baseline="0" dirty="0" smtClean="0"/>
              <a:t> are unique – but YOU KNOW when you are in a high pressure relationship, or a high pressure location, or a high pressure circumstance like Joseph – simply because no one else was watching!  You need to remember that GOD IS WATCHING.  EXIT that situation – and get out of there quickly.</a:t>
            </a:r>
          </a:p>
          <a:p>
            <a:endParaRPr lang="en-US" sz="1600" baseline="0" dirty="0" smtClean="0"/>
          </a:p>
          <a:p>
            <a:endParaRPr lang="en-US" sz="1600" dirty="0"/>
          </a:p>
        </p:txBody>
      </p:sp>
      <p:sp>
        <p:nvSpPr>
          <p:cNvPr id="4" name="Slide Number Placeholder 3"/>
          <p:cNvSpPr>
            <a:spLocks noGrp="1"/>
          </p:cNvSpPr>
          <p:nvPr>
            <p:ph type="sldNum" sz="quarter" idx="10"/>
          </p:nvPr>
        </p:nvSpPr>
        <p:spPr/>
        <p:txBody>
          <a:bodyPr/>
          <a:lstStyle/>
          <a:p>
            <a:fld id="{72A6D49A-6E3B-984E-9C8A-1E7B2C70A1A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So where do you run?  Run to God. Come to the God who sees and strengthens Joseph. Come to the God who raises up</a:t>
            </a:r>
            <a:r>
              <a:rPr lang="en-US" sz="1800" baseline="0" dirty="0" smtClean="0"/>
              <a:t> and blesses Joseph.  </a:t>
            </a:r>
          </a:p>
          <a:p>
            <a:endParaRPr lang="en-US" sz="1800" dirty="0" smtClean="0"/>
          </a:p>
          <a:p>
            <a:r>
              <a:rPr lang="en-US" sz="1800" baseline="0" dirty="0" smtClean="0"/>
              <a:t>Keep yourself PURE so that you will be a useful vessel in service to GOD!</a:t>
            </a:r>
          </a:p>
          <a:p>
            <a:endParaRPr lang="en-US" sz="1800" dirty="0" smtClean="0"/>
          </a:p>
          <a:p>
            <a:r>
              <a:rPr lang="en-US" sz="1800" dirty="0" smtClean="0"/>
              <a:t>Don’t lose your soul in SIN.  Come to JESUS today for forgiveness and strength!</a:t>
            </a:r>
          </a:p>
          <a:p>
            <a:endParaRPr lang="en-US" sz="1800" dirty="0" smtClean="0"/>
          </a:p>
          <a:p>
            <a:r>
              <a:rPr lang="en-US" sz="1800" dirty="0" smtClean="0"/>
              <a:t>Jesus put it this way in Mark 16:15-16  </a:t>
            </a:r>
          </a:p>
          <a:p>
            <a:r>
              <a:rPr lang="en-US" sz="1800" b="1" dirty="0" smtClean="0"/>
              <a:t> And He said to them, “Go into all the world and preach the gospel to all creation. 16 He who has believed and has been baptized shall be saved; but he who has disbelieved shall be condemned.</a:t>
            </a:r>
            <a:endParaRPr lang="en-US" sz="1800" dirty="0"/>
          </a:p>
        </p:txBody>
      </p:sp>
      <p:sp>
        <p:nvSpPr>
          <p:cNvPr id="4" name="Slide Number Placeholder 3"/>
          <p:cNvSpPr>
            <a:spLocks noGrp="1"/>
          </p:cNvSpPr>
          <p:nvPr>
            <p:ph type="sldNum" sz="quarter" idx="10"/>
          </p:nvPr>
        </p:nvSpPr>
        <p:spPr/>
        <p:txBody>
          <a:bodyPr/>
          <a:lstStyle/>
          <a:p>
            <a:fld id="{72A6D49A-6E3B-984E-9C8A-1E7B2C70A1A8}"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DE2248-6F52-1147-B0F4-9518474F28CC}" type="datetimeFigureOut">
              <a:rPr lang="en-US" smtClean="0"/>
              <a:pPr/>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DE2248-6F52-1147-B0F4-9518474F28CC}" type="datetimeFigureOut">
              <a:rPr lang="en-US" smtClean="0"/>
              <a:pPr/>
              <a:t>3/8/2015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DE2248-6F52-1147-B0F4-9518474F28CC}" type="datetimeFigureOut">
              <a:rPr lang="en-US" smtClean="0"/>
              <a:pPr/>
              <a:t>3/8/2015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DE2248-6F52-1147-B0F4-9518474F28CC}" type="datetimeFigureOut">
              <a:rPr lang="en-US" smtClean="0"/>
              <a:pPr/>
              <a:t>3/8/2015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DE2248-6F52-1147-B0F4-9518474F28CC}" type="datetimeFigureOut">
              <a:rPr lang="en-US" smtClean="0"/>
              <a:pPr/>
              <a:t>3/8/2015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DE2248-6F52-1147-B0F4-9518474F28CC}" type="datetimeFigureOut">
              <a:rPr lang="en-US" smtClean="0"/>
              <a:pPr/>
              <a:t>3/8/2015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DE2248-6F52-1147-B0F4-9518474F28CC}" type="datetimeFigureOut">
              <a:rPr lang="en-US" smtClean="0"/>
              <a:pPr/>
              <a:t>3/8/2015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E2248-6F52-1147-B0F4-9518474F28CC}" type="datetimeFigureOut">
              <a:rPr lang="en-US" smtClean="0"/>
              <a:pPr/>
              <a:t>3/8/2015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A980E8-25D5-DA44-82EC-4B4C3575DF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500"/>
                                        <p:tgtEl>
                                          <p:spTgt spid="3">
                                            <p:txEl>
                                              <p:pRg st="0" end="0"/>
                                            </p:txEl>
                                          </p:spTgt>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3" dur="5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500"/>
                                        <p:tgtEl>
                                          <p:spTgt spid="3">
                                            <p:txEl>
                                              <p:pRg st="1" end="1"/>
                                            </p:txEl>
                                          </p:spTgt>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8" dur="5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9" dur="500"/>
                                        <p:tgtEl>
                                          <p:spTgt spid="3">
                                            <p:txEl>
                                              <p:pRg st="2" end="2"/>
                                            </p:txEl>
                                          </p:spTgt>
                                        </p:tgtEl>
                                      </p:cBhvr>
                                    </p:animEffect>
                                  </p:childTnLst>
                                </p:cTn>
                              </p:par>
                              <p:par>
                                <p:cTn id="20" presetID="29"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3" dur="5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4" dur="500"/>
                                        <p:tgtEl>
                                          <p:spTgt spid="3">
                                            <p:txEl>
                                              <p:pRg st="3" end="3"/>
                                            </p:txEl>
                                          </p:spTgt>
                                        </p:tgtEl>
                                      </p:cBhvr>
                                    </p:animEffect>
                                  </p:childTnLst>
                                </p:cTn>
                              </p:par>
                              <p:par>
                                <p:cTn id="25" presetID="29"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28" dur="5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9"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ppt_x</p:attrName>
                        </p:attrNameLst>
                      </p:cBhvr>
                      <p:tavLst>
                        <p:tav tm="0">
                          <p:val>
                            <p:strVal val="#ppt_x-.2"/>
                          </p:val>
                        </p:tav>
                        <p:tav tm="100000">
                          <p:val>
                            <p:strVal val="#ppt_x"/>
                          </p:val>
                        </p:tav>
                      </p:tavLst>
                    </p:anim>
                    <p:anim calcmode="lin" valueType="num">
                      <p:cBhvr>
                        <p:cTn dur="500" fill="hold"/>
                        <p:tgtEl>
                          <p:spTgt spid="3"/>
                        </p:tgtEl>
                        <p:attrNameLst>
                          <p:attrName>ppt_y</p:attrName>
                        </p:attrNameLst>
                      </p:cBhvr>
                      <p:tavLst>
                        <p:tav tm="0">
                          <p:val>
                            <p:strVal val="#ppt_y"/>
                          </p:val>
                        </p:tav>
                        <p:tav tm="100000">
                          <p:val>
                            <p:strVal val="#ppt_y"/>
                          </p:val>
                        </p:tav>
                      </p:tavLst>
                    </p:anim>
                    <p:animEffect transition="in" filter="wipe(right)" prLst="gradientSize: 0.1">
                      <p:cBhvr>
                        <p:cTn dur="500"/>
                        <p:tgtEl>
                          <p:spTgt spid="3"/>
                        </p:tgtEl>
                      </p:cBhvr>
                    </p:animEffect>
                  </p:childTnLst>
                </p:cTn>
              </p:par>
            </p:tnLst>
          </p:tmpl>
          <p:tmpl lvl="2">
            <p:tnLst>
              <p:par>
                <p:cTn presetID="29"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ppt_x</p:attrName>
                        </p:attrNameLst>
                      </p:cBhvr>
                      <p:tavLst>
                        <p:tav tm="0">
                          <p:val>
                            <p:strVal val="#ppt_x-.2"/>
                          </p:val>
                        </p:tav>
                        <p:tav tm="100000">
                          <p:val>
                            <p:strVal val="#ppt_x"/>
                          </p:val>
                        </p:tav>
                      </p:tavLst>
                    </p:anim>
                    <p:anim calcmode="lin" valueType="num">
                      <p:cBhvr>
                        <p:cTn dur="500" fill="hold"/>
                        <p:tgtEl>
                          <p:spTgt spid="3"/>
                        </p:tgtEl>
                        <p:attrNameLst>
                          <p:attrName>ppt_y</p:attrName>
                        </p:attrNameLst>
                      </p:cBhvr>
                      <p:tavLst>
                        <p:tav tm="0">
                          <p:val>
                            <p:strVal val="#ppt_y"/>
                          </p:val>
                        </p:tav>
                        <p:tav tm="100000">
                          <p:val>
                            <p:strVal val="#ppt_y"/>
                          </p:val>
                        </p:tav>
                      </p:tavLst>
                    </p:anim>
                    <p:animEffect transition="in" filter="wipe(right)" prLst="gradientSize: 0.1">
                      <p:cBhvr>
                        <p:cTn dur="500"/>
                        <p:tgtEl>
                          <p:spTgt spid="3"/>
                        </p:tgtEl>
                      </p:cBhvr>
                    </p:animEffect>
                  </p:childTnLst>
                </p:cTn>
              </p:par>
            </p:tnLst>
          </p:tmpl>
          <p:tmpl lvl="3">
            <p:tnLst>
              <p:par>
                <p:cTn presetID="29"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ppt_x</p:attrName>
                        </p:attrNameLst>
                      </p:cBhvr>
                      <p:tavLst>
                        <p:tav tm="0">
                          <p:val>
                            <p:strVal val="#ppt_x-.2"/>
                          </p:val>
                        </p:tav>
                        <p:tav tm="100000">
                          <p:val>
                            <p:strVal val="#ppt_x"/>
                          </p:val>
                        </p:tav>
                      </p:tavLst>
                    </p:anim>
                    <p:anim calcmode="lin" valueType="num">
                      <p:cBhvr>
                        <p:cTn dur="500" fill="hold"/>
                        <p:tgtEl>
                          <p:spTgt spid="3"/>
                        </p:tgtEl>
                        <p:attrNameLst>
                          <p:attrName>ppt_y</p:attrName>
                        </p:attrNameLst>
                      </p:cBhvr>
                      <p:tavLst>
                        <p:tav tm="0">
                          <p:val>
                            <p:strVal val="#ppt_y"/>
                          </p:val>
                        </p:tav>
                        <p:tav tm="100000">
                          <p:val>
                            <p:strVal val="#ppt_y"/>
                          </p:val>
                        </p:tav>
                      </p:tavLst>
                    </p:anim>
                    <p:animEffect transition="in" filter="wipe(right)" prLst="gradientSize: 0.1">
                      <p:cBhvr>
                        <p:cTn dur="500"/>
                        <p:tgtEl>
                          <p:spTgt spid="3"/>
                        </p:tgtEl>
                      </p:cBhvr>
                    </p:animEffect>
                  </p:childTnLst>
                </p:cTn>
              </p:par>
            </p:tnLst>
          </p:tmpl>
          <p:tmpl lvl="4">
            <p:tnLst>
              <p:par>
                <p:cTn presetID="29"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ppt_x</p:attrName>
                        </p:attrNameLst>
                      </p:cBhvr>
                      <p:tavLst>
                        <p:tav tm="0">
                          <p:val>
                            <p:strVal val="#ppt_x-.2"/>
                          </p:val>
                        </p:tav>
                        <p:tav tm="100000">
                          <p:val>
                            <p:strVal val="#ppt_x"/>
                          </p:val>
                        </p:tav>
                      </p:tavLst>
                    </p:anim>
                    <p:anim calcmode="lin" valueType="num">
                      <p:cBhvr>
                        <p:cTn dur="500" fill="hold"/>
                        <p:tgtEl>
                          <p:spTgt spid="3"/>
                        </p:tgtEl>
                        <p:attrNameLst>
                          <p:attrName>ppt_y</p:attrName>
                        </p:attrNameLst>
                      </p:cBhvr>
                      <p:tavLst>
                        <p:tav tm="0">
                          <p:val>
                            <p:strVal val="#ppt_y"/>
                          </p:val>
                        </p:tav>
                        <p:tav tm="100000">
                          <p:val>
                            <p:strVal val="#ppt_y"/>
                          </p:val>
                        </p:tav>
                      </p:tavLst>
                    </p:anim>
                    <p:animEffect transition="in" filter="wipe(right)" prLst="gradientSize: 0.1">
                      <p:cBhvr>
                        <p:cTn dur="500"/>
                        <p:tgtEl>
                          <p:spTgt spid="3"/>
                        </p:tgtEl>
                      </p:cBhvr>
                    </p:animEffect>
                  </p:childTnLst>
                </p:cTn>
              </p:par>
            </p:tnLst>
          </p:tmpl>
          <p:tmpl lvl="5">
            <p:tnLst>
              <p:par>
                <p:cTn presetID="29"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ppt_x</p:attrName>
                        </p:attrNameLst>
                      </p:cBhvr>
                      <p:tavLst>
                        <p:tav tm="0">
                          <p:val>
                            <p:strVal val="#ppt_x-.2"/>
                          </p:val>
                        </p:tav>
                        <p:tav tm="100000">
                          <p:val>
                            <p:strVal val="#ppt_x"/>
                          </p:val>
                        </p:tav>
                      </p:tavLst>
                    </p:anim>
                    <p:anim calcmode="lin" valueType="num">
                      <p:cBhvr>
                        <p:cTn dur="500" fill="hold"/>
                        <p:tgtEl>
                          <p:spTgt spid="3"/>
                        </p:tgtEl>
                        <p:attrNameLst>
                          <p:attrName>ppt_y</p:attrName>
                        </p:attrNameLst>
                      </p:cBhvr>
                      <p:tavLst>
                        <p:tav tm="0">
                          <p:val>
                            <p:strVal val="#ppt_y"/>
                          </p:val>
                        </p:tav>
                        <p:tav tm="100000">
                          <p:val>
                            <p:strVal val="#ppt_y"/>
                          </p:val>
                        </p:tav>
                      </p:tavLst>
                    </p:anim>
                    <p:animEffect transition="in" filter="wipe(right)" prLst="gradientSize: 0.1">
                      <p:cBhvr>
                        <p:cTn dur="500"/>
                        <p:tgtEl>
                          <p:spTgt spid="3"/>
                        </p:tgtEl>
                      </p:cBhvr>
                    </p:animEffect>
                  </p:childTnLst>
                </p:cTn>
              </p:par>
            </p:tnLst>
          </p:tmpl>
        </p:tmplLst>
      </p:bldP>
    </p:bld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Joseph</a:t>
            </a:r>
            <a:endParaRPr lang="en-US" dirty="0"/>
          </a:p>
        </p:txBody>
      </p:sp>
      <p:sp>
        <p:nvSpPr>
          <p:cNvPr id="3" name="Subtitle 2"/>
          <p:cNvSpPr>
            <a:spLocks noGrp="1"/>
          </p:cNvSpPr>
          <p:nvPr>
            <p:ph type="subTitle" idx="1"/>
          </p:nvPr>
        </p:nvSpPr>
        <p:spPr/>
        <p:txBody>
          <a:bodyPr/>
          <a:lstStyle/>
          <a:p>
            <a:endParaRPr lang="en-US"/>
          </a:p>
        </p:txBody>
      </p:sp>
      <p:pic>
        <p:nvPicPr>
          <p:cNvPr id="5" name="Picture 4" descr="JosephInEgypt-Title.jpg"/>
          <p:cNvPicPr>
            <a:picLocks noChangeAspect="1"/>
          </p:cNvPicPr>
          <p:nvPr/>
        </p:nvPicPr>
        <p:blipFill>
          <a:blip r:embed="rId3"/>
          <a:stretch>
            <a:fillRect/>
          </a:stretch>
        </p:blipFill>
        <p:spPr>
          <a:xfrm>
            <a:off x="0" y="-1"/>
            <a:ext cx="9144001" cy="6858001"/>
          </a:xfrm>
          <a:prstGeom prst="rect">
            <a:avLst/>
          </a:prstGeom>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Resisting The Temptations of Lust</a:t>
            </a:r>
            <a:endParaRPr lang="en-US" dirty="0"/>
          </a:p>
        </p:txBody>
      </p:sp>
      <p:sp>
        <p:nvSpPr>
          <p:cNvPr id="3" name="Content Placeholder 2"/>
          <p:cNvSpPr>
            <a:spLocks noGrp="1"/>
          </p:cNvSpPr>
          <p:nvPr>
            <p:ph idx="1"/>
          </p:nvPr>
        </p:nvSpPr>
        <p:spPr/>
        <p:txBody>
          <a:bodyPr>
            <a:normAutofit lnSpcReduction="10000"/>
          </a:bodyPr>
          <a:lstStyle/>
          <a:p>
            <a:r>
              <a:rPr lang="en-US" dirty="0" smtClean="0"/>
              <a:t>Even When Blessed By God, </a:t>
            </a:r>
            <a:r>
              <a:rPr lang="en-US" b="1" dirty="0" smtClean="0"/>
              <a:t>Everyone</a:t>
            </a:r>
            <a:r>
              <a:rPr lang="en-US" dirty="0" smtClean="0"/>
              <a:t> Must Resist Temptation.</a:t>
            </a:r>
          </a:p>
          <a:p>
            <a:pPr lvl="1"/>
            <a:r>
              <a:rPr lang="en-US" dirty="0" smtClean="0"/>
              <a:t>Genesis 39:1-7, James 1:13-15</a:t>
            </a:r>
          </a:p>
          <a:p>
            <a:r>
              <a:rPr lang="en-US" dirty="0" smtClean="0"/>
              <a:t>Even Before The Temptation Comes, We Must </a:t>
            </a:r>
            <a:r>
              <a:rPr lang="en-US" b="1" dirty="0" smtClean="0"/>
              <a:t>Determine</a:t>
            </a:r>
            <a:r>
              <a:rPr lang="en-US" dirty="0" smtClean="0"/>
              <a:t> Not To Sin Against God.</a:t>
            </a:r>
          </a:p>
          <a:p>
            <a:pPr lvl="1"/>
            <a:r>
              <a:rPr lang="en-US" dirty="0" smtClean="0"/>
              <a:t>Genesis 39:8-9, 2 Chronicles 16:9</a:t>
            </a:r>
          </a:p>
          <a:p>
            <a:r>
              <a:rPr lang="en-US" dirty="0" smtClean="0"/>
              <a:t>Even When We First Resist, Satan Will </a:t>
            </a:r>
            <a:r>
              <a:rPr lang="en-US" b="1" dirty="0" smtClean="0"/>
              <a:t>Increase</a:t>
            </a:r>
            <a:r>
              <a:rPr lang="en-US" dirty="0" smtClean="0"/>
              <a:t> His Attack.</a:t>
            </a:r>
          </a:p>
          <a:p>
            <a:pPr lvl="1"/>
            <a:r>
              <a:rPr lang="en-US" dirty="0" smtClean="0"/>
              <a:t>Genesis 39:10-12a</a:t>
            </a:r>
          </a:p>
          <a:p>
            <a:endParaRPr lang="en-US"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Flee From Sins of Lust!</a:t>
            </a:r>
            <a:endParaRPr lang="en-US" dirty="0"/>
          </a:p>
        </p:txBody>
      </p:sp>
      <p:sp>
        <p:nvSpPr>
          <p:cNvPr id="3" name="Content Placeholder 2"/>
          <p:cNvSpPr>
            <a:spLocks noGrp="1"/>
          </p:cNvSpPr>
          <p:nvPr>
            <p:ph idx="1"/>
          </p:nvPr>
        </p:nvSpPr>
        <p:spPr>
          <a:xfrm>
            <a:off x="457200" y="1417638"/>
            <a:ext cx="8229600" cy="5076419"/>
          </a:xfrm>
        </p:spPr>
        <p:txBody>
          <a:bodyPr>
            <a:normAutofit fontScale="92500"/>
          </a:bodyPr>
          <a:lstStyle/>
          <a:p>
            <a:r>
              <a:rPr lang="en-US" b="1" dirty="0" smtClean="0"/>
              <a:t>“…And he left his garment in her hand and fled, and went outside.”  (</a:t>
            </a:r>
            <a:r>
              <a:rPr lang="en-US" dirty="0" smtClean="0"/>
              <a:t>Genesis 39:12b)</a:t>
            </a:r>
          </a:p>
          <a:p>
            <a:r>
              <a:rPr lang="en-US" dirty="0" smtClean="0"/>
              <a:t>When Under Attack, </a:t>
            </a:r>
            <a:r>
              <a:rPr lang="en-US" b="1" u="sng" dirty="0" smtClean="0"/>
              <a:t>RUN</a:t>
            </a:r>
            <a:r>
              <a:rPr lang="en-US" dirty="0" smtClean="0"/>
              <a:t> From Fornication </a:t>
            </a:r>
            <a:br>
              <a:rPr lang="en-US" dirty="0" smtClean="0"/>
            </a:br>
            <a:r>
              <a:rPr lang="en-US" dirty="0" smtClean="0"/>
              <a:t>And Adultery.</a:t>
            </a:r>
          </a:p>
          <a:p>
            <a:pPr lvl="1"/>
            <a:r>
              <a:rPr lang="en-US" dirty="0" smtClean="0"/>
              <a:t>1 Corinthians 6:18, Matthew 5:11-12</a:t>
            </a:r>
          </a:p>
          <a:p>
            <a:r>
              <a:rPr lang="en-US" dirty="0" smtClean="0"/>
              <a:t>Allowing Lust To Grow Will Ruin Us.</a:t>
            </a:r>
          </a:p>
          <a:p>
            <a:pPr lvl="1"/>
            <a:r>
              <a:rPr lang="en-US" dirty="0" smtClean="0"/>
              <a:t>Consider </a:t>
            </a:r>
            <a:r>
              <a:rPr lang="en-US" dirty="0" err="1" smtClean="0"/>
              <a:t>Potiphar’s</a:t>
            </a:r>
            <a:r>
              <a:rPr lang="en-US" dirty="0" smtClean="0"/>
              <a:t> Wife…</a:t>
            </a:r>
          </a:p>
          <a:p>
            <a:r>
              <a:rPr lang="en-US" b="1" dirty="0" smtClean="0"/>
              <a:t>“For what will it profit a man if he gains the whole world and forfeits his soul? Or what will a man give in exchange for his soul?” Matt. 16:26</a:t>
            </a:r>
            <a:endParaRPr lang="en-US" dirty="0" smtClean="0"/>
          </a:p>
          <a:p>
            <a:endParaRPr lang="en-US" dirty="0" smtClean="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Serving God Like Joseph</a:t>
            </a:r>
            <a:endParaRPr lang="en-US" b="1" dirty="0"/>
          </a:p>
        </p:txBody>
      </p:sp>
      <p:sp>
        <p:nvSpPr>
          <p:cNvPr id="3" name="Content Placeholder 2"/>
          <p:cNvSpPr>
            <a:spLocks noGrp="1"/>
          </p:cNvSpPr>
          <p:nvPr>
            <p:ph idx="1"/>
          </p:nvPr>
        </p:nvSpPr>
        <p:spPr/>
        <p:txBody>
          <a:bodyPr/>
          <a:lstStyle/>
          <a:p>
            <a:r>
              <a:rPr lang="en-US" dirty="0" smtClean="0"/>
              <a:t>Like Joseph, Do I Guard Against Lust No Matter How Well I’m Doing In Other Areas?</a:t>
            </a:r>
          </a:p>
          <a:p>
            <a:r>
              <a:rPr lang="en-US" dirty="0" smtClean="0"/>
              <a:t>Like Joseph, Have I Determined Not To Give Into These Temptations?</a:t>
            </a:r>
          </a:p>
          <a:p>
            <a:r>
              <a:rPr lang="en-US" dirty="0" smtClean="0"/>
              <a:t>Like Joseph, Have I Reinforced My Faith To Stand Against Satan’s On-going Attacks?</a:t>
            </a:r>
          </a:p>
          <a:p>
            <a:r>
              <a:rPr lang="en-US" dirty="0" smtClean="0"/>
              <a:t>Like Joseph, Do I Quickly Exit High Pressure Situations?</a:t>
            </a:r>
          </a:p>
          <a:p>
            <a:endParaRPr lang="en-US" dirty="0" smtClean="0"/>
          </a:p>
          <a:p>
            <a:endParaRPr lang="en-US"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Joseph</a:t>
            </a:r>
            <a:endParaRPr lang="en-US" dirty="0"/>
          </a:p>
        </p:txBody>
      </p:sp>
      <p:sp>
        <p:nvSpPr>
          <p:cNvPr id="3" name="Subtitle 2"/>
          <p:cNvSpPr>
            <a:spLocks noGrp="1"/>
          </p:cNvSpPr>
          <p:nvPr>
            <p:ph type="subTitle" idx="1"/>
          </p:nvPr>
        </p:nvSpPr>
        <p:spPr/>
        <p:txBody>
          <a:bodyPr/>
          <a:lstStyle/>
          <a:p>
            <a:endParaRPr lang="en-US"/>
          </a:p>
        </p:txBody>
      </p:sp>
      <p:pic>
        <p:nvPicPr>
          <p:cNvPr id="5" name="Picture 4" descr="JosephInEgypt-Title.jpg"/>
          <p:cNvPicPr>
            <a:picLocks noChangeAspect="1"/>
          </p:cNvPicPr>
          <p:nvPr/>
        </p:nvPicPr>
        <p:blipFill>
          <a:blip r:embed="rId3"/>
          <a:stretch>
            <a:fillRect/>
          </a:stretch>
        </p:blipFill>
        <p:spPr>
          <a:xfrm>
            <a:off x="0" y="-1"/>
            <a:ext cx="9144001" cy="6858001"/>
          </a:xfrm>
          <a:prstGeom prst="rect">
            <a:avLst/>
          </a:prstGeom>
        </p:spPr>
      </p:pic>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83</TotalTime>
  <Words>954</Words>
  <Application>Microsoft Office PowerPoint</Application>
  <PresentationFormat>On-screen Show (4:3)</PresentationFormat>
  <Paragraphs>65</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Theme</vt:lpstr>
      <vt:lpstr>Joseph</vt:lpstr>
      <vt:lpstr>Resisting The Temptations of Lust</vt:lpstr>
      <vt:lpstr>Flee From Sins of Lust!</vt:lpstr>
      <vt:lpstr>Serving God Like Joseph</vt:lpstr>
      <vt:lpstr>Joseph</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Joseph</dc:title>
  <dc:creator>Phillip Shumake</dc:creator>
  <cp:lastModifiedBy>East End</cp:lastModifiedBy>
  <cp:revision>27</cp:revision>
  <dcterms:created xsi:type="dcterms:W3CDTF">2015-03-08T00:21:54Z</dcterms:created>
  <dcterms:modified xsi:type="dcterms:W3CDTF">2015-03-08T13:09:22Z</dcterms:modified>
</cp:coreProperties>
</file>