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0" r:id="rId3"/>
    <p:sldId id="261" r:id="rId4"/>
    <p:sldId id="259" r:id="rId5"/>
    <p:sldId id="262"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5753" autoAdjust="0"/>
  </p:normalViewPr>
  <p:slideViewPr>
    <p:cSldViewPr snapToGrid="0" snapToObjects="1">
      <p:cViewPr varScale="1">
        <p:scale>
          <a:sx n="75" d="100"/>
          <a:sy n="75" d="100"/>
        </p:scale>
        <p:origin x="-18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BC5CC-43B2-9645-94AC-F6FB802E0633}" type="datetimeFigureOut">
              <a:rPr lang="en-US" smtClean="0"/>
              <a:pPr/>
              <a:t>10/24/15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F31D0-3A10-0A41-9324-C7512C36AB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Doug Hamilton….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does iron sharpen iron? Let us cover a little “Iron History”. </a:t>
            </a:r>
            <a:endParaRPr lang="en-US" dirty="0" smtClean="0"/>
          </a:p>
          <a:p>
            <a:pPr lvl="1"/>
            <a:r>
              <a:rPr lang="en-US" sz="1200" kern="1200" dirty="0" smtClean="0">
                <a:solidFill>
                  <a:schemeClr val="tx1"/>
                </a:solidFill>
                <a:latin typeface="+mn-lt"/>
                <a:ea typeface="+mn-ea"/>
                <a:cs typeface="+mn-cs"/>
              </a:rPr>
              <a:t>Bronze, the material primarily used for weapons prior to 1300 BC, was running short because of all the wars going on in the world at the time. The Aegean people, perhaps the Philistines, developed a skill for making weapons out of the much-stronger iron.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Iron weapons were so revolutionary that the Philistines kept the technology to themselves similar to our approach on nuclear technology today. Their “Iron” advantage helped them hang onto the early monopoly on iron weapons as indicated in 1 Sam 13:19-21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 the next couple decades, the technology leaked out and Israel came into possession of this newly found skill. Sometime near the age of King David, Israel began making iron weapons for themselves. By the time of Solomon and the writing of Proverbs 27:17, the making and sharpening of iron swords was a huge national endeavor that allowed for military independence for the relatively young nation. </a:t>
            </a:r>
          </a:p>
          <a:p>
            <a:endParaRPr lang="en-US" dirty="0"/>
          </a:p>
        </p:txBody>
      </p:sp>
      <p:sp>
        <p:nvSpPr>
          <p:cNvPr id="4" name="Slide Number Placeholder 3"/>
          <p:cNvSpPr>
            <a:spLocks noGrp="1"/>
          </p:cNvSpPr>
          <p:nvPr>
            <p:ph type="sldNum" sz="quarter" idx="10"/>
          </p:nvPr>
        </p:nvSpPr>
        <p:spPr/>
        <p:txBody>
          <a:bodyPr/>
          <a:lstStyle/>
          <a:p>
            <a:fld id="{8C5F31D0-3A10-0A41-9324-C7512C36ABE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File A Blade?  To increase it’s precision,  to remove it’s defects, to shine it’s appearance, to make it suitable for active use (fit for business.) Matt. Henry…..</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PRECISION:  more</a:t>
            </a:r>
            <a:r>
              <a:rPr lang="en-US" sz="1200" kern="1200" baseline="0" dirty="0" smtClean="0">
                <a:solidFill>
                  <a:schemeClr val="tx1"/>
                </a:solidFill>
                <a:latin typeface="+mn-lt"/>
                <a:ea typeface="+mn-ea"/>
                <a:cs typeface="+mn-cs"/>
              </a:rPr>
              <a:t> fine point or edge.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DEFECTS:  Rough spots and chips are etched away.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APPEARANCE:  We want to shine with the light of God.  A freshly sharpened blade has the shine of the well polished metal glimmering.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ACTIVE USE:  Now we are ready for harvest, for battle, for hunting – whatever the task…  we will cut cleaner, swifter, more directly, more easily…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you’ve ever tried to chop a tree with a dull axe or just cut your food with a rounded butter-knife…you know the difficulty of being dulled.</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a:t>
            </a:r>
            <a:r>
              <a:rPr lang="en-US" sz="1200" kern="1200" baseline="0" dirty="0" smtClean="0">
                <a:solidFill>
                  <a:schemeClr val="tx1"/>
                </a:solidFill>
                <a:latin typeface="+mn-lt"/>
                <a:ea typeface="+mn-ea"/>
                <a:cs typeface="+mn-cs"/>
              </a:rPr>
              <a:t> a Basketball practice – we play a </a:t>
            </a:r>
            <a:r>
              <a:rPr lang="en-US" sz="1200" kern="1200" baseline="0" dirty="0" err="1" smtClean="0">
                <a:solidFill>
                  <a:schemeClr val="tx1"/>
                </a:solidFill>
                <a:latin typeface="+mn-lt"/>
                <a:ea typeface="+mn-ea"/>
                <a:cs typeface="+mn-cs"/>
              </a:rPr>
              <a:t>skrimmage</a:t>
            </a:r>
            <a:r>
              <a:rPr lang="en-US" sz="1200" kern="1200" baseline="0" dirty="0" smtClean="0">
                <a:solidFill>
                  <a:schemeClr val="tx1"/>
                </a:solidFill>
                <a:latin typeface="+mn-lt"/>
                <a:ea typeface="+mn-ea"/>
                <a:cs typeface="+mn-cs"/>
              </a:rPr>
              <a:t>.  Why?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gives us a low consequence environment to discover our weaknesses.</a:t>
            </a:r>
          </a:p>
          <a:p>
            <a:r>
              <a:rPr lang="en-US" sz="1200" kern="1200" baseline="0" dirty="0" smtClean="0">
                <a:solidFill>
                  <a:schemeClr val="tx1"/>
                </a:solidFill>
                <a:latin typeface="+mn-lt"/>
                <a:ea typeface="+mn-ea"/>
                <a:cs typeface="+mn-cs"/>
              </a:rPr>
              <a:t>It helps us try out what we think will work to see if it does.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boosts our confidence to identify our strengths…</a:t>
            </a:r>
          </a:p>
        </p:txBody>
      </p:sp>
      <p:sp>
        <p:nvSpPr>
          <p:cNvPr id="4" name="Slide Number Placeholder 3"/>
          <p:cNvSpPr>
            <a:spLocks noGrp="1"/>
          </p:cNvSpPr>
          <p:nvPr>
            <p:ph type="sldNum" sz="quarter" idx="10"/>
          </p:nvPr>
        </p:nvSpPr>
        <p:spPr/>
        <p:txBody>
          <a:bodyPr/>
          <a:lstStyle/>
          <a:p>
            <a:fld id="{8C5F31D0-3A10-0A41-9324-C7512C36ABE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&gt;&gt;&gt; iron sharpens iron - because we Value and Reward specific Character Traits.  Friendship is withdrawn when people are repeatedly inconsiderate.  Friendship grows when respect is shown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&gt;&gt;&gt; </a:t>
            </a:r>
            <a:r>
              <a:rPr lang="en-US" sz="1200" kern="1200" dirty="0" err="1" smtClean="0">
                <a:solidFill>
                  <a:schemeClr val="tx1"/>
                </a:solidFill>
                <a:latin typeface="+mn-lt"/>
                <a:ea typeface="+mn-ea"/>
                <a:cs typeface="+mn-cs"/>
              </a:rPr>
              <a:t>Somethings</a:t>
            </a:r>
            <a:r>
              <a:rPr lang="en-US" sz="1200" kern="1200" dirty="0" smtClean="0">
                <a:solidFill>
                  <a:schemeClr val="tx1"/>
                </a:solidFill>
                <a:latin typeface="+mn-lt"/>
                <a:ea typeface="+mn-ea"/>
                <a:cs typeface="+mn-cs"/>
              </a:rPr>
              <a:t> can be learned from pouring over a book in intense study.  Some things are learned by seeing them face to face in another person.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Prov</a:t>
            </a:r>
            <a:r>
              <a:rPr lang="en-US" sz="1200" kern="1200" dirty="0" smtClean="0">
                <a:solidFill>
                  <a:schemeClr val="tx1"/>
                </a:solidFill>
                <a:latin typeface="+mn-lt"/>
                <a:ea typeface="+mn-ea"/>
                <a:cs typeface="+mn-cs"/>
              </a:rPr>
              <a:t> 13:20 He who walks with wise men will be wise, but the companion of fools will suffer harm.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ACCOUNTABILITY:  Confession.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HEALTHY FRICTION:   (Paul rebuking Peter)</a:t>
            </a:r>
          </a:p>
          <a:p>
            <a:r>
              <a:rPr lang="en-US" sz="1200" kern="1200" dirty="0" smtClean="0">
                <a:solidFill>
                  <a:schemeClr val="tx1"/>
                </a:solidFill>
                <a:latin typeface="+mn-lt"/>
                <a:ea typeface="+mn-ea"/>
                <a:cs typeface="+mn-cs"/>
              </a:rPr>
              <a:t> **When</a:t>
            </a:r>
            <a:r>
              <a:rPr lang="en-US" sz="1200" kern="1200" baseline="0" dirty="0" smtClean="0">
                <a:solidFill>
                  <a:schemeClr val="tx1"/>
                </a:solidFill>
                <a:latin typeface="+mn-lt"/>
                <a:ea typeface="+mn-ea"/>
                <a:cs typeface="+mn-cs"/>
              </a:rPr>
              <a:t> a friend can tell you the TRUTH, even when you don’t want to hear it – that is a true friend.  </a:t>
            </a:r>
          </a:p>
          <a:p>
            <a:r>
              <a:rPr lang="en-US" dirty="0" smtClean="0"/>
              <a:t>When Iron Sharpens Iron…Things May Get Heated.</a:t>
            </a:r>
          </a:p>
          <a:p>
            <a:r>
              <a:rPr lang="en-US" dirty="0" smtClean="0"/>
              <a:t>When Iron Meets Iron…Both Prove What They Are Made Of.  Tough &amp; Strong</a:t>
            </a:r>
          </a:p>
          <a:p>
            <a:endParaRPr lang="en-US" dirty="0"/>
          </a:p>
        </p:txBody>
      </p:sp>
      <p:sp>
        <p:nvSpPr>
          <p:cNvPr id="4" name="Slide Number Placeholder 3"/>
          <p:cNvSpPr>
            <a:spLocks noGrp="1"/>
          </p:cNvSpPr>
          <p:nvPr>
            <p:ph type="sldNum" sz="quarter" idx="10"/>
          </p:nvPr>
        </p:nvSpPr>
        <p:spPr/>
        <p:txBody>
          <a:bodyPr/>
          <a:lstStyle/>
          <a:p>
            <a:fld id="{8C5F31D0-3A10-0A41-9324-C7512C36ABE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Ohio State University – looked</a:t>
            </a:r>
            <a:r>
              <a:rPr lang="en-US" sz="1200" kern="1200" baseline="0" dirty="0" smtClean="0">
                <a:solidFill>
                  <a:schemeClr val="tx1"/>
                </a:solidFill>
                <a:latin typeface="+mn-lt"/>
                <a:ea typeface="+mn-ea"/>
                <a:cs typeface="+mn-cs"/>
              </a:rPr>
              <a:t> at 6 basic emotions:  Angry, Happy, Sad, Fearful, Surprised, and Disgusted…and found that not only for these </a:t>
            </a:r>
            <a:r>
              <a:rPr lang="en-US" sz="1200" kern="1200" baseline="0" dirty="0" err="1" smtClean="0">
                <a:solidFill>
                  <a:schemeClr val="tx1"/>
                </a:solidFill>
                <a:latin typeface="+mn-lt"/>
                <a:ea typeface="+mn-ea"/>
                <a:cs typeface="+mn-cs"/>
              </a:rPr>
              <a:t>emotions..but</a:t>
            </a:r>
            <a:r>
              <a:rPr lang="en-US" sz="1200" kern="1200" baseline="0" dirty="0" smtClean="0">
                <a:solidFill>
                  <a:schemeClr val="tx1"/>
                </a:solidFill>
                <a:latin typeface="+mn-lt"/>
                <a:ea typeface="+mn-ea"/>
                <a:cs typeface="+mn-cs"/>
              </a:rPr>
              <a:t> for 21 different combinations --- most people have the same muscle response and make very similar faces!  21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Truth is – our face tells A LOT about how we are doing!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Iron </a:t>
            </a:r>
            <a:r>
              <a:rPr lang="en-US" sz="1200" kern="1200" dirty="0" err="1" smtClean="0">
                <a:solidFill>
                  <a:schemeClr val="tx1"/>
                </a:solidFill>
                <a:latin typeface="+mn-lt"/>
                <a:ea typeface="+mn-ea"/>
                <a:cs typeface="+mn-cs"/>
              </a:rPr>
              <a:t>sharpeneth</a:t>
            </a:r>
            <a:r>
              <a:rPr lang="en-US" sz="1200" kern="1200" dirty="0" smtClean="0">
                <a:solidFill>
                  <a:schemeClr val="tx1"/>
                </a:solidFill>
                <a:latin typeface="+mn-lt"/>
                <a:ea typeface="+mn-ea"/>
                <a:cs typeface="+mn-cs"/>
              </a:rPr>
              <a:t> iron; so a man </a:t>
            </a:r>
            <a:r>
              <a:rPr lang="en-US" sz="1200" kern="1200" dirty="0" err="1" smtClean="0">
                <a:solidFill>
                  <a:schemeClr val="tx1"/>
                </a:solidFill>
                <a:latin typeface="+mn-lt"/>
                <a:ea typeface="+mn-ea"/>
                <a:cs typeface="+mn-cs"/>
              </a:rPr>
              <a:t>sharpeneth</a:t>
            </a:r>
            <a:r>
              <a:rPr lang="en-US" sz="1200" kern="1200" dirty="0" smtClean="0">
                <a:solidFill>
                  <a:schemeClr val="tx1"/>
                </a:solidFill>
                <a:latin typeface="+mn-lt"/>
                <a:ea typeface="+mn-ea"/>
                <a:cs typeface="+mn-cs"/>
              </a:rPr>
              <a:t> the countenance of his friend.</a:t>
            </a:r>
            <a:endParaRPr lang="en-US" dirty="0" smtClean="0"/>
          </a:p>
          <a:p>
            <a:endParaRPr lang="en-US" dirty="0" smtClean="0"/>
          </a:p>
          <a:p>
            <a:endParaRPr lang="en-US" dirty="0" smtClean="0"/>
          </a:p>
          <a:p>
            <a:r>
              <a:rPr lang="en-US" dirty="0" smtClean="0"/>
              <a:t>A </a:t>
            </a:r>
            <a:r>
              <a:rPr lang="en-US" dirty="0" smtClean="0"/>
              <a:t>teacher</a:t>
            </a:r>
            <a:r>
              <a:rPr lang="en-US" baseline="0" dirty="0" smtClean="0"/>
              <a:t> can often look over his or her classroom and see the </a:t>
            </a:r>
            <a:r>
              <a:rPr lang="en-US" baseline="0" dirty="0" err="1" smtClean="0"/>
              <a:t>puzzeled</a:t>
            </a:r>
            <a:r>
              <a:rPr lang="en-US" baseline="0" dirty="0" smtClean="0"/>
              <a:t> looks on student’s faces…and know which one to approach to offer help to</a:t>
            </a:r>
            <a:r>
              <a:rPr lang="en-US" baseline="0" dirty="0" smtClean="0"/>
              <a:t>.</a:t>
            </a:r>
          </a:p>
          <a:p>
            <a:endParaRPr lang="en-US" baseline="0" dirty="0" smtClean="0"/>
          </a:p>
          <a:p>
            <a:r>
              <a:rPr lang="en-US" baseline="0" dirty="0" smtClean="0"/>
              <a:t>Study Together, To Give A Friend An Expression of Confidence</a:t>
            </a:r>
          </a:p>
          <a:p>
            <a:r>
              <a:rPr lang="en-US" baseline="0" dirty="0" smtClean="0"/>
              <a:t>Sing Together, To Give A Friend An Expression of Joy</a:t>
            </a:r>
          </a:p>
          <a:p>
            <a:endParaRPr lang="en-US" dirty="0"/>
          </a:p>
        </p:txBody>
      </p:sp>
      <p:sp>
        <p:nvSpPr>
          <p:cNvPr id="4" name="Slide Number Placeholder 3"/>
          <p:cNvSpPr>
            <a:spLocks noGrp="1"/>
          </p:cNvSpPr>
          <p:nvPr>
            <p:ph type="sldNum" sz="quarter" idx="10"/>
          </p:nvPr>
        </p:nvSpPr>
        <p:spPr/>
        <p:txBody>
          <a:bodyPr/>
          <a:lstStyle/>
          <a:p>
            <a:fld id="{8C5F31D0-3A10-0A41-9324-C7512C36ABE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0" kern="1200">
          <a:solidFill>
            <a:srgbClr val="F2F2F2"/>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b="0" kern="1200">
          <a:solidFill>
            <a:schemeClr val="bg1">
              <a:lumMod val="95000"/>
            </a:schemeClr>
          </a:solidFill>
          <a:latin typeface="Tahoma"/>
          <a:ea typeface="+mn-ea"/>
          <a:cs typeface="Tahoma"/>
        </a:defRPr>
      </a:lvl1pPr>
      <a:lvl2pPr marL="742950" indent="-285750" algn="l" defTabSz="457200" rtl="0" eaLnBrk="1" latinLnBrk="0" hangingPunct="1">
        <a:spcBef>
          <a:spcPct val="20000"/>
        </a:spcBef>
        <a:buFont typeface="Arial"/>
        <a:buChar char="–"/>
        <a:defRPr sz="2800" b="0" kern="1200">
          <a:solidFill>
            <a:schemeClr val="bg1">
              <a:lumMod val="95000"/>
            </a:schemeClr>
          </a:solidFill>
          <a:latin typeface="Tahoma"/>
          <a:ea typeface="+mn-ea"/>
          <a:cs typeface="Tahoma"/>
        </a:defRPr>
      </a:lvl2pPr>
      <a:lvl3pPr marL="1143000" indent="-228600" algn="l" defTabSz="457200" rtl="0" eaLnBrk="1" latinLnBrk="0" hangingPunct="1">
        <a:spcBef>
          <a:spcPct val="20000"/>
        </a:spcBef>
        <a:buFont typeface="Arial"/>
        <a:buChar char="•"/>
        <a:defRPr sz="2400" b="0" kern="1200">
          <a:solidFill>
            <a:schemeClr val="bg1">
              <a:lumMod val="95000"/>
            </a:schemeClr>
          </a:solidFill>
          <a:latin typeface="Tahoma"/>
          <a:ea typeface="+mn-ea"/>
          <a:cs typeface="Tahoma"/>
        </a:defRPr>
      </a:lvl3pPr>
      <a:lvl4pPr marL="1600200" indent="-228600" algn="l" defTabSz="457200" rtl="0" eaLnBrk="1" latinLnBrk="0" hangingPunct="1">
        <a:spcBef>
          <a:spcPct val="20000"/>
        </a:spcBef>
        <a:buFont typeface="Arial"/>
        <a:buChar char="–"/>
        <a:defRPr sz="2000" b="0" kern="1200">
          <a:solidFill>
            <a:schemeClr val="bg1">
              <a:lumMod val="95000"/>
            </a:schemeClr>
          </a:solidFill>
          <a:latin typeface="Tahoma"/>
          <a:ea typeface="+mn-ea"/>
          <a:cs typeface="Tahoma"/>
        </a:defRPr>
      </a:lvl4pPr>
      <a:lvl5pPr marL="2057400" indent="-228600" algn="l" defTabSz="457200" rtl="0" eaLnBrk="1" latinLnBrk="0" hangingPunct="1">
        <a:spcBef>
          <a:spcPct val="20000"/>
        </a:spcBef>
        <a:buFont typeface="Arial"/>
        <a:buChar char="»"/>
        <a:defRPr sz="2000" b="0" kern="1200">
          <a:solidFill>
            <a:schemeClr val="bg1">
              <a:lumMod val="95000"/>
            </a:schemeClr>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Iron Sharpens Iron</a:t>
            </a:r>
            <a:endParaRPr lang="en-US" dirty="0"/>
          </a:p>
        </p:txBody>
      </p:sp>
      <p:sp>
        <p:nvSpPr>
          <p:cNvPr id="3" name="Subtitle 2"/>
          <p:cNvSpPr>
            <a:spLocks noGrp="1"/>
          </p:cNvSpPr>
          <p:nvPr>
            <p:ph type="subTitle" idx="1"/>
          </p:nvPr>
        </p:nvSpPr>
        <p:spPr/>
        <p:txBody>
          <a:bodyPr/>
          <a:lstStyle/>
          <a:p>
            <a:endParaRPr lang="en-US"/>
          </a:p>
        </p:txBody>
      </p:sp>
      <p:pic>
        <p:nvPicPr>
          <p:cNvPr id="4" name="Picture 3" descr="Iron-Iron-titl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In The Ancient World</a:t>
            </a:r>
            <a:endParaRPr lang="en-US" dirty="0"/>
          </a:p>
        </p:txBody>
      </p:sp>
      <p:sp>
        <p:nvSpPr>
          <p:cNvPr id="3" name="Content Placeholder 2"/>
          <p:cNvSpPr>
            <a:spLocks noGrp="1"/>
          </p:cNvSpPr>
          <p:nvPr>
            <p:ph idx="1"/>
          </p:nvPr>
        </p:nvSpPr>
        <p:spPr>
          <a:xfrm>
            <a:off x="457200" y="1532467"/>
            <a:ext cx="7840133" cy="4986867"/>
          </a:xfrm>
        </p:spPr>
        <p:txBody>
          <a:bodyPr>
            <a:normAutofit/>
          </a:bodyPr>
          <a:lstStyle/>
          <a:p>
            <a:r>
              <a:rPr lang="en-US" dirty="0" smtClean="0"/>
              <a:t>Iron Weapons Were A Strategic</a:t>
            </a:r>
            <a:br>
              <a:rPr lang="en-US" dirty="0" smtClean="0"/>
            </a:br>
            <a:r>
              <a:rPr lang="en-US" dirty="0" smtClean="0"/>
              <a:t> Military Asset.</a:t>
            </a:r>
          </a:p>
          <a:p>
            <a:pPr lvl="1"/>
            <a:r>
              <a:rPr lang="en-US" dirty="0" smtClean="0"/>
              <a:t>Chariots: Judges 4:1-3</a:t>
            </a:r>
          </a:p>
          <a:p>
            <a:pPr lvl="1"/>
            <a:r>
              <a:rPr lang="en-US" dirty="0" smtClean="0"/>
              <a:t>Swords: 1 Samuel 13:19-21</a:t>
            </a:r>
          </a:p>
          <a:p>
            <a:r>
              <a:rPr lang="en-US" dirty="0" smtClean="0"/>
              <a:t>Iron Tools Were Commonly Used For Stonework &amp; Other Building Projects.</a:t>
            </a:r>
          </a:p>
          <a:p>
            <a:pPr lvl="1"/>
            <a:r>
              <a:rPr lang="en-US" dirty="0" smtClean="0"/>
              <a:t>Deuteronomy 27:5</a:t>
            </a:r>
            <a:endParaRPr lang="en-US" dirty="0" smtClean="0"/>
          </a:p>
          <a:p>
            <a:pPr lvl="1"/>
            <a:r>
              <a:rPr lang="en-US" dirty="0" smtClean="0"/>
              <a:t>2 Chronicles 2:1, 7</a:t>
            </a:r>
          </a:p>
          <a:p>
            <a:pPr lvl="1"/>
            <a:r>
              <a:rPr lang="en-US" dirty="0" smtClean="0"/>
              <a:t>1 Kings 6:7</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38829"/>
          </a:xfrm>
        </p:spPr>
        <p:txBody>
          <a:bodyPr>
            <a:normAutofit/>
          </a:bodyPr>
          <a:lstStyle/>
          <a:p>
            <a:r>
              <a:rPr lang="en-US" dirty="0" smtClean="0"/>
              <a:t>What Is Really Accomplished </a:t>
            </a:r>
            <a:br>
              <a:rPr lang="en-US" dirty="0" smtClean="0"/>
            </a:br>
            <a:r>
              <a:rPr lang="en-US" dirty="0" smtClean="0"/>
              <a:t>When Iron Meets Iron?</a:t>
            </a:r>
            <a:endParaRPr lang="en-US" dirty="0"/>
          </a:p>
        </p:txBody>
      </p:sp>
      <p:sp>
        <p:nvSpPr>
          <p:cNvPr id="3" name="Content Placeholder 2"/>
          <p:cNvSpPr>
            <a:spLocks noGrp="1"/>
          </p:cNvSpPr>
          <p:nvPr>
            <p:ph idx="1"/>
          </p:nvPr>
        </p:nvSpPr>
        <p:spPr>
          <a:xfrm>
            <a:off x="694266" y="2184399"/>
            <a:ext cx="7992533" cy="3941763"/>
          </a:xfrm>
        </p:spPr>
        <p:txBody>
          <a:bodyPr/>
          <a:lstStyle/>
          <a:p>
            <a:pPr>
              <a:buNone/>
            </a:pPr>
            <a:r>
              <a:rPr lang="en-US" dirty="0" smtClean="0"/>
              <a:t>Iron Sharpening Iron…</a:t>
            </a:r>
          </a:p>
          <a:p>
            <a:r>
              <a:rPr lang="en-US" dirty="0" smtClean="0"/>
              <a:t>Creates </a:t>
            </a:r>
            <a:r>
              <a:rPr lang="en-US" dirty="0" smtClean="0"/>
              <a:t>Increased Precision</a:t>
            </a:r>
            <a:endParaRPr lang="en-US" dirty="0" smtClean="0"/>
          </a:p>
          <a:p>
            <a:r>
              <a:rPr lang="en-US" dirty="0" smtClean="0"/>
              <a:t>Removes </a:t>
            </a:r>
            <a:r>
              <a:rPr lang="en-US" dirty="0" smtClean="0"/>
              <a:t>The Defects</a:t>
            </a:r>
            <a:endParaRPr lang="en-US" dirty="0" smtClean="0"/>
          </a:p>
          <a:p>
            <a:r>
              <a:rPr lang="en-US" dirty="0" smtClean="0"/>
              <a:t>Shines </a:t>
            </a:r>
            <a:r>
              <a:rPr lang="en-US" dirty="0" smtClean="0"/>
              <a:t>The Appearance</a:t>
            </a:r>
            <a:endParaRPr lang="en-US" dirty="0" smtClean="0"/>
          </a:p>
          <a:p>
            <a:r>
              <a:rPr lang="en-US" dirty="0" smtClean="0"/>
              <a:t>Prepares </a:t>
            </a:r>
            <a:r>
              <a:rPr lang="en-US" dirty="0" smtClean="0"/>
              <a:t>For Active Use</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Sharpening Our Character</a:t>
            </a:r>
            <a:endParaRPr lang="en-US" dirty="0"/>
          </a:p>
        </p:txBody>
      </p:sp>
      <p:sp>
        <p:nvSpPr>
          <p:cNvPr id="3" name="Content Placeholder 2"/>
          <p:cNvSpPr>
            <a:spLocks noGrp="1"/>
          </p:cNvSpPr>
          <p:nvPr>
            <p:ph idx="1"/>
          </p:nvPr>
        </p:nvSpPr>
        <p:spPr/>
        <p:txBody>
          <a:bodyPr/>
          <a:lstStyle/>
          <a:p>
            <a:r>
              <a:rPr lang="en-US" dirty="0" smtClean="0"/>
              <a:t>Friends Bring </a:t>
            </a:r>
            <a:r>
              <a:rPr lang="en-US" dirty="0" smtClean="0"/>
              <a:t>Accountability</a:t>
            </a:r>
          </a:p>
          <a:p>
            <a:pPr lvl="1"/>
            <a:r>
              <a:rPr lang="en-US" dirty="0" smtClean="0"/>
              <a:t>James 5:16</a:t>
            </a:r>
            <a:endParaRPr lang="en-US" dirty="0" smtClean="0"/>
          </a:p>
          <a:p>
            <a:r>
              <a:rPr lang="en-US" dirty="0" smtClean="0"/>
              <a:t>Friends Bring Healthy Friction</a:t>
            </a:r>
          </a:p>
          <a:p>
            <a:pPr lvl="1"/>
            <a:r>
              <a:rPr lang="en-US" dirty="0" smtClean="0"/>
              <a:t>Proverbs 27:5-6</a:t>
            </a:r>
            <a:endParaRPr lang="en-US" dirty="0" smtClean="0"/>
          </a:p>
          <a:p>
            <a:r>
              <a:rPr lang="en-US" dirty="0" smtClean="0"/>
              <a:t>Friends Bring Increased Examination</a:t>
            </a:r>
          </a:p>
          <a:p>
            <a:pPr lvl="1"/>
            <a:r>
              <a:rPr lang="en-US" dirty="0" smtClean="0"/>
              <a:t>Acts 15:6-13</a:t>
            </a:r>
            <a:endParaRPr lang="en-US" dirty="0" smtClean="0"/>
          </a:p>
          <a:p>
            <a:r>
              <a:rPr lang="en-US" dirty="0" smtClean="0"/>
              <a:t>Friends </a:t>
            </a:r>
            <a:r>
              <a:rPr lang="en-US" dirty="0" smtClean="0"/>
              <a:t>Bring </a:t>
            </a:r>
            <a:r>
              <a:rPr lang="en-US" dirty="0" smtClean="0"/>
              <a:t>Reflection</a:t>
            </a:r>
          </a:p>
          <a:p>
            <a:pPr lvl="1"/>
            <a:r>
              <a:rPr lang="en-US" dirty="0" smtClean="0"/>
              <a:t>2 Timothy 2:3-7</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To Face Character Building</a:t>
            </a:r>
            <a:endParaRPr lang="en-US" dirty="0"/>
          </a:p>
        </p:txBody>
      </p:sp>
      <p:sp>
        <p:nvSpPr>
          <p:cNvPr id="3" name="Content Placeholder 2"/>
          <p:cNvSpPr>
            <a:spLocks noGrp="1"/>
          </p:cNvSpPr>
          <p:nvPr>
            <p:ph idx="1"/>
          </p:nvPr>
        </p:nvSpPr>
        <p:spPr/>
        <p:txBody>
          <a:bodyPr>
            <a:normAutofit/>
          </a:bodyPr>
          <a:lstStyle/>
          <a:p>
            <a:r>
              <a:rPr lang="en-US" dirty="0" smtClean="0"/>
              <a:t>“Iron </a:t>
            </a:r>
            <a:r>
              <a:rPr lang="en-US" dirty="0" err="1" smtClean="0"/>
              <a:t>sharpeneth</a:t>
            </a:r>
            <a:r>
              <a:rPr lang="en-US" dirty="0" smtClean="0"/>
              <a:t> iron; so a man </a:t>
            </a:r>
            <a:r>
              <a:rPr lang="en-US" dirty="0" err="1" smtClean="0"/>
              <a:t>sharpeneth</a:t>
            </a:r>
            <a:r>
              <a:rPr lang="en-US" dirty="0" smtClean="0"/>
              <a:t> </a:t>
            </a:r>
            <a:r>
              <a:rPr lang="en-US" u="sng" dirty="0" smtClean="0"/>
              <a:t>the countenance </a:t>
            </a:r>
            <a:r>
              <a:rPr lang="en-US" dirty="0" smtClean="0"/>
              <a:t>of his friend</a:t>
            </a:r>
            <a:r>
              <a:rPr lang="en-US" dirty="0" smtClean="0"/>
              <a:t>.”</a:t>
            </a:r>
            <a:endParaRPr lang="en-US" dirty="0" smtClean="0"/>
          </a:p>
          <a:p>
            <a:r>
              <a:rPr lang="en-US" dirty="0" smtClean="0"/>
              <a:t>Give A Friend An Expression of Confidence </a:t>
            </a:r>
            <a:br>
              <a:rPr lang="en-US" dirty="0" smtClean="0"/>
            </a:br>
            <a:r>
              <a:rPr lang="en-US" dirty="0" smtClean="0"/>
              <a:t>By Training Together.</a:t>
            </a:r>
          </a:p>
          <a:p>
            <a:r>
              <a:rPr lang="en-US" dirty="0" smtClean="0"/>
              <a:t>Give A Friend An Expression of Kindness</a:t>
            </a:r>
            <a:br>
              <a:rPr lang="en-US" dirty="0" smtClean="0"/>
            </a:br>
            <a:r>
              <a:rPr lang="en-US" dirty="0" smtClean="0"/>
              <a:t>By Showing Mercy.</a:t>
            </a:r>
          </a:p>
          <a:p>
            <a:r>
              <a:rPr lang="en-US" dirty="0" smtClean="0"/>
              <a:t>Give A Friend An Expression of Insight </a:t>
            </a:r>
            <a:br>
              <a:rPr lang="en-US" dirty="0" smtClean="0"/>
            </a:br>
            <a:r>
              <a:rPr lang="en-US" dirty="0" smtClean="0"/>
              <a:t>By Studying Together.</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Iron Sharpens Iron</a:t>
            </a:r>
            <a:endParaRPr lang="en-US" dirty="0"/>
          </a:p>
        </p:txBody>
      </p:sp>
      <p:sp>
        <p:nvSpPr>
          <p:cNvPr id="3" name="Subtitle 2"/>
          <p:cNvSpPr>
            <a:spLocks noGrp="1"/>
          </p:cNvSpPr>
          <p:nvPr>
            <p:ph type="subTitle" idx="1"/>
          </p:nvPr>
        </p:nvSpPr>
        <p:spPr/>
        <p:txBody>
          <a:bodyPr/>
          <a:lstStyle/>
          <a:p>
            <a:endParaRPr lang="en-US"/>
          </a:p>
        </p:txBody>
      </p:sp>
      <p:pic>
        <p:nvPicPr>
          <p:cNvPr id="4" name="Picture 3" descr="Iron-Iron-titl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439</TotalTime>
  <Words>873</Words>
  <Application>Microsoft Macintosh PowerPoint</Application>
  <PresentationFormat>On-screen Show (4:3)</PresentationFormat>
  <Paragraphs>89</Paragraphs>
  <Slides>6</Slides>
  <Notes>4</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Iron Sharpens Iron</vt:lpstr>
      <vt:lpstr>Iron In The Ancient World</vt:lpstr>
      <vt:lpstr>What Is Really Accomplished  When Iron Meets Iron?</vt:lpstr>
      <vt:lpstr>Sharpening Our Character</vt:lpstr>
      <vt:lpstr>Face To Face Character Building</vt:lpstr>
      <vt:lpstr>Iron Sharpens Iron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Sharpens Iron</dc:title>
  <dc:creator>Phillip Shumake</dc:creator>
  <cp:lastModifiedBy>Phillip Shumake</cp:lastModifiedBy>
  <cp:revision>33</cp:revision>
  <dcterms:created xsi:type="dcterms:W3CDTF">2015-10-25T00:16:22Z</dcterms:created>
  <dcterms:modified xsi:type="dcterms:W3CDTF">2015-10-25T01:31:11Z</dcterms:modified>
</cp:coreProperties>
</file>