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Override PartName="/ppt/notesSlides/notesSlide2.xml" ContentType="application/vnd.openxmlformats-officedocument.presentationml.notesSlide+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
  </p:notesMasterIdLst>
  <p:sldIdLst>
    <p:sldId id="278" r:id="rId2"/>
    <p:sldId id="285" r:id="rId3"/>
    <p:sldId id="286" r:id="rId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1pPr>
    <a:lvl2pPr marL="457200" algn="l" defTabSz="457200"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2pPr>
    <a:lvl3pPr marL="914400" algn="l" defTabSz="457200"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3pPr>
    <a:lvl4pPr marL="1371600" algn="l" defTabSz="457200"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4pPr>
    <a:lvl5pPr marL="1828800" algn="l" defTabSz="457200"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kern="1200">
        <a:solidFill>
          <a:schemeClr val="tx1"/>
        </a:solidFill>
        <a:latin typeface="Arial" pitchFamily="-105" charset="0"/>
        <a:ea typeface="ＭＳ Ｐゴシック" pitchFamily="-105" charset="-128"/>
        <a:cs typeface="ＭＳ Ｐゴシック" pitchFamily="-105"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8BA14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76024" autoAdjust="0"/>
  </p:normalViewPr>
  <p:slideViewPr>
    <p:cSldViewPr snapToGrid="0" snapToObjects="1">
      <p:cViewPr varScale="1">
        <p:scale>
          <a:sx n="88" d="100"/>
          <a:sy n="88" d="100"/>
        </p:scale>
        <p:origin x="-1472" y="-104"/>
      </p:cViewPr>
      <p:guideLst>
        <p:guide orient="horz" pos="2160"/>
        <p:guide pos="2880"/>
      </p:guideLst>
    </p:cSldViewPr>
  </p:slideViewPr>
  <p:notesTextViewPr>
    <p:cViewPr>
      <p:scale>
        <a:sx n="100" d="100"/>
        <a:sy n="100" d="100"/>
      </p:scale>
      <p:origin x="0" y="256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ＭＳ Ｐゴシック" charset="-128"/>
              </a:defRPr>
            </a:lvl1pPr>
          </a:lstStyle>
          <a:p>
            <a:pPr>
              <a:defRPr/>
            </a:pPr>
            <a:fld id="{E2BB555A-2CBC-1E42-8D72-67054E940144}" type="datetime1">
              <a:rPr lang="en-US"/>
              <a:pPr>
                <a:defRPr/>
              </a:pPr>
              <a:t>1/17/15</a:t>
            </a:fld>
            <a:endParaRPr lang="en-US"/>
          </a:p>
        </p:txBody>
      </p:sp>
      <p:sp>
        <p:nvSpPr>
          <p:cNvPr id="4" name="Slide Image Placeholder 3"/>
          <p:cNvSpPr>
            <a:spLocks noGrp="1" noRot="1" noChangeAspect="1"/>
          </p:cNvSpPr>
          <p:nvPr>
            <p:ph type="sldImg" idx="2"/>
          </p:nvPr>
        </p:nvSpPr>
        <p:spPr>
          <a:xfrm>
            <a:off x="1574800" y="85725"/>
            <a:ext cx="3567113" cy="267493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111125" y="2860675"/>
            <a:ext cx="6570663" cy="610235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457200"/>
            <a:ext cx="2971800" cy="457200"/>
          </a:xfrm>
          <a:prstGeom prst="rect">
            <a:avLst/>
          </a:prstGeom>
        </p:spPr>
        <p:txBody>
          <a:bodyPr vert="horz" lIns="91440" tIns="45720" rIns="91440" bIns="45720" rtlCol="0" anchor="b"/>
          <a:lstStyle>
            <a:lvl1pPr algn="r">
              <a:defRPr sz="1200">
                <a:latin typeface="Arial" charset="0"/>
                <a:ea typeface="ＭＳ Ｐゴシック" charset="-128"/>
                <a:cs typeface="ＭＳ Ｐゴシック" charset="-128"/>
              </a:defRPr>
            </a:lvl1pPr>
          </a:lstStyle>
          <a:p>
            <a:pPr>
              <a:defRPr/>
            </a:pPr>
            <a:fld id="{A6A1847A-A405-5C43-BB82-655F441225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2000" dirty="0" smtClean="0">
                <a:ea typeface="ＭＳ Ｐゴシック" pitchFamily="-105" charset="-128"/>
                <a:cs typeface="ＭＳ Ｐゴシック" pitchFamily="-105" charset="-128"/>
              </a:rPr>
              <a:t>A few years ago we devoted the entire month of September to studying Financial Stewardship. As we begin the new year, now is a great time to take a look at our personal money management and make sure we are incorporating God’s plan for our money into our family budget.</a:t>
            </a:r>
          </a:p>
          <a:p>
            <a:pPr eaLnBrk="1" hangingPunct="1">
              <a:spcBef>
                <a:spcPct val="0"/>
              </a:spcBef>
            </a:pPr>
            <a:endParaRPr lang="en-US" sz="2000" dirty="0" smtClean="0">
              <a:ea typeface="ＭＳ Ｐゴシック" pitchFamily="-105" charset="-128"/>
              <a:cs typeface="ＭＳ Ｐゴシック" pitchFamily="-105" charset="-128"/>
            </a:endParaRPr>
          </a:p>
          <a:p>
            <a:pPr eaLnBrk="1" hangingPunct="1">
              <a:spcBef>
                <a:spcPct val="0"/>
              </a:spcBef>
            </a:pPr>
            <a:r>
              <a:rPr lang="en-US" sz="2000" dirty="0" smtClean="0">
                <a:ea typeface="ＭＳ Ｐゴシック" pitchFamily="-105" charset="-128"/>
                <a:cs typeface="ＭＳ Ｐゴシック" pitchFamily="-105" charset="-128"/>
              </a:rPr>
              <a:t>So tonight we are going to re-cap the 8 major practices of financial stewardship recorded in scripture.</a:t>
            </a:r>
          </a:p>
          <a:p>
            <a:pPr eaLnBrk="1" hangingPunct="1">
              <a:spcBef>
                <a:spcPct val="0"/>
              </a:spcBef>
            </a:pPr>
            <a:endParaRPr lang="en-US" sz="2000" dirty="0" smtClean="0">
              <a:ea typeface="ＭＳ Ｐゴシック" pitchFamily="-105" charset="-128"/>
              <a:cs typeface="ＭＳ Ｐゴシック" pitchFamily="-105" charset="-128"/>
            </a:endParaRPr>
          </a:p>
          <a:p>
            <a:r>
              <a:rPr lang="en-US" sz="2000" b="1" dirty="0" smtClean="0"/>
              <a:t>HONOR GOD: </a:t>
            </a:r>
            <a:r>
              <a:rPr lang="en-US" sz="2000" dirty="0" smtClean="0"/>
              <a:t>We all need a compass – to define True North.  In our stewardship that passage is </a:t>
            </a:r>
            <a:r>
              <a:rPr lang="en-US" sz="2000" b="1" u="sng" dirty="0" smtClean="0"/>
              <a:t>proverbs 3:9.</a:t>
            </a:r>
          </a:p>
          <a:p>
            <a:r>
              <a:rPr lang="en-US" sz="2000" dirty="0" smtClean="0"/>
              <a:t>Honoring God is the only goal big enough and stable enough to direct all our financial decisions.</a:t>
            </a:r>
          </a:p>
          <a:p>
            <a:r>
              <a:rPr lang="en-US" sz="2000" dirty="0" smtClean="0"/>
              <a:t>We Honor God with all we have, because we realize it is all HIS in the first place.</a:t>
            </a:r>
          </a:p>
          <a:p>
            <a:r>
              <a:rPr lang="en-US" sz="2000" dirty="0" smtClean="0"/>
              <a:t>When we Decide that we will HONOR HIM 1</a:t>
            </a:r>
            <a:r>
              <a:rPr lang="en-US" sz="2000" baseline="30000" dirty="0" smtClean="0"/>
              <a:t>st</a:t>
            </a:r>
            <a:r>
              <a:rPr lang="en-US" sz="2000" dirty="0" smtClean="0"/>
              <a:t> then He promises to take care of our daily needs.</a:t>
            </a:r>
          </a:p>
          <a:p>
            <a:pPr eaLnBrk="1" hangingPunct="1">
              <a:spcBef>
                <a:spcPct val="0"/>
              </a:spcBef>
            </a:pPr>
            <a:endParaRPr lang="en-US" sz="2000" dirty="0" smtClean="0">
              <a:ea typeface="ＭＳ Ｐゴシック" pitchFamily="-105" charset="-128"/>
              <a:cs typeface="ＭＳ Ｐゴシック" pitchFamily="-105" charset="-128"/>
            </a:endParaRP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E9E7BA-C4D7-1E49-83DB-8F0A60A90097}" type="slidenum">
              <a:rPr lang="en-US" smtClean="0">
                <a:latin typeface="Arial" pitchFamily="-105" charset="0"/>
                <a:ea typeface="ＭＳ Ｐゴシック" pitchFamily="-105" charset="-128"/>
                <a:cs typeface="ＭＳ Ｐゴシック" pitchFamily="-105" charset="-128"/>
              </a:rPr>
              <a:pPr/>
              <a:t>1</a:t>
            </a:fld>
            <a:endParaRPr lang="en-US" smtClean="0">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b="1" u="sng" baseline="0" dirty="0" smtClean="0"/>
              <a:t>KEEP </a:t>
            </a:r>
            <a:r>
              <a:rPr lang="en-US" sz="1600" b="1" u="sng" baseline="0" dirty="0" smtClean="0"/>
              <a:t>WATCH: Proverbs 27:23-27.</a:t>
            </a:r>
          </a:p>
          <a:p>
            <a:r>
              <a:rPr lang="en-US" sz="1600" baseline="0" dirty="0" smtClean="0"/>
              <a:t>We don’t need just a rough estimate, and we don’t need to just let the bank keep all our records.  Good stewards take the time to Keep Watch personally so that they can manage their blessings with wisdom.  We are taught to remember nothing lasts forever – and if we want to care for our household – keeping watch (keeping a record) is just part of the process!</a:t>
            </a:r>
          </a:p>
          <a:p>
            <a:endParaRPr lang="en-US" sz="1600" baseline="0" dirty="0" smtClean="0"/>
          </a:p>
          <a:p>
            <a:r>
              <a:rPr lang="en-US" sz="1600" b="1" u="sng" baseline="0" dirty="0" smtClean="0"/>
              <a:t>EMBRACE GIVING: 1 Timothy 6:8  </a:t>
            </a:r>
            <a:r>
              <a:rPr lang="en-US" sz="1600" baseline="0" dirty="0" smtClean="0"/>
              <a:t>Contentment is a major Key to good stewardship. We have to recognize that our own needs have been met abundantly – therefore the right thing to do is to give to others.  There are SO MANY people in need in our world and SO MUCH good work we can participate in.  We should be eager to fulfill Jesus commands </a:t>
            </a:r>
            <a:r>
              <a:rPr lang="en-US" sz="1600" baseline="0" dirty="0" smtClean="0"/>
              <a:t>in</a:t>
            </a:r>
            <a:br>
              <a:rPr lang="en-US" sz="1600" baseline="0" dirty="0" smtClean="0"/>
            </a:br>
            <a:r>
              <a:rPr lang="en-US" sz="1600" b="1" u="sng" baseline="0" dirty="0" smtClean="0"/>
              <a:t> </a:t>
            </a:r>
            <a:r>
              <a:rPr lang="en-US" sz="1600" b="1" u="sng" baseline="0" dirty="0" smtClean="0"/>
              <a:t>Luke 12;33-34.</a:t>
            </a:r>
          </a:p>
          <a:p>
            <a:endParaRPr lang="en-US" sz="1600" baseline="0" dirty="0" smtClean="0"/>
          </a:p>
          <a:p>
            <a:r>
              <a:rPr lang="en-US" sz="1600" b="1" u="sng" baseline="0" dirty="0" smtClean="0"/>
              <a:t>AVOID WASTE: </a:t>
            </a:r>
            <a:r>
              <a:rPr lang="en-US" sz="1600" baseline="0" dirty="0" smtClean="0"/>
              <a:t>Excess often makes us think a little waste is no big deal…but even when thousands were fed Jesus instructed the apostles to avoid waste. </a:t>
            </a:r>
            <a:r>
              <a:rPr lang="en-US" sz="1600" b="1" u="sng" baseline="0" dirty="0" smtClean="0"/>
              <a:t>(John 6:12)  </a:t>
            </a:r>
            <a:r>
              <a:rPr lang="en-US" sz="1600" baseline="0" dirty="0" smtClean="0"/>
              <a:t>As God examines our behavior what waste would He see?</a:t>
            </a:r>
            <a:endParaRPr lang="en-US" sz="1600" dirty="0" smtClean="0"/>
          </a:p>
          <a:p>
            <a:endParaRPr lang="en-US" sz="1600" dirty="0" smtClean="0"/>
          </a:p>
          <a:p>
            <a:r>
              <a:rPr lang="en-US" sz="1600" b="1" u="sng" dirty="0" smtClean="0"/>
              <a:t>ELIMINATE DEBT </a:t>
            </a:r>
            <a:r>
              <a:rPr lang="en-US" sz="1600" dirty="0" smtClean="0"/>
              <a:t>– </a:t>
            </a:r>
            <a:r>
              <a:rPr lang="en-US" sz="1600" b="1" u="sng" dirty="0" smtClean="0"/>
              <a:t>Deuteronomy 15:6.  </a:t>
            </a:r>
            <a:r>
              <a:rPr lang="en-US" sz="1600" dirty="0" smtClean="0"/>
              <a:t>God views debt as a sign of trouble and defeat.  We should not</a:t>
            </a:r>
            <a:r>
              <a:rPr lang="en-US" sz="1600" baseline="0" dirty="0" smtClean="0"/>
              <a:t> rush into debt!</a:t>
            </a:r>
          </a:p>
          <a:p>
            <a:r>
              <a:rPr lang="en-US" sz="1600" baseline="0" dirty="0" smtClean="0"/>
              <a:t>God loves us to repay our debt and move forward. </a:t>
            </a:r>
            <a:r>
              <a:rPr lang="en-US" sz="1600" b="1" u="sng" baseline="0" dirty="0" smtClean="0"/>
              <a:t>2 Kings 4:7</a:t>
            </a:r>
            <a:endParaRPr lang="en-US" sz="1600" b="1" u="sng" baseline="0" dirty="0" smtClean="0"/>
          </a:p>
          <a:p>
            <a:pPr eaLnBrk="1" hangingPunct="1">
              <a:spcBef>
                <a:spcPct val="0"/>
              </a:spcBef>
              <a:buFontTx/>
              <a:buChar char="-"/>
            </a:pPr>
            <a:endParaRPr lang="en-US" sz="1600" dirty="0" smtClean="0"/>
          </a:p>
          <a:p>
            <a:pPr eaLnBrk="1" hangingPunct="1">
              <a:spcBef>
                <a:spcPct val="0"/>
              </a:spcBef>
              <a:buFontTx/>
              <a:buChar char="-"/>
            </a:pPr>
            <a:endParaRPr lang="en-US" sz="1600" dirty="0"/>
          </a:p>
        </p:txBody>
      </p:sp>
      <p:sp>
        <p:nvSpPr>
          <p:cNvPr id="4" name="Slide Number Placeholder 3"/>
          <p:cNvSpPr>
            <a:spLocks noGrp="1"/>
          </p:cNvSpPr>
          <p:nvPr>
            <p:ph type="sldNum" sz="quarter" idx="10"/>
          </p:nvPr>
        </p:nvSpPr>
        <p:spPr/>
        <p:txBody>
          <a:bodyPr/>
          <a:lstStyle/>
          <a:p>
            <a:pPr>
              <a:defRPr/>
            </a:pPr>
            <a:fld id="{A6A1847A-A405-5C43-BB82-655F441225D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noAutofit/>
          </a:bodyPr>
          <a:lstStyle/>
          <a:p>
            <a:r>
              <a:rPr lang="en-US" sz="1600" dirty="0" smtClean="0"/>
              <a:t>SAVE </a:t>
            </a:r>
            <a:r>
              <a:rPr lang="en-US" sz="1600" dirty="0" smtClean="0"/>
              <a:t>FOR WHAT’S COMING – Even the Ants Know There Will Be Less Soon (</a:t>
            </a:r>
            <a:r>
              <a:rPr lang="en-US" sz="1600" b="1" u="sng" dirty="0" smtClean="0"/>
              <a:t>Proverbs 30:24-25</a:t>
            </a:r>
            <a:r>
              <a:rPr lang="en-US" sz="1600" dirty="0" smtClean="0"/>
              <a:t>).  Joseph was used wonderfully by God and guided by God’s wisdom to help the nation SAVE for the bad years ahead.  </a:t>
            </a:r>
            <a:r>
              <a:rPr lang="en-US" sz="1600" b="1" u="sng" dirty="0" smtClean="0"/>
              <a:t>Genesis 41:34-36</a:t>
            </a:r>
          </a:p>
          <a:p>
            <a:endParaRPr lang="en-US" sz="1600" dirty="0" smtClean="0"/>
          </a:p>
          <a:p>
            <a:pPr eaLnBrk="1" hangingPunct="1">
              <a:spcBef>
                <a:spcPct val="0"/>
              </a:spcBef>
            </a:pPr>
            <a:r>
              <a:rPr lang="en-US" sz="1600" b="1" dirty="0" smtClean="0"/>
              <a:t>INVEST CAREFULLY:  Proverbs 31:16 </a:t>
            </a:r>
            <a:r>
              <a:rPr lang="en-US" sz="1600" dirty="0" smtClean="0"/>
              <a:t>– This wonderful, virtuous woman considers carefully the field and then purchases it.  We need to carefully evaluate where we invest. </a:t>
            </a:r>
          </a:p>
          <a:p>
            <a:pPr eaLnBrk="1" hangingPunct="1">
              <a:spcBef>
                <a:spcPct val="0"/>
              </a:spcBef>
            </a:pPr>
            <a:r>
              <a:rPr lang="en-US" sz="1600" dirty="0" smtClean="0"/>
              <a:t>Good Stewards can certainly carefully investigate and participate in Investments – Just remember there a LOT of bad investments out there!!</a:t>
            </a:r>
          </a:p>
          <a:p>
            <a:pPr eaLnBrk="1" hangingPunct="1">
              <a:spcBef>
                <a:spcPct val="0"/>
              </a:spcBef>
              <a:buFontTx/>
              <a:buChar char="-"/>
            </a:pPr>
            <a:r>
              <a:rPr lang="en-US" sz="1600" dirty="0" smtClean="0"/>
              <a:t>Give it a lot of care.  This is the old “sleep on it” mentality.  And “Fully” consider it.   As we invest we need to </a:t>
            </a:r>
            <a:r>
              <a:rPr lang="en-US" sz="1600" b="1" u="sng" dirty="0" smtClean="0"/>
              <a:t>remember Eccl. 11:2 </a:t>
            </a:r>
            <a:r>
              <a:rPr lang="en-US" sz="1600" dirty="0" smtClean="0"/>
              <a:t>to keep diversification … he recommends 7 or 8 portions – we would do well to remember the old phrase “don’t put all your eggs in one basket</a:t>
            </a:r>
            <a:r>
              <a:rPr lang="en-US" sz="1600" dirty="0" smtClean="0"/>
              <a:t>”</a:t>
            </a:r>
          </a:p>
          <a:p>
            <a:pPr eaLnBrk="1" hangingPunct="1">
              <a:spcBef>
                <a:spcPct val="0"/>
              </a:spcBef>
              <a:buFontTx/>
              <a:buChar char="-"/>
            </a:pPr>
            <a:endParaRPr lang="en-US" sz="1600" dirty="0" smtClean="0"/>
          </a:p>
          <a:p>
            <a:pPr eaLnBrk="1" hangingPunct="1">
              <a:spcBef>
                <a:spcPct val="0"/>
              </a:spcBef>
              <a:buFontTx/>
              <a:buNone/>
            </a:pPr>
            <a:r>
              <a:rPr lang="en-US" sz="1600" b="1" dirty="0" smtClean="0"/>
              <a:t>GIVE THANKS &amp; ENJOY: 1 Tim. 6:17-19.</a:t>
            </a:r>
            <a:r>
              <a:rPr lang="en-US" sz="1600" dirty="0" smtClean="0"/>
              <a:t>.Good stewardship is enjoyable because our Hope is in GOD, not in the worldly riches we manage.  Good stewardship enhances our Joy 3 Wonderful ways</a:t>
            </a:r>
            <a:r>
              <a:rPr lang="en-US" sz="1600" dirty="0" smtClean="0"/>
              <a:t>.</a:t>
            </a:r>
          </a:p>
          <a:p>
            <a:pPr eaLnBrk="1" hangingPunct="1">
              <a:spcBef>
                <a:spcPct val="0"/>
              </a:spcBef>
              <a:buFontTx/>
              <a:buNone/>
            </a:pPr>
            <a:r>
              <a:rPr lang="en-US" sz="1600" dirty="0" smtClean="0"/>
              <a:t>• We </a:t>
            </a:r>
            <a:r>
              <a:rPr lang="en-US" sz="1600" dirty="0" smtClean="0"/>
              <a:t>have more Joy because we grow closer to God. We know He is pleased, and we feel grateful for all He’s entrusted to us.</a:t>
            </a:r>
            <a:endParaRPr lang="en-US" sz="1600" dirty="0" smtClean="0"/>
          </a:p>
          <a:p>
            <a:pPr eaLnBrk="1" hangingPunct="1">
              <a:spcBef>
                <a:spcPct val="0"/>
              </a:spcBef>
              <a:buFontTx/>
              <a:buNone/>
            </a:pPr>
            <a:r>
              <a:rPr lang="en-US" sz="1600" dirty="0" smtClean="0"/>
              <a:t>• We </a:t>
            </a:r>
            <a:r>
              <a:rPr lang="en-US" sz="1600" dirty="0" smtClean="0"/>
              <a:t>have more Joy because the funds we spend on our needs and wants are gifts from </a:t>
            </a:r>
            <a:r>
              <a:rPr lang="en-US" sz="1600" dirty="0" smtClean="0"/>
              <a:t>Him. </a:t>
            </a:r>
          </a:p>
          <a:p>
            <a:pPr eaLnBrk="1" hangingPunct="1">
              <a:spcBef>
                <a:spcPct val="0"/>
              </a:spcBef>
              <a:buFontTx/>
              <a:buNone/>
            </a:pPr>
            <a:r>
              <a:rPr lang="en-US" sz="1600" dirty="0" smtClean="0"/>
              <a:t> •  We </a:t>
            </a:r>
            <a:r>
              <a:rPr lang="en-US" sz="1600" dirty="0" smtClean="0"/>
              <a:t>have more Joy because we are used to lift up and tend to others in times of trouble who will give praise to God.</a:t>
            </a:r>
          </a:p>
          <a:p>
            <a:pPr eaLnBrk="1" hangingPunct="1">
              <a:spcBef>
                <a:spcPct val="0"/>
              </a:spcBef>
            </a:pPr>
            <a:endParaRPr lang="en-US" sz="1600" dirty="0" smtClean="0">
              <a:ea typeface="ＭＳ Ｐゴシック" pitchFamily="-105" charset="-128"/>
              <a:cs typeface="ＭＳ Ｐゴシック" pitchFamily="-105" charset="-128"/>
            </a:endParaRP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E9E7BA-C4D7-1E49-83DB-8F0A60A90097}" type="slidenum">
              <a:rPr lang="en-US" smtClean="0">
                <a:latin typeface="Arial" pitchFamily="-105" charset="0"/>
                <a:ea typeface="ＭＳ Ｐゴシック" pitchFamily="-105" charset="-128"/>
                <a:cs typeface="ＭＳ Ｐゴシック" pitchFamily="-105" charset="-128"/>
              </a:rPr>
              <a:pPr/>
              <a:t>3</a:t>
            </a:fld>
            <a:endParaRPr lang="en-US" smtClean="0">
              <a:latin typeface="Arial" pitchFamily="-105" charset="0"/>
              <a:ea typeface="ＭＳ Ｐゴシック" pitchFamily="-105" charset="-128"/>
              <a:cs typeface="ＭＳ Ｐゴシック" pitchFamily="-10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3B67C8-2589-3241-8CB1-EF61247A93A8}" type="datetime1">
              <a:rPr lang="en-US"/>
              <a:pPr>
                <a:defRPr/>
              </a:pPr>
              <a:t>1/17/15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7A516D-9199-1043-B647-765218497C64}" type="slidenum">
              <a:rPr lang="en-US"/>
              <a:pPr>
                <a:defRPr/>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CD9248-70BF-264C-86DE-99F607B35692}" type="datetime1">
              <a:rPr lang="en-US"/>
              <a:pPr>
                <a:defRPr/>
              </a:pPr>
              <a:t>1/17/15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97F773-FEC3-2E48-A0C9-185E921D5DAA}" type="slidenum">
              <a:rPr lang="en-US"/>
              <a:pPr>
                <a:defRPr/>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08C070-A837-F849-BE5E-1D101F53EC63}" type="datetime1">
              <a:rPr lang="en-US"/>
              <a:pPr>
                <a:defRPr/>
              </a:pPr>
              <a:t>1/17/15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0E656D-0A0E-AA4F-AA29-62C836DCC989}" type="slidenum">
              <a:rPr lang="en-US"/>
              <a:pPr>
                <a:defRPr/>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C8CD7C-0804-564C-B899-D62C5425FAE0}" type="datetime1">
              <a:rPr lang="en-US"/>
              <a:pPr>
                <a:defRPr/>
              </a:pPr>
              <a:t>1/17/15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24ECD9-86A6-C449-84E3-1CD6DB976FAE}" type="slidenum">
              <a:rPr lang="en-US"/>
              <a:pPr>
                <a:defRPr/>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9B567D-81BF-484D-A1B1-6A16AE965554}" type="datetime1">
              <a:rPr lang="en-US"/>
              <a:pPr>
                <a:defRPr/>
              </a:pPr>
              <a:t>1/17/15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883F02-0223-8043-B284-AD77D29E675D}" type="slidenum">
              <a:rPr lang="en-US"/>
              <a:pPr>
                <a:defRPr/>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393BFF2-CB98-ED47-91A8-E6D633E3106A}" type="datetime1">
              <a:rPr lang="en-US"/>
              <a:pPr>
                <a:defRPr/>
              </a:pPr>
              <a:t>1/17/15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93A4A5-10AD-B046-848F-5067096F467E}" type="slidenum">
              <a:rPr lang="en-US"/>
              <a:pPr>
                <a:defRPr/>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22908EF-927B-E34A-82D7-11A4B9831306}" type="datetime1">
              <a:rPr lang="en-US"/>
              <a:pPr>
                <a:defRPr/>
              </a:pPr>
              <a:t>1/17/15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1652DF-8825-A542-A1BC-4CACDAA8F1F9}" type="slidenum">
              <a:rPr lang="en-US"/>
              <a:pPr>
                <a:defRPr/>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CAD4BF3-B787-704F-8AA6-C971E2278B9B}" type="datetime1">
              <a:rPr lang="en-US"/>
              <a:pPr>
                <a:defRPr/>
              </a:pPr>
              <a:t>1/17/15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AED408-04FD-A945-97A0-39F157D8FA03}" type="slidenum">
              <a:rPr lang="en-US"/>
              <a:pPr>
                <a:defRPr/>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AA5CBE-67C3-D443-9173-BE70E2AAD38B}" type="datetime1">
              <a:rPr lang="en-US"/>
              <a:pPr>
                <a:defRPr/>
              </a:pPr>
              <a:t>1/17/15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75C2330-4B81-8840-8BCB-E85A5373927C}" type="slidenum">
              <a:rPr lang="en-US"/>
              <a:pPr>
                <a:defRPr/>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AB2F8A-5ED2-3647-A64D-2802CFBE2617}" type="datetime1">
              <a:rPr lang="en-US"/>
              <a:pPr>
                <a:defRPr/>
              </a:pPr>
              <a:t>1/17/15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247132-62E7-BC4D-B68F-364F5C6B45B9}" type="slidenum">
              <a:rPr lang="en-US"/>
              <a:pPr>
                <a:defRPr/>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538220-3F7E-8440-ADD7-814454F9B99F}" type="datetime1">
              <a:rPr lang="en-US"/>
              <a:pPr>
                <a:defRPr/>
              </a:pPr>
              <a:t>1/17/15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08EBD1-397E-0D45-A2FC-D9B9579D18BB}" type="slidenum">
              <a:rPr lang="en-US"/>
              <a:pPr>
                <a:defRPr/>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30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1DD75633-9127-964F-A907-E34E6671EFA0}" type="datetime1">
              <a:rPr lang="en-US"/>
              <a:pPr>
                <a:defRPr/>
              </a:pPr>
              <a:t>1/17/15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7A80CFFF-D319-CF49-98D0-2AD4019049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txStyles>
    <p:titleStyle>
      <a:lvl1pPr algn="ctr" defTabSz="457200" rtl="0" eaLnBrk="0" fontAlgn="base" hangingPunct="0">
        <a:spcBef>
          <a:spcPct val="0"/>
        </a:spcBef>
        <a:spcAft>
          <a:spcPct val="0"/>
        </a:spcAft>
        <a:defRPr sz="4400" kern="1200">
          <a:solidFill>
            <a:schemeClr val="tx1"/>
          </a:solidFill>
          <a:latin typeface="Tahoma"/>
          <a:ea typeface="ＭＳ Ｐゴシック" charset="-128"/>
          <a:cs typeface="Tahoma"/>
        </a:defRPr>
      </a:lvl1pPr>
      <a:lvl2pPr algn="ctr" defTabSz="457200" rtl="0" eaLnBrk="0" fontAlgn="base" hangingPunct="0">
        <a:spcBef>
          <a:spcPct val="0"/>
        </a:spcBef>
        <a:spcAft>
          <a:spcPct val="0"/>
        </a:spcAft>
        <a:defRPr sz="4400">
          <a:solidFill>
            <a:schemeClr val="tx1"/>
          </a:solidFill>
          <a:latin typeface="Tahoma" charset="0"/>
          <a:ea typeface="ＭＳ Ｐゴシック" charset="-128"/>
        </a:defRPr>
      </a:lvl2pPr>
      <a:lvl3pPr algn="ctr" defTabSz="457200" rtl="0" eaLnBrk="0" fontAlgn="base" hangingPunct="0">
        <a:spcBef>
          <a:spcPct val="0"/>
        </a:spcBef>
        <a:spcAft>
          <a:spcPct val="0"/>
        </a:spcAft>
        <a:defRPr sz="4400">
          <a:solidFill>
            <a:schemeClr val="tx1"/>
          </a:solidFill>
          <a:latin typeface="Tahoma" charset="0"/>
          <a:ea typeface="ＭＳ Ｐゴシック" charset="-128"/>
        </a:defRPr>
      </a:lvl3pPr>
      <a:lvl4pPr algn="ctr" defTabSz="457200" rtl="0" eaLnBrk="0" fontAlgn="base" hangingPunct="0">
        <a:spcBef>
          <a:spcPct val="0"/>
        </a:spcBef>
        <a:spcAft>
          <a:spcPct val="0"/>
        </a:spcAft>
        <a:defRPr sz="4400">
          <a:solidFill>
            <a:schemeClr val="tx1"/>
          </a:solidFill>
          <a:latin typeface="Tahoma" charset="0"/>
          <a:ea typeface="ＭＳ Ｐゴシック" charset="-128"/>
        </a:defRPr>
      </a:lvl4pPr>
      <a:lvl5pPr algn="ctr" defTabSz="457200" rtl="0" eaLnBrk="0" fontAlgn="base" hangingPunct="0">
        <a:spcBef>
          <a:spcPct val="0"/>
        </a:spcBef>
        <a:spcAft>
          <a:spcPct val="0"/>
        </a:spcAft>
        <a:defRPr sz="4400">
          <a:solidFill>
            <a:schemeClr val="tx1"/>
          </a:solidFill>
          <a:latin typeface="Tahoma" charset="0"/>
          <a:ea typeface="ＭＳ Ｐゴシック" charset="-128"/>
        </a:defRPr>
      </a:lvl5pPr>
      <a:lvl6pPr marL="457200" algn="ctr" defTabSz="457200" rtl="0" fontAlgn="base">
        <a:spcBef>
          <a:spcPct val="0"/>
        </a:spcBef>
        <a:spcAft>
          <a:spcPct val="0"/>
        </a:spcAft>
        <a:defRPr sz="4400">
          <a:solidFill>
            <a:schemeClr val="tx1"/>
          </a:solidFill>
          <a:latin typeface="Tahoma" charset="0"/>
          <a:ea typeface="ＭＳ Ｐゴシック" charset="-128"/>
        </a:defRPr>
      </a:lvl6pPr>
      <a:lvl7pPr marL="914400" algn="ctr" defTabSz="457200" rtl="0" fontAlgn="base">
        <a:spcBef>
          <a:spcPct val="0"/>
        </a:spcBef>
        <a:spcAft>
          <a:spcPct val="0"/>
        </a:spcAft>
        <a:defRPr sz="4400">
          <a:solidFill>
            <a:schemeClr val="tx1"/>
          </a:solidFill>
          <a:latin typeface="Tahoma" charset="0"/>
          <a:ea typeface="ＭＳ Ｐゴシック" charset="-128"/>
        </a:defRPr>
      </a:lvl7pPr>
      <a:lvl8pPr marL="1371600" algn="ctr" defTabSz="457200" rtl="0" fontAlgn="base">
        <a:spcBef>
          <a:spcPct val="0"/>
        </a:spcBef>
        <a:spcAft>
          <a:spcPct val="0"/>
        </a:spcAft>
        <a:defRPr sz="4400">
          <a:solidFill>
            <a:schemeClr val="tx1"/>
          </a:solidFill>
          <a:latin typeface="Tahoma" charset="0"/>
          <a:ea typeface="ＭＳ Ｐゴシック" charset="-128"/>
        </a:defRPr>
      </a:lvl8pPr>
      <a:lvl9pPr marL="1828800" algn="ctr" defTabSz="457200" rtl="0" fontAlgn="base">
        <a:spcBef>
          <a:spcPct val="0"/>
        </a:spcBef>
        <a:spcAft>
          <a:spcPct val="0"/>
        </a:spcAft>
        <a:defRPr sz="4400">
          <a:solidFill>
            <a:schemeClr val="tx1"/>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105" charset="0"/>
        <a:buChar char="•"/>
        <a:defRPr sz="3200" kern="1200">
          <a:solidFill>
            <a:schemeClr val="tx1"/>
          </a:solidFill>
          <a:latin typeface="Tahoma"/>
          <a:ea typeface="ＭＳ Ｐゴシック" charset="-128"/>
          <a:cs typeface="Tahoma"/>
        </a:defRPr>
      </a:lvl1pPr>
      <a:lvl2pPr marL="742950" indent="-285750" algn="l" defTabSz="457200" rtl="0" eaLnBrk="0" fontAlgn="base" hangingPunct="0">
        <a:spcBef>
          <a:spcPct val="20000"/>
        </a:spcBef>
        <a:spcAft>
          <a:spcPct val="0"/>
        </a:spcAft>
        <a:buFont typeface="Arial" pitchFamily="-105" charset="0"/>
        <a:buChar char="–"/>
        <a:defRPr sz="2800" kern="1200">
          <a:solidFill>
            <a:schemeClr val="tx1"/>
          </a:solidFill>
          <a:latin typeface="Tahoma"/>
          <a:ea typeface="ＭＳ Ｐゴシック" charset="-128"/>
          <a:cs typeface="Tahoma"/>
        </a:defRPr>
      </a:lvl2pPr>
      <a:lvl3pPr marL="1143000" indent="-228600" algn="l" defTabSz="457200" rtl="0" eaLnBrk="0" fontAlgn="base" hangingPunct="0">
        <a:spcBef>
          <a:spcPct val="20000"/>
        </a:spcBef>
        <a:spcAft>
          <a:spcPct val="0"/>
        </a:spcAft>
        <a:buFont typeface="Arial" pitchFamily="-105" charset="0"/>
        <a:buChar char="•"/>
        <a:defRPr sz="2400" kern="1200">
          <a:solidFill>
            <a:schemeClr val="tx1"/>
          </a:solidFill>
          <a:latin typeface="Tahoma"/>
          <a:ea typeface="ＭＳ Ｐゴシック" charset="-128"/>
          <a:cs typeface="Tahoma"/>
        </a:defRPr>
      </a:lvl3pPr>
      <a:lvl4pPr marL="1600200" indent="-228600" algn="l" defTabSz="457200" rtl="0" eaLnBrk="0" fontAlgn="base" hangingPunct="0">
        <a:spcBef>
          <a:spcPct val="20000"/>
        </a:spcBef>
        <a:spcAft>
          <a:spcPct val="0"/>
        </a:spcAft>
        <a:buFont typeface="Arial" pitchFamily="-105" charset="0"/>
        <a:buChar char="–"/>
        <a:defRPr sz="2000" kern="1200">
          <a:solidFill>
            <a:schemeClr val="tx1"/>
          </a:solidFill>
          <a:latin typeface="Tahoma"/>
          <a:ea typeface="ＭＳ Ｐゴシック" charset="-128"/>
          <a:cs typeface="Tahoma"/>
        </a:defRPr>
      </a:lvl4pPr>
      <a:lvl5pPr marL="2057400" indent="-228600" algn="l" defTabSz="457200" rtl="0" eaLnBrk="0" fontAlgn="base" hangingPunct="0">
        <a:spcBef>
          <a:spcPct val="20000"/>
        </a:spcBef>
        <a:spcAft>
          <a:spcPct val="0"/>
        </a:spcAft>
        <a:buFont typeface="Arial" pitchFamily="-105" charset="0"/>
        <a:buChar char="»"/>
        <a:defRPr sz="2000" kern="1200">
          <a:solidFill>
            <a:schemeClr val="tx1"/>
          </a:solidFill>
          <a:latin typeface="Tahoma"/>
          <a:ea typeface="ＭＳ Ｐゴシック"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r>
              <a:rPr lang="en-US" smtClean="0">
                <a:latin typeface="Tahoma" pitchFamily="-105" charset="0"/>
                <a:ea typeface="ＭＳ Ｐゴシック" pitchFamily="-105" charset="-128"/>
              </a:rPr>
              <a:t>The Stewardship Series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smtClean="0">
              <a:ea typeface="+mn-ea"/>
            </a:endParaRPr>
          </a:p>
        </p:txBody>
      </p:sp>
      <p:pic>
        <p:nvPicPr>
          <p:cNvPr id="14340" name="Picture 3" descr="stewardship-titl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070"/>
            <a:ext cx="8229600" cy="1143000"/>
          </a:xfrm>
        </p:spPr>
        <p:txBody>
          <a:bodyPr/>
          <a:lstStyle/>
          <a:p>
            <a:r>
              <a:rPr lang="en-US" b="1" dirty="0" smtClean="0"/>
              <a:t>Good Stewards Will…</a:t>
            </a:r>
            <a:endParaRPr lang="en-US" b="1" dirty="0"/>
          </a:p>
        </p:txBody>
      </p:sp>
      <p:sp>
        <p:nvSpPr>
          <p:cNvPr id="3" name="Content Placeholder 2"/>
          <p:cNvSpPr>
            <a:spLocks noGrp="1"/>
          </p:cNvSpPr>
          <p:nvPr>
            <p:ph sz="half" idx="1"/>
          </p:nvPr>
        </p:nvSpPr>
        <p:spPr/>
        <p:txBody>
          <a:bodyPr/>
          <a:lstStyle/>
          <a:p>
            <a:r>
              <a:rPr lang="en-US" sz="3600" dirty="0" smtClean="0"/>
              <a:t>Honor God</a:t>
            </a:r>
          </a:p>
          <a:p>
            <a:r>
              <a:rPr lang="en-US" sz="3600" dirty="0" smtClean="0"/>
              <a:t>Keep Watch</a:t>
            </a:r>
          </a:p>
          <a:p>
            <a:r>
              <a:rPr lang="en-US" sz="3600" dirty="0" smtClean="0"/>
              <a:t>Embrace Giving</a:t>
            </a:r>
          </a:p>
          <a:p>
            <a:r>
              <a:rPr lang="en-US" sz="3600" dirty="0" smtClean="0"/>
              <a:t>Avoid Waste</a:t>
            </a:r>
          </a:p>
          <a:p>
            <a:r>
              <a:rPr lang="en-US" sz="3600" dirty="0" smtClean="0"/>
              <a:t>Eliminate Debt</a:t>
            </a:r>
            <a:endParaRPr lang="en-US" sz="3600" dirty="0"/>
          </a:p>
        </p:txBody>
      </p:sp>
      <p:sp>
        <p:nvSpPr>
          <p:cNvPr id="7" name="Content Placeholder 6"/>
          <p:cNvSpPr>
            <a:spLocks noGrp="1"/>
          </p:cNvSpPr>
          <p:nvPr>
            <p:ph sz="half" idx="2"/>
          </p:nvPr>
        </p:nvSpPr>
        <p:spPr/>
        <p:txBody>
          <a:bodyPr/>
          <a:lstStyle/>
          <a:p>
            <a:r>
              <a:rPr lang="en-US" sz="3600" dirty="0" smtClean="0"/>
              <a:t>Save For What’s Coming</a:t>
            </a:r>
          </a:p>
          <a:p>
            <a:r>
              <a:rPr lang="en-US" sz="3600" dirty="0" smtClean="0"/>
              <a:t>Invest Carefully</a:t>
            </a:r>
          </a:p>
          <a:p>
            <a:r>
              <a:rPr lang="en-US" sz="3600" dirty="0" smtClean="0"/>
              <a:t>Give Thanks </a:t>
            </a:r>
            <a:br>
              <a:rPr lang="en-US" sz="3600" dirty="0" smtClean="0"/>
            </a:br>
            <a:r>
              <a:rPr lang="en-US" sz="3600" dirty="0" smtClean="0"/>
              <a:t>&amp; Enjoy</a:t>
            </a:r>
            <a:endParaRPr lang="en-US" sz="3600"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r>
              <a:rPr lang="en-US" smtClean="0">
                <a:latin typeface="Tahoma" pitchFamily="-105" charset="0"/>
                <a:ea typeface="ＭＳ Ｐゴシック" pitchFamily="-105" charset="-128"/>
              </a:rPr>
              <a:t>The Stewardship Series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smtClean="0">
              <a:ea typeface="+mn-ea"/>
            </a:endParaRPr>
          </a:p>
        </p:txBody>
      </p:sp>
      <p:pic>
        <p:nvPicPr>
          <p:cNvPr id="14340" name="Picture 3" descr="stewardship-titl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1335</TotalTime>
  <Words>733</Words>
  <Application>Microsoft Macintosh PowerPoint</Application>
  <PresentationFormat>On-screen Show (4:3)</PresentationFormat>
  <Paragraphs>41</Paragraphs>
  <Slides>3</Slides>
  <Notes>3</Notes>
  <HiddenSlides>0</HiddenSlides>
  <MMClips>0</MMClips>
  <ScaleCrop>false</ScaleCrop>
  <HeadingPairs>
    <vt:vector size="4" baseType="variant">
      <vt:variant>
        <vt:lpstr>Design Template</vt:lpstr>
      </vt:variant>
      <vt:variant>
        <vt:i4>1</vt:i4>
      </vt:variant>
      <vt:variant>
        <vt:lpstr>Slide Titles</vt:lpstr>
      </vt:variant>
      <vt:variant>
        <vt:i4>3</vt:i4>
      </vt:variant>
    </vt:vector>
  </HeadingPairs>
  <TitlesOfParts>
    <vt:vector size="4" baseType="lpstr">
      <vt:lpstr>Office Theme</vt:lpstr>
      <vt:lpstr>The Stewardship Series</vt:lpstr>
      <vt:lpstr>Good Stewards Will…</vt:lpstr>
      <vt:lpstr>The Stewardship Series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Stewardship Series</dc:title>
  <dc:creator>Phillip Shumake</dc:creator>
  <cp:lastModifiedBy>Phillip Shumake</cp:lastModifiedBy>
  <cp:revision>149</cp:revision>
  <cp:lastPrinted>2015-01-18T01:19:04Z</cp:lastPrinted>
  <dcterms:created xsi:type="dcterms:W3CDTF">2015-01-18T01:12:52Z</dcterms:created>
  <dcterms:modified xsi:type="dcterms:W3CDTF">2015-01-18T01:19:24Z</dcterms:modified>
</cp:coreProperties>
</file>