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59" r:id="rId3"/>
    <p:sldId id="257" r:id="rId4"/>
    <p:sldId id="260" r:id="rId5"/>
    <p:sldId id="261"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0578" autoAdjust="0"/>
  </p:normalViewPr>
  <p:slideViewPr>
    <p:cSldViewPr snapToGrid="0" snapToObjects="1">
      <p:cViewPr varScale="1">
        <p:scale>
          <a:sx n="69" d="100"/>
          <a:sy n="69" d="100"/>
        </p:scale>
        <p:origin x="-2024"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831EA-0801-9541-B431-52F8D9AEDD70}" type="datetimeFigureOut">
              <a:rPr lang="en-US" smtClean="0"/>
              <a:pPr/>
              <a:t>3/28/15</a:t>
            </a:fld>
            <a:endParaRPr lang="en-US"/>
          </a:p>
        </p:txBody>
      </p:sp>
      <p:sp>
        <p:nvSpPr>
          <p:cNvPr id="4" name="Slide Image Placeholder 3"/>
          <p:cNvSpPr>
            <a:spLocks noGrp="1" noRot="1" noChangeAspect="1"/>
          </p:cNvSpPr>
          <p:nvPr>
            <p:ph type="sldImg" idx="2"/>
          </p:nvPr>
        </p:nvSpPr>
        <p:spPr>
          <a:xfrm>
            <a:off x="1521723" y="0"/>
            <a:ext cx="3662011" cy="27465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6067" y="2791868"/>
            <a:ext cx="6584284" cy="62047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88400" y="457200"/>
            <a:ext cx="869600" cy="457200"/>
          </a:xfrm>
          <a:prstGeom prst="rect">
            <a:avLst/>
          </a:prstGeom>
        </p:spPr>
        <p:txBody>
          <a:bodyPr vert="horz" lIns="91440" tIns="45720" rIns="91440" bIns="45720" rtlCol="0" anchor="b"/>
          <a:lstStyle>
            <a:lvl1pPr algn="r">
              <a:defRPr sz="1200"/>
            </a:lvl1pPr>
          </a:lstStyle>
          <a:p>
            <a:fld id="{003A6D3D-3AED-F047-91B9-73A19F043E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The</a:t>
            </a:r>
            <a:r>
              <a:rPr lang="en-US" sz="1800" kern="1200" baseline="0" dirty="0" smtClean="0">
                <a:solidFill>
                  <a:schemeClr val="tx1"/>
                </a:solidFill>
                <a:latin typeface="+mn-lt"/>
                <a:ea typeface="+mn-ea"/>
                <a:cs typeface="+mn-cs"/>
              </a:rPr>
              <a:t> Bible takes a very high view of friendship. </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Jesus benefited from the friendship of Mary Martha and Lazarus Paul benefited from the friendship of Silas Luke Titus and Timothy.</a:t>
            </a:r>
            <a:r>
              <a:rPr lang="en-US" sz="1800" kern="1200" baseline="0" dirty="0" smtClean="0">
                <a:solidFill>
                  <a:schemeClr val="tx1"/>
                </a:solidFill>
                <a:latin typeface="+mn-lt"/>
                <a:ea typeface="+mn-ea"/>
                <a:cs typeface="+mn-cs"/>
              </a:rPr>
              <a:t> </a:t>
            </a:r>
            <a:r>
              <a:rPr lang="en-US" sz="1800"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Perhaps </a:t>
            </a:r>
            <a:r>
              <a:rPr lang="en-US" sz="1800" kern="1200" baseline="0" dirty="0" smtClean="0">
                <a:solidFill>
                  <a:schemeClr val="tx1"/>
                </a:solidFill>
                <a:latin typeface="+mn-lt"/>
                <a:ea typeface="+mn-ea"/>
                <a:cs typeface="+mn-cs"/>
              </a:rPr>
              <a:t>the hero whose life is most shaped by his friends is King</a:t>
            </a:r>
            <a:r>
              <a:rPr lang="en-US" sz="1800" kern="1200" dirty="0" smtClean="0">
                <a:solidFill>
                  <a:schemeClr val="tx1"/>
                </a:solidFill>
                <a:latin typeface="+mn-lt"/>
                <a:ea typeface="+mn-ea"/>
                <a:cs typeface="+mn-cs"/>
              </a:rPr>
              <a:t> David. David was a man who was continually kept on the right path by his friends.</a:t>
            </a:r>
            <a:r>
              <a:rPr lang="en-US" sz="18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His </a:t>
            </a:r>
            <a:r>
              <a:rPr lang="en-US" sz="1800" kern="1200" dirty="0" smtClean="0">
                <a:solidFill>
                  <a:schemeClr val="tx1"/>
                </a:solidFill>
                <a:latin typeface="+mn-lt"/>
                <a:ea typeface="+mn-ea"/>
                <a:cs typeface="+mn-cs"/>
              </a:rPr>
              <a:t>biggest problem came when he rejected their loving and godly influence.</a:t>
            </a:r>
            <a:endParaRPr lang="en-US" sz="1800" baseline="0" dirty="0" smtClean="0"/>
          </a:p>
          <a:p>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3A6D3D-3AED-F047-91B9-73A19F043E0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Closer to God.  His friends took a young man who was</a:t>
            </a:r>
            <a:r>
              <a:rPr lang="en-US" sz="1600" baseline="0" dirty="0" smtClean="0"/>
              <a:t> willing to fight Goliath – pretty amazing faith – and they help David get EVEN CLOSER to God!  That’s awesome!</a:t>
            </a:r>
          </a:p>
          <a:p>
            <a:endParaRPr lang="en-US" sz="1600" baseline="0" dirty="0" smtClean="0"/>
          </a:p>
          <a:p>
            <a:r>
              <a:rPr lang="en-US" sz="1600" baseline="0" dirty="0" smtClean="0"/>
              <a:t>CLOSER:  </a:t>
            </a:r>
            <a:r>
              <a:rPr lang="en-US" sz="1600" dirty="0" smtClean="0"/>
              <a:t>Clarifying God’s Plan for His Service</a:t>
            </a:r>
            <a:endParaRPr lang="en-US" sz="1600" baseline="0" dirty="0" smtClean="0"/>
          </a:p>
          <a:p>
            <a:r>
              <a:rPr lang="en-US" sz="1600" baseline="0" dirty="0" smtClean="0"/>
              <a:t>CHARACTER: </a:t>
            </a:r>
            <a:r>
              <a:rPr lang="en-US" sz="1600" dirty="0" smtClean="0"/>
              <a:t>Reminding Him of God’s Promises </a:t>
            </a:r>
            <a:endParaRPr lang="en-US" sz="1600" baseline="0" dirty="0" smtClean="0"/>
          </a:p>
          <a:p>
            <a:r>
              <a:rPr lang="en-US" sz="1600" baseline="0" dirty="0" smtClean="0"/>
              <a:t>PURIFY:  </a:t>
            </a:r>
            <a:r>
              <a:rPr lang="en-US" sz="1600" dirty="0" smtClean="0"/>
              <a:t>Reproving Him For Sin </a:t>
            </a:r>
            <a:endParaRPr lang="en-US" sz="1600" baseline="0" dirty="0" smtClean="0"/>
          </a:p>
          <a:p>
            <a:endParaRPr lang="en-US" sz="1600" baseline="0" dirty="0" smtClean="0"/>
          </a:p>
          <a:p>
            <a:r>
              <a:rPr lang="en-US" sz="1600" baseline="0" dirty="0" smtClean="0"/>
              <a:t>** David’s Friends Save HIS LIFE – Jonathan testing the waters to see how angry Saul was.  </a:t>
            </a:r>
            <a:r>
              <a:rPr lang="en-US" sz="1600" baseline="0" dirty="0" err="1" smtClean="0"/>
              <a:t>Mical</a:t>
            </a:r>
            <a:r>
              <a:rPr lang="en-US" sz="1600" baseline="0" dirty="0" smtClean="0"/>
              <a:t>, helping him escape from the guards sent to put him to death.</a:t>
            </a:r>
          </a:p>
          <a:p>
            <a:endParaRPr lang="en-US" sz="1600" baseline="0" dirty="0" smtClean="0"/>
          </a:p>
          <a:p>
            <a:endParaRPr lang="en-US" sz="1600" dirty="0" smtClean="0"/>
          </a:p>
          <a:p>
            <a:endParaRPr lang="en-US" sz="1600" dirty="0" smtClean="0"/>
          </a:p>
          <a:p>
            <a:r>
              <a:rPr lang="en-US" sz="1600" dirty="0" smtClean="0"/>
              <a:t>***** We should all seek out and invest in relationships like these – but not only should we HOPE to have friends like this – WE NEED TO BE FRIENDS like this to one another…</a:t>
            </a:r>
          </a:p>
          <a:p>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003A6D3D-3AED-F047-91B9-73A19F043E0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2 Samuel 23:8-12  Each of these friends – just in their introductions – teach</a:t>
            </a:r>
            <a:r>
              <a:rPr lang="en-US" sz="1600" kern="1200" baseline="0" dirty="0" smtClean="0">
                <a:solidFill>
                  <a:schemeClr val="tx1"/>
                </a:solidFill>
                <a:latin typeface="+mn-lt"/>
                <a:ea typeface="+mn-ea"/>
                <a:cs typeface="+mn-cs"/>
              </a:rPr>
              <a:t> us a powerful lesson…</a:t>
            </a: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13-17…A story that is true about all 38 of these guys…</a:t>
            </a: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MIGHTY MEN:  When</a:t>
            </a:r>
            <a:r>
              <a:rPr lang="en-US" sz="1600" kern="1200" baseline="0" dirty="0" smtClean="0">
                <a:solidFill>
                  <a:schemeClr val="tx1"/>
                </a:solidFill>
                <a:latin typeface="+mn-lt"/>
                <a:ea typeface="+mn-ea"/>
                <a:cs typeface="+mn-cs"/>
              </a:rPr>
              <a:t> David pours out the water to the Lord, he is saying – I wouldn’t ask these men to risk their lives just to please my whims or my nostalgia.  David is showing – when we risk our lives – it is for the Purposes and Pleasures of GOD.  We are here to serve THE TRUE KING OF KINGS.</a:t>
            </a:r>
          </a:p>
          <a:p>
            <a:endParaRPr lang="en-US" sz="1600" kern="1200" baseline="0" dirty="0" smtClean="0">
              <a:solidFill>
                <a:schemeClr val="tx1"/>
              </a:solidFill>
              <a:latin typeface="+mn-lt"/>
              <a:ea typeface="+mn-ea"/>
              <a:cs typeface="+mn-cs"/>
            </a:endParaRP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JONATHAN  - An accomplished soldier in his own right.  This gives their friendship a powerful element of </a:t>
            </a:r>
            <a:r>
              <a:rPr lang="en-US" sz="1600" kern="1200" baseline="0" dirty="0" err="1" smtClean="0">
                <a:solidFill>
                  <a:schemeClr val="tx1"/>
                </a:solidFill>
                <a:latin typeface="+mn-lt"/>
                <a:ea typeface="+mn-ea"/>
                <a:cs typeface="+mn-cs"/>
              </a:rPr>
              <a:t>comradery</a:t>
            </a:r>
            <a:r>
              <a:rPr lang="en-US" sz="1600" kern="1200" baseline="0" dirty="0" smtClean="0">
                <a:solidFill>
                  <a:schemeClr val="tx1"/>
                </a:solidFill>
                <a:latin typeface="+mn-lt"/>
                <a:ea typeface="+mn-ea"/>
                <a:cs typeface="+mn-cs"/>
              </a:rPr>
              <a:t>… the bond the exist when you’ve endured meaningful battles together.</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Sacrifice:  But also likely David’s most trusted friend.  Jonathan lifts up David even when it includes loss.</a:t>
            </a:r>
            <a:endParaRPr lang="en-US" sz="1600" kern="1200" dirty="0" smtClean="0">
              <a:solidFill>
                <a:schemeClr val="tx1"/>
              </a:solidFill>
              <a:latin typeface="+mn-lt"/>
              <a:ea typeface="+mn-ea"/>
              <a:cs typeface="+mn-cs"/>
            </a:endParaRP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DEFINE:   the </a:t>
            </a:r>
            <a:r>
              <a:rPr lang="en-US" sz="1600" kern="1200" dirty="0" smtClean="0">
                <a:solidFill>
                  <a:schemeClr val="tx1"/>
                </a:solidFill>
                <a:latin typeface="+mn-lt"/>
                <a:ea typeface="+mn-ea"/>
                <a:cs typeface="+mn-cs"/>
              </a:rPr>
              <a:t>feeling of closeness and friendship that exists between companions &lt;the special </a:t>
            </a:r>
            <a:r>
              <a:rPr lang="en-US" sz="1600" i="1" kern="1200" dirty="0" err="1" smtClean="0">
                <a:solidFill>
                  <a:schemeClr val="tx1"/>
                </a:solidFill>
                <a:latin typeface="+mn-lt"/>
                <a:ea typeface="+mn-ea"/>
                <a:cs typeface="+mn-cs"/>
              </a:rPr>
              <a:t>comradery</a:t>
            </a:r>
            <a:r>
              <a:rPr lang="en-US" sz="1600" i="1" kern="1200" dirty="0" smtClean="0">
                <a:solidFill>
                  <a:schemeClr val="tx1"/>
                </a:solidFill>
                <a:latin typeface="+mn-lt"/>
                <a:ea typeface="+mn-ea"/>
                <a:cs typeface="+mn-cs"/>
              </a:rPr>
              <a:t> that exists between soldiers that have experienced the crucible of combat together&gt;</a:t>
            </a:r>
            <a:endParaRPr lang="en-US" sz="1600" dirty="0"/>
          </a:p>
        </p:txBody>
      </p:sp>
      <p:sp>
        <p:nvSpPr>
          <p:cNvPr id="4" name="Slide Number Placeholder 3"/>
          <p:cNvSpPr>
            <a:spLocks noGrp="1"/>
          </p:cNvSpPr>
          <p:nvPr>
            <p:ph type="sldNum" sz="quarter" idx="10"/>
          </p:nvPr>
        </p:nvSpPr>
        <p:spPr/>
        <p:txBody>
          <a:bodyPr/>
          <a:lstStyle/>
          <a:p>
            <a:fld id="{003A6D3D-3AED-F047-91B9-73A19F043E0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WISDOM &amp; CORRECTION:</a:t>
            </a:r>
            <a:r>
              <a:rPr lang="en-US" sz="1400" baseline="0" dirty="0" smtClean="0"/>
              <a:t> One of the most important </a:t>
            </a:r>
            <a:r>
              <a:rPr lang="en-US" sz="1400" baseline="0" dirty="0" err="1" smtClean="0"/>
              <a:t>fuctions</a:t>
            </a:r>
            <a:r>
              <a:rPr lang="en-US" sz="1400" baseline="0" dirty="0" smtClean="0"/>
              <a:t> of a true friend – is to love us enough to warn us when we are on a bad path.  WE must be receptive tot his.</a:t>
            </a:r>
          </a:p>
          <a:p>
            <a:endParaRPr lang="en-US" sz="1400" baseline="0" dirty="0" smtClean="0"/>
          </a:p>
          <a:p>
            <a:pPr>
              <a:buFont typeface="Wingdings" pitchFamily="8" charset="2"/>
              <a:buChar char="Ø"/>
            </a:pPr>
            <a:r>
              <a:rPr lang="en-US" sz="1400" baseline="0" dirty="0" smtClean="0"/>
              <a:t>It’s amazing that David is receptive – even to hear the wisdom of a woman he JUST MET.  These are the friends who calm us down when we are blinded by anger. These are the friends who open our eyes when we are hiding from the Truth.  They stir up our Zeal because they are pulling us back, closer and closer to the will of God.</a:t>
            </a:r>
            <a:endParaRPr lang="en-US" sz="1400" dirty="0" smtClean="0"/>
          </a:p>
          <a:p>
            <a:endParaRPr lang="en-US" sz="1400" dirty="0" smtClean="0"/>
          </a:p>
          <a:p>
            <a:endParaRPr lang="en-US" sz="1400" dirty="0" smtClean="0"/>
          </a:p>
          <a:p>
            <a:r>
              <a:rPr lang="en-US" sz="1400" dirty="0" smtClean="0"/>
              <a:t>HOUSE HOLD: </a:t>
            </a:r>
            <a:r>
              <a:rPr lang="en-US" sz="1400" dirty="0" smtClean="0"/>
              <a:t> </a:t>
            </a:r>
            <a:r>
              <a:rPr lang="en-US" sz="1400" kern="1200" dirty="0" smtClean="0">
                <a:solidFill>
                  <a:schemeClr val="tx1"/>
                </a:solidFill>
                <a:latin typeface="+mn-lt"/>
                <a:ea typeface="+mn-ea"/>
                <a:cs typeface="+mn-cs"/>
              </a:rPr>
              <a:t>David did something with his friends that we must not neglect: David brought his friends into his home. David did not merely entertain his friends in the courtyards or city David brought people into his home. </a:t>
            </a:r>
          </a:p>
          <a:p>
            <a:r>
              <a:rPr lang="en-US" sz="1400" kern="1200" dirty="0" smtClean="0">
                <a:solidFill>
                  <a:schemeClr val="tx1"/>
                </a:solidFill>
                <a:latin typeface="+mn-lt"/>
                <a:ea typeface="+mn-ea"/>
                <a:cs typeface="+mn-cs"/>
              </a:rPr>
              <a:t>David’s Friends In His Greatest Low via Absalom:  2 Sam 15,16, 17</a:t>
            </a:r>
          </a:p>
          <a:p>
            <a:r>
              <a:rPr lang="en-US" sz="1400" kern="1200" dirty="0" smtClean="0">
                <a:solidFill>
                  <a:schemeClr val="tx1"/>
                </a:solidFill>
                <a:latin typeface="+mn-lt"/>
                <a:ea typeface="+mn-ea"/>
                <a:cs typeface="+mn-cs"/>
              </a:rPr>
              <a:t> </a:t>
            </a:r>
          </a:p>
          <a:p>
            <a:pPr lvl="0"/>
            <a:r>
              <a:rPr lang="en-US" sz="1400" kern="1200" dirty="0" smtClean="0">
                <a:solidFill>
                  <a:schemeClr val="tx1"/>
                </a:solidFill>
                <a:latin typeface="+mn-lt"/>
                <a:ea typeface="+mn-ea"/>
                <a:cs typeface="+mn-cs"/>
              </a:rPr>
              <a:t>People come out of the woodwork!  A friend, a priest, an advisor, a little old lady smart enough to hide the spies, foreign allies bringing food, </a:t>
            </a:r>
          </a:p>
          <a:p>
            <a:r>
              <a:rPr lang="en-US" sz="1400" kern="120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***We are going to need friends who help us in our lowest days.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***We are going to need friends who mourn with us over the losses life has in store.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David </a:t>
            </a:r>
            <a:r>
              <a:rPr lang="en-US" sz="1400" dirty="0" smtClean="0"/>
              <a:t>had friends who believed in him. They had seen God bless his faith courage and action in the past so they stood by their friend.</a:t>
            </a:r>
          </a:p>
          <a:p>
            <a:endParaRPr lang="en-US" sz="1400" dirty="0" smtClean="0"/>
          </a:p>
          <a:p>
            <a:r>
              <a:rPr lang="en-US" sz="1400" kern="1200" dirty="0" err="1" smtClean="0">
                <a:solidFill>
                  <a:schemeClr val="tx1"/>
                </a:solidFill>
                <a:latin typeface="+mn-lt"/>
                <a:ea typeface="+mn-ea"/>
                <a:cs typeface="+mn-cs"/>
              </a:rPr>
              <a:t>Ittai</a:t>
            </a:r>
            <a:r>
              <a:rPr lang="en-US" sz="1400" kern="1200" dirty="0" smtClean="0">
                <a:solidFill>
                  <a:schemeClr val="tx1"/>
                </a:solidFill>
                <a:latin typeface="+mn-lt"/>
                <a:ea typeface="+mn-ea"/>
                <a:cs typeface="+mn-cs"/>
              </a:rPr>
              <a:t> – vs.19-21</a:t>
            </a:r>
          </a:p>
          <a:p>
            <a:r>
              <a:rPr lang="en-US" sz="1400" kern="1200" dirty="0" err="1" smtClean="0">
                <a:solidFill>
                  <a:schemeClr val="tx1"/>
                </a:solidFill>
                <a:latin typeface="+mn-lt"/>
                <a:ea typeface="+mn-ea"/>
                <a:cs typeface="+mn-cs"/>
              </a:rPr>
              <a:t>Hushai</a:t>
            </a:r>
            <a:r>
              <a:rPr lang="en-US" sz="1400" kern="1200" dirty="0" smtClean="0">
                <a:solidFill>
                  <a:schemeClr val="tx1"/>
                </a:solidFill>
                <a:latin typeface="+mn-lt"/>
                <a:ea typeface="+mn-ea"/>
                <a:cs typeface="+mn-cs"/>
              </a:rPr>
              <a:t> – 32-37 (agreeing to stay behind to help </a:t>
            </a:r>
            <a:r>
              <a:rPr lang="en-US" sz="1400" kern="1200" dirty="0" err="1" smtClean="0">
                <a:solidFill>
                  <a:schemeClr val="tx1"/>
                </a:solidFill>
                <a:latin typeface="+mn-lt"/>
                <a:ea typeface="+mn-ea"/>
                <a:cs typeface="+mn-cs"/>
              </a:rPr>
              <a:t>david</a:t>
            </a:r>
            <a:r>
              <a:rPr lang="en-US" sz="1400" kern="1200" dirty="0" smtClean="0">
                <a:solidFill>
                  <a:schemeClr val="tx1"/>
                </a:solidFill>
                <a:latin typeface="+mn-lt"/>
                <a:ea typeface="+mn-ea"/>
                <a:cs typeface="+mn-cs"/>
              </a:rPr>
              <a:t> from within)</a:t>
            </a:r>
          </a:p>
          <a:p>
            <a:r>
              <a:rPr lang="en-US" sz="1400" kern="1200" dirty="0" err="1" smtClean="0">
                <a:solidFill>
                  <a:schemeClr val="tx1"/>
                </a:solidFill>
                <a:latin typeface="+mn-lt"/>
                <a:ea typeface="+mn-ea"/>
                <a:cs typeface="+mn-cs"/>
              </a:rPr>
              <a:t>Abishai</a:t>
            </a:r>
            <a:r>
              <a:rPr lang="en-US" sz="1400" kern="1200" dirty="0" smtClean="0">
                <a:solidFill>
                  <a:schemeClr val="tx1"/>
                </a:solidFill>
                <a:latin typeface="+mn-lt"/>
                <a:ea typeface="+mn-ea"/>
                <a:cs typeface="+mn-cs"/>
              </a:rPr>
              <a:t> – (Wants to defend the King’s honor…David</a:t>
            </a:r>
            <a:r>
              <a:rPr lang="en-US" sz="1400" kern="1200" baseline="0" dirty="0" smtClean="0">
                <a:solidFill>
                  <a:schemeClr val="tx1"/>
                </a:solidFill>
                <a:latin typeface="+mn-lt"/>
                <a:ea typeface="+mn-ea"/>
                <a:cs typeface="+mn-cs"/>
              </a:rPr>
              <a:t> restrains him…)</a:t>
            </a:r>
            <a:r>
              <a:rPr lang="en-US" sz="1400" kern="1200" dirty="0" smtClean="0">
                <a:solidFill>
                  <a:schemeClr val="tx1"/>
                </a:solidFill>
                <a:latin typeface="+mn-lt"/>
                <a:ea typeface="+mn-ea"/>
                <a:cs typeface="+mn-cs"/>
              </a:rPr>
              <a:t>16:9-14  *This leads us to our final point – EVEN</a:t>
            </a:r>
            <a:r>
              <a:rPr lang="en-US" sz="1400" kern="1200" baseline="0" dirty="0" smtClean="0">
                <a:solidFill>
                  <a:schemeClr val="tx1"/>
                </a:solidFill>
                <a:latin typeface="+mn-lt"/>
                <a:ea typeface="+mn-ea"/>
                <a:cs typeface="+mn-cs"/>
              </a:rPr>
              <a:t> with phenomenal friends – David put God FIRST.</a:t>
            </a:r>
          </a:p>
          <a:p>
            <a:endParaRPr lang="en-US" sz="1400" kern="1200" baseline="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003A6D3D-3AED-F047-91B9-73A19F043E0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What is remarkable is not just how blessed David was to have friends who stirred up his faith – but also that when his closest friends gave</a:t>
            </a:r>
            <a:r>
              <a:rPr lang="en-US" sz="2000" baseline="0" dirty="0" smtClean="0"/>
              <a:t> him what seemed like “good advice” he put his Relationship with God FIRST!!!</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003A6D3D-3AED-F047-91B9-73A19F043E0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latin typeface="+mn-lt"/>
                <a:ea typeface="+mn-ea"/>
                <a:cs typeface="+mn-cs"/>
              </a:rPr>
              <a:t>Today, we want to be the kind of friends who share the TRUTH with you.</a:t>
            </a:r>
          </a:p>
          <a:p>
            <a:endParaRPr lang="en-US" sz="1600" dirty="0" smtClean="0"/>
          </a:p>
          <a:p>
            <a:r>
              <a:rPr lang="en-US" sz="1600" dirty="0" smtClean="0"/>
              <a:t>The Truth is God created the church because </a:t>
            </a:r>
            <a:r>
              <a:rPr lang="en-US" sz="1600" dirty="0" smtClean="0"/>
              <a:t>He knew we needed each other. We hope you will come and be a part of His church.  If you are already a Christian, then I know the elders would be happy to talk to you about being a part of the church here at East End.</a:t>
            </a:r>
          </a:p>
          <a:p>
            <a:endParaRPr lang="en-US" sz="1600" dirty="0" smtClean="0"/>
          </a:p>
          <a:p>
            <a:r>
              <a:rPr lang="en-US" sz="1600" dirty="0" smtClean="0"/>
              <a:t>But if not – then the first step is simply becoming a Christian…</a:t>
            </a:r>
          </a:p>
          <a:p>
            <a:endParaRPr lang="en-US" sz="1600" dirty="0" smtClean="0"/>
          </a:p>
          <a:p>
            <a:r>
              <a:rPr lang="en-US" sz="1600" dirty="0" smtClean="0"/>
              <a:t>Jesus loves you so much, that He DIED to make </a:t>
            </a:r>
            <a:r>
              <a:rPr lang="en-US" sz="1600" smtClean="0"/>
              <a:t>this possible…</a:t>
            </a:r>
          </a:p>
          <a:p>
            <a:endParaRPr lang="en-US" sz="1600" dirty="0" smtClean="0"/>
          </a:p>
        </p:txBody>
      </p:sp>
      <p:sp>
        <p:nvSpPr>
          <p:cNvPr id="4" name="Slide Number Placeholder 3"/>
          <p:cNvSpPr>
            <a:spLocks noGrp="1"/>
          </p:cNvSpPr>
          <p:nvPr>
            <p:ph type="sldNum" sz="quarter" idx="10"/>
          </p:nvPr>
        </p:nvSpPr>
        <p:spPr/>
        <p:txBody>
          <a:bodyPr/>
          <a:lstStyle/>
          <a:p>
            <a:fld id="{003A6D3D-3AED-F047-91B9-73A19F043E01}"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3/28/15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Friends Who Fuel our Zeal</a:t>
            </a:r>
            <a:endParaRPr lang="en-US" dirty="0"/>
          </a:p>
        </p:txBody>
      </p:sp>
      <p:sp>
        <p:nvSpPr>
          <p:cNvPr id="3" name="Subtitle 2"/>
          <p:cNvSpPr>
            <a:spLocks noGrp="1"/>
          </p:cNvSpPr>
          <p:nvPr>
            <p:ph type="subTitle" idx="1"/>
          </p:nvPr>
        </p:nvSpPr>
        <p:spPr/>
        <p:txBody>
          <a:bodyPr/>
          <a:lstStyle/>
          <a:p>
            <a:endParaRPr lang="en-US"/>
          </a:p>
        </p:txBody>
      </p:sp>
      <p:pic>
        <p:nvPicPr>
          <p:cNvPr id="4" name="Picture 3" descr="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Big Ways David’s Friends Helped</a:t>
            </a:r>
            <a:endParaRPr lang="en-US" dirty="0"/>
          </a:p>
        </p:txBody>
      </p:sp>
      <p:sp>
        <p:nvSpPr>
          <p:cNvPr id="3" name="Content Placeholder 2"/>
          <p:cNvSpPr>
            <a:spLocks noGrp="1"/>
          </p:cNvSpPr>
          <p:nvPr>
            <p:ph idx="1"/>
          </p:nvPr>
        </p:nvSpPr>
        <p:spPr/>
        <p:txBody>
          <a:bodyPr>
            <a:normAutofit/>
          </a:bodyPr>
          <a:lstStyle/>
          <a:p>
            <a:r>
              <a:rPr lang="en-US" sz="3600" dirty="0" smtClean="0"/>
              <a:t>They Helped Him Draw Closer To God.</a:t>
            </a:r>
          </a:p>
          <a:p>
            <a:pPr lvl="1"/>
            <a:r>
              <a:rPr lang="en-US" sz="3200" dirty="0" smtClean="0"/>
              <a:t>1 Samuel 16:3-13</a:t>
            </a:r>
          </a:p>
          <a:p>
            <a:r>
              <a:rPr lang="en-US" sz="3600" dirty="0" smtClean="0"/>
              <a:t>They Helped Him Perfect His Character.</a:t>
            </a:r>
          </a:p>
          <a:p>
            <a:pPr lvl="1"/>
            <a:r>
              <a:rPr lang="en-US" sz="3200" dirty="0" smtClean="0"/>
              <a:t>1 Samuel 25:27-33</a:t>
            </a:r>
          </a:p>
          <a:p>
            <a:r>
              <a:rPr lang="en-US" sz="3600" dirty="0" smtClean="0"/>
              <a:t>They Helped Him Purify His Life.</a:t>
            </a:r>
          </a:p>
          <a:p>
            <a:pPr lvl="1"/>
            <a:r>
              <a:rPr lang="en-US" sz="3200" dirty="0" smtClean="0"/>
              <a:t>2 Samuel 12:5-7</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Become Friends Like…</a:t>
            </a:r>
            <a:endParaRPr lang="en-US" dirty="0"/>
          </a:p>
        </p:txBody>
      </p:sp>
      <p:sp>
        <p:nvSpPr>
          <p:cNvPr id="3" name="Content Placeholder 2"/>
          <p:cNvSpPr>
            <a:spLocks noGrp="1"/>
          </p:cNvSpPr>
          <p:nvPr>
            <p:ph idx="1"/>
          </p:nvPr>
        </p:nvSpPr>
        <p:spPr/>
        <p:txBody>
          <a:bodyPr>
            <a:normAutofit/>
          </a:bodyPr>
          <a:lstStyle/>
          <a:p>
            <a:r>
              <a:rPr lang="en-US" b="1" dirty="0" smtClean="0"/>
              <a:t>The Mighty Men: </a:t>
            </a:r>
            <a:r>
              <a:rPr lang="en-US" dirty="0" smtClean="0"/>
              <a:t>Fighting Crucial Battles.</a:t>
            </a:r>
          </a:p>
          <a:p>
            <a:pPr lvl="1"/>
            <a:r>
              <a:rPr lang="en-US" dirty="0" err="1" smtClean="0"/>
              <a:t>Adino</a:t>
            </a:r>
            <a:r>
              <a:rPr lang="en-US" dirty="0" smtClean="0"/>
              <a:t>: We Don’t Give Up When Outnumbered.</a:t>
            </a:r>
          </a:p>
          <a:p>
            <a:pPr lvl="1"/>
            <a:r>
              <a:rPr lang="en-US" dirty="0" err="1" smtClean="0"/>
              <a:t>Eleazar</a:t>
            </a:r>
            <a:r>
              <a:rPr lang="en-US" dirty="0" smtClean="0"/>
              <a:t>: We Never Let Go of Our Sword.</a:t>
            </a:r>
          </a:p>
          <a:p>
            <a:pPr lvl="1"/>
            <a:r>
              <a:rPr lang="en-US" dirty="0" err="1" smtClean="0"/>
              <a:t>Shammah</a:t>
            </a:r>
            <a:r>
              <a:rPr lang="en-US" dirty="0" smtClean="0"/>
              <a:t>: We Defend What God Has Entrusted.</a:t>
            </a:r>
          </a:p>
          <a:p>
            <a:r>
              <a:rPr lang="en-US" b="1" dirty="0" smtClean="0"/>
              <a:t>Jonathan: </a:t>
            </a:r>
            <a:r>
              <a:rPr lang="en-US" dirty="0" smtClean="0"/>
              <a:t>Honoring God Above All Others.</a:t>
            </a:r>
          </a:p>
          <a:p>
            <a:pPr lvl="1"/>
            <a:r>
              <a:rPr lang="en-US" dirty="0" smtClean="0"/>
              <a:t>His </a:t>
            </a:r>
            <a:r>
              <a:rPr lang="en-US" dirty="0" err="1" smtClean="0"/>
              <a:t>Comradery</a:t>
            </a:r>
            <a:r>
              <a:rPr lang="en-US" dirty="0" smtClean="0"/>
              <a:t>: 1 Samuel 14:6-10</a:t>
            </a:r>
          </a:p>
          <a:p>
            <a:pPr lvl="1"/>
            <a:r>
              <a:rPr lang="en-US" dirty="0" smtClean="0"/>
              <a:t>His Sacrifice: 1 Samuel 20:30-34</a:t>
            </a:r>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Become Friends Like…</a:t>
            </a:r>
            <a:endParaRPr lang="en-US" dirty="0"/>
          </a:p>
        </p:txBody>
      </p:sp>
      <p:sp>
        <p:nvSpPr>
          <p:cNvPr id="3" name="Content Placeholder 2"/>
          <p:cNvSpPr>
            <a:spLocks noGrp="1"/>
          </p:cNvSpPr>
          <p:nvPr>
            <p:ph idx="1"/>
          </p:nvPr>
        </p:nvSpPr>
        <p:spPr/>
        <p:txBody>
          <a:bodyPr>
            <a:normAutofit/>
          </a:bodyPr>
          <a:lstStyle/>
          <a:p>
            <a:r>
              <a:rPr lang="en-US" b="1" dirty="0" smtClean="0"/>
              <a:t>Abigail &amp; Nathan: </a:t>
            </a:r>
            <a:r>
              <a:rPr lang="en-US" dirty="0" smtClean="0"/>
              <a:t>Providing Wisdom &amp; Correction When We Need It The Most.</a:t>
            </a:r>
          </a:p>
          <a:p>
            <a:pPr lvl="1"/>
            <a:r>
              <a:rPr lang="en-US" dirty="0" smtClean="0"/>
              <a:t>1 Samuel 25</a:t>
            </a:r>
          </a:p>
          <a:p>
            <a:pPr lvl="1"/>
            <a:r>
              <a:rPr lang="en-US" dirty="0" smtClean="0"/>
              <a:t>2 Samuel 12</a:t>
            </a:r>
          </a:p>
          <a:p>
            <a:r>
              <a:rPr lang="en-US" b="1" dirty="0" smtClean="0"/>
              <a:t>David’s Household: </a:t>
            </a:r>
            <a:r>
              <a:rPr lang="en-US" dirty="0" smtClean="0"/>
              <a:t>They Believed In David When He Didn’t Believe In Himself.</a:t>
            </a:r>
            <a:endParaRPr lang="en-US" dirty="0" smtClean="0"/>
          </a:p>
          <a:p>
            <a:pPr lvl="1"/>
            <a:r>
              <a:rPr lang="en-US" dirty="0" smtClean="0"/>
              <a:t>2</a:t>
            </a:r>
            <a:r>
              <a:rPr lang="en-US" dirty="0" smtClean="0"/>
              <a:t> </a:t>
            </a:r>
            <a:r>
              <a:rPr lang="en-US" dirty="0" smtClean="0"/>
              <a:t>Samuel 15-17</a:t>
            </a:r>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070"/>
            <a:ext cx="8229600" cy="1143000"/>
          </a:xfrm>
        </p:spPr>
        <p:txBody>
          <a:bodyPr>
            <a:normAutofit fontScale="90000"/>
          </a:bodyPr>
          <a:lstStyle/>
          <a:p>
            <a:r>
              <a:rPr lang="en-US" dirty="0" smtClean="0"/>
              <a:t>We Must Put Pleasing God Above Pleasing Even Our Closest Friends</a:t>
            </a:r>
            <a:endParaRPr lang="en-US" dirty="0"/>
          </a:p>
        </p:txBody>
      </p:sp>
      <p:sp>
        <p:nvSpPr>
          <p:cNvPr id="3" name="Content Placeholder 2"/>
          <p:cNvSpPr>
            <a:spLocks noGrp="1"/>
          </p:cNvSpPr>
          <p:nvPr>
            <p:ph idx="1"/>
          </p:nvPr>
        </p:nvSpPr>
        <p:spPr>
          <a:xfrm>
            <a:off x="457200" y="2063358"/>
            <a:ext cx="8229600" cy="4321093"/>
          </a:xfrm>
        </p:spPr>
        <p:txBody>
          <a:bodyPr/>
          <a:lstStyle/>
          <a:p>
            <a:r>
              <a:rPr lang="en-US" dirty="0" smtClean="0"/>
              <a:t>Biblical Zeal Is A Burning Desire </a:t>
            </a:r>
            <a:r>
              <a:rPr lang="en-US" u="sng" dirty="0" smtClean="0"/>
              <a:t>To Please God.</a:t>
            </a:r>
          </a:p>
          <a:p>
            <a:r>
              <a:rPr lang="en-US" dirty="0" smtClean="0"/>
              <a:t>Refusing To Kill King Saul</a:t>
            </a:r>
          </a:p>
          <a:p>
            <a:pPr lvl="1"/>
            <a:r>
              <a:rPr lang="en-US" dirty="0" smtClean="0"/>
              <a:t>1 Samuel 24:4-7, 9-12</a:t>
            </a:r>
          </a:p>
          <a:p>
            <a:pPr lvl="1"/>
            <a:r>
              <a:rPr lang="en-US" dirty="0" smtClean="0"/>
              <a:t>1 Samuel 26:7-11,22-24</a:t>
            </a:r>
          </a:p>
          <a:p>
            <a:r>
              <a:rPr lang="en-US" dirty="0" smtClean="0"/>
              <a:t>Sharing The Spoils Equally</a:t>
            </a:r>
          </a:p>
          <a:p>
            <a:pPr lvl="1"/>
            <a:r>
              <a:rPr lang="en-US" dirty="0" smtClean="0"/>
              <a:t>1 Samuel 30:1-6, 21-25</a:t>
            </a:r>
          </a:p>
          <a:p>
            <a:r>
              <a:rPr lang="en-US" dirty="0" smtClean="0"/>
              <a:t>David KNEW God… 2 Samuel 7:18-29</a:t>
            </a:r>
          </a:p>
          <a:p>
            <a:pPr lvl="1"/>
            <a:endParaRPr lang="en-US" dirty="0" smtClean="0"/>
          </a:p>
          <a:p>
            <a:endParaRPr lang="en-US" u="sng"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Friends Who Fuel our Zeal</a:t>
            </a:r>
            <a:endParaRPr lang="en-US" dirty="0"/>
          </a:p>
        </p:txBody>
      </p:sp>
      <p:sp>
        <p:nvSpPr>
          <p:cNvPr id="3" name="Subtitle 2"/>
          <p:cNvSpPr>
            <a:spLocks noGrp="1"/>
          </p:cNvSpPr>
          <p:nvPr>
            <p:ph type="subTitle" idx="1"/>
          </p:nvPr>
        </p:nvSpPr>
        <p:spPr/>
        <p:txBody>
          <a:bodyPr/>
          <a:lstStyle/>
          <a:p>
            <a:endParaRPr lang="en-US"/>
          </a:p>
        </p:txBody>
      </p:sp>
      <p:pic>
        <p:nvPicPr>
          <p:cNvPr id="4" name="Picture 3" descr="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870</TotalTime>
  <Words>1119</Words>
  <Application>Microsoft Macintosh PowerPoint</Application>
  <PresentationFormat>On-screen Show (4:3)</PresentationFormat>
  <Paragraphs>97</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Default Theme</vt:lpstr>
      <vt:lpstr>Friends Who Fuel our Zeal</vt:lpstr>
      <vt:lpstr>3 Big Ways David’s Friends Helped</vt:lpstr>
      <vt:lpstr>Let Us Become Friends Like…</vt:lpstr>
      <vt:lpstr>Let Us Become Friends Like…</vt:lpstr>
      <vt:lpstr>We Must Put Pleasing God Above Pleasing Even Our Closest Friends</vt:lpstr>
      <vt:lpstr>Friends Who Fuel our Zeal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Who Fuel our Zeal</dc:title>
  <dc:creator>Phillip Shumake</dc:creator>
  <cp:lastModifiedBy>Phillip Shumake</cp:lastModifiedBy>
  <cp:revision>34</cp:revision>
  <cp:lastPrinted>2015-03-29T01:08:11Z</cp:lastPrinted>
  <dcterms:created xsi:type="dcterms:W3CDTF">2015-03-29T00:55:16Z</dcterms:created>
  <dcterms:modified xsi:type="dcterms:W3CDTF">2015-03-29T01:08:37Z</dcterms:modified>
</cp:coreProperties>
</file>