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
  </p:notesMasterIdLst>
  <p:sldIdLst>
    <p:sldId id="256" r:id="rId2"/>
    <p:sldId id="261" r:id="rId3"/>
    <p:sldId id="262" r:id="rId4"/>
    <p:sldId id="263" r:id="rId5"/>
    <p:sldId id="260" r:id="rId6"/>
    <p:sldId id="258"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5975" autoAdjust="0"/>
    <p:restoredTop sz="69711" autoAdjust="0"/>
  </p:normalViewPr>
  <p:slideViewPr>
    <p:cSldViewPr snapToGrid="0" snapToObjects="1">
      <p:cViewPr varScale="1">
        <p:scale>
          <a:sx n="80" d="100"/>
          <a:sy n="80" d="100"/>
        </p:scale>
        <p:origin x="-1200"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581428"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61137" y="0"/>
            <a:ext cx="1595275" cy="457200"/>
          </a:xfrm>
          <a:prstGeom prst="rect">
            <a:avLst/>
          </a:prstGeom>
        </p:spPr>
        <p:txBody>
          <a:bodyPr vert="horz" lIns="91440" tIns="45720" rIns="91440" bIns="45720" rtlCol="0"/>
          <a:lstStyle>
            <a:lvl1pPr algn="r">
              <a:defRPr sz="1200"/>
            </a:lvl1pPr>
          </a:lstStyle>
          <a:p>
            <a:fld id="{AB8F95D3-C908-234B-BDD6-C8122FD468B4}" type="datetimeFigureOut">
              <a:rPr lang="en-US" smtClean="0"/>
              <a:pPr/>
              <a:t>1/24/15</a:t>
            </a:fld>
            <a:endParaRPr lang="en-US"/>
          </a:p>
        </p:txBody>
      </p:sp>
      <p:sp>
        <p:nvSpPr>
          <p:cNvPr id="4" name="Slide Image Placeholder 3"/>
          <p:cNvSpPr>
            <a:spLocks noGrp="1" noRot="1" noChangeAspect="1"/>
          </p:cNvSpPr>
          <p:nvPr>
            <p:ph type="sldImg" idx="2"/>
          </p:nvPr>
        </p:nvSpPr>
        <p:spPr>
          <a:xfrm>
            <a:off x="1581428" y="60480"/>
            <a:ext cx="3679710" cy="275978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0947" y="2895863"/>
            <a:ext cx="6614521" cy="613095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457200"/>
            <a:ext cx="1581428"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852336" y="457200"/>
            <a:ext cx="1005664" cy="457200"/>
          </a:xfrm>
          <a:prstGeom prst="rect">
            <a:avLst/>
          </a:prstGeom>
        </p:spPr>
        <p:txBody>
          <a:bodyPr vert="horz" lIns="91440" tIns="45720" rIns="91440" bIns="45720" rtlCol="0" anchor="b"/>
          <a:lstStyle>
            <a:lvl1pPr algn="r">
              <a:defRPr sz="1200"/>
            </a:lvl1pPr>
          </a:lstStyle>
          <a:p>
            <a:fld id="{B6993103-8BA7-7049-827D-35258D92254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iblia.com/bible/nkjv/Ro%203.23" TargetMode="External"/><Relationship Id="rId4" Type="http://schemas.openxmlformats.org/officeDocument/2006/relationships/hyperlink" Target="http://biblia.com/bible/nkjv/Ro%205.1-2" TargetMode="External"/><Relationship Id="rId5" Type="http://schemas.openxmlformats.org/officeDocument/2006/relationships/hyperlink" Target="http://biblia.com/bible/nkjv/Ro%205.20-21" TargetMode="External"/><Relationship Id="rId6" Type="http://schemas.openxmlformats.org/officeDocument/2006/relationships/hyperlink" Target="http://biblia.com/bible/nkjv/Ro%206.1" TargetMode="External"/><Relationship Id="rId7" Type="http://schemas.openxmlformats.org/officeDocument/2006/relationships/hyperlink" Target="http://biblia.com/bible/nkjv/Ro%206.2a"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aseline="0" dirty="0" smtClean="0"/>
          </a:p>
          <a:p>
            <a:pPr marL="228600" indent="-228600">
              <a:buAutoNum type="arabicPeriod"/>
            </a:pPr>
            <a:r>
              <a:rPr lang="en-US" sz="1800" kern="1200" dirty="0" smtClean="0">
                <a:solidFill>
                  <a:schemeClr val="tx1"/>
                </a:solidFill>
                <a:latin typeface="+mn-lt"/>
                <a:ea typeface="+mn-ea"/>
                <a:cs typeface="+mn-cs"/>
              </a:rPr>
              <a:t>In Romans, Paul addresses the problem of sin...   </a:t>
            </a:r>
          </a:p>
          <a:p>
            <a:pPr marL="228600" indent="-228600">
              <a:buAutoNum type="arabicPeriod"/>
            </a:pPr>
            <a:r>
              <a:rPr lang="en-US" sz="1800" kern="1200" dirty="0" smtClean="0">
                <a:solidFill>
                  <a:schemeClr val="tx1"/>
                </a:solidFill>
                <a:latin typeface="+mn-lt"/>
                <a:ea typeface="+mn-ea"/>
                <a:cs typeface="+mn-cs"/>
              </a:rPr>
              <a:t>a. In the first two and a half chapters, he demonstrates that all  have sinned </a:t>
            </a:r>
            <a:r>
              <a:rPr lang="en-US" sz="1800" kern="1200" dirty="0" smtClean="0">
                <a:solidFill>
                  <a:schemeClr val="tx1"/>
                </a:solidFill>
                <a:latin typeface="+mn-lt"/>
                <a:ea typeface="+mn-ea"/>
                <a:cs typeface="+mn-cs"/>
                <a:hlinkClick r:id="rId3"/>
              </a:rPr>
              <a:t>–</a:t>
            </a:r>
            <a:r>
              <a:rPr lang="en-US" sz="1800" kern="1200" dirty="0" smtClean="0">
                <a:solidFill>
                  <a:schemeClr val="tx1"/>
                </a:solidFill>
                <a:latin typeface="+mn-lt"/>
                <a:ea typeface="+mn-ea"/>
                <a:cs typeface="+mn-cs"/>
              </a:rPr>
              <a:t> cf.</a:t>
            </a:r>
            <a:r>
              <a:rPr lang="en-US" sz="1800" kern="1200" baseline="0" dirty="0" smtClean="0">
                <a:solidFill>
                  <a:schemeClr val="tx1"/>
                </a:solidFill>
                <a:latin typeface="+mn-lt"/>
                <a:ea typeface="+mn-ea"/>
                <a:cs typeface="+mn-cs"/>
              </a:rPr>
              <a:t> </a:t>
            </a:r>
            <a:r>
              <a:rPr lang="en-US" sz="1800" b="0" u="none" kern="1200" dirty="0" smtClean="0">
                <a:solidFill>
                  <a:schemeClr val="tx1"/>
                </a:solidFill>
                <a:latin typeface="+mn-lt"/>
                <a:ea typeface="+mn-ea"/>
                <a:cs typeface="+mn-cs"/>
                <a:hlinkClick r:id="rId3"/>
              </a:rPr>
              <a:t>Ro 3:23  </a:t>
            </a:r>
          </a:p>
          <a:p>
            <a:pPr marL="228600" indent="-228600">
              <a:buAutoNum type="arabicPeriod"/>
            </a:pPr>
            <a:r>
              <a:rPr lang="en-US" sz="1800" b="0" u="none" kern="1200" dirty="0" smtClean="0">
                <a:solidFill>
                  <a:schemeClr val="tx1"/>
                </a:solidFill>
                <a:latin typeface="+mn-lt"/>
                <a:ea typeface="+mn-ea"/>
                <a:cs typeface="+mn-cs"/>
                <a:hlinkClick r:id="rId3"/>
              </a:rPr>
              <a:t> b. In the next two and a half chapters, he declares how we can be  justified through faith in Jesus Christ - cf. </a:t>
            </a:r>
            <a:r>
              <a:rPr lang="en-US" sz="1800" b="0" u="none" kern="1200" dirty="0" smtClean="0">
                <a:solidFill>
                  <a:schemeClr val="tx1"/>
                </a:solidFill>
                <a:latin typeface="+mn-lt"/>
                <a:ea typeface="+mn-ea"/>
                <a:cs typeface="+mn-cs"/>
                <a:hlinkClick r:id="rId4"/>
              </a:rPr>
              <a:t>Ro 5:1-2   </a:t>
            </a:r>
          </a:p>
          <a:p>
            <a:pPr marL="228600" indent="-228600">
              <a:buAutoNum type="arabicPeriod"/>
            </a:pPr>
            <a:r>
              <a:rPr lang="en-US" sz="1800" b="0" u="none" kern="1200" dirty="0" smtClean="0">
                <a:solidFill>
                  <a:schemeClr val="tx1"/>
                </a:solidFill>
                <a:latin typeface="+mn-lt"/>
                <a:ea typeface="+mn-ea"/>
                <a:cs typeface="+mn-cs"/>
                <a:hlinkClick r:id="rId4"/>
              </a:rPr>
              <a:t>c. He concludes that where sin abounded,</a:t>
            </a:r>
            <a:r>
              <a:rPr lang="en-US" sz="1800" b="0" u="none" kern="1200" dirty="0" smtClean="0">
                <a:solidFill>
                  <a:schemeClr val="tx1"/>
                </a:solidFill>
                <a:latin typeface="+mn-lt"/>
                <a:ea typeface="+mn-ea"/>
                <a:cs typeface="+mn-cs"/>
                <a:hlinkClick r:id="rId4"/>
              </a:rPr>
              <a:t> </a:t>
            </a:r>
            <a:br>
              <a:rPr lang="en-US" sz="1800" b="0" u="none" kern="1200" dirty="0" smtClean="0">
                <a:solidFill>
                  <a:schemeClr val="tx1"/>
                </a:solidFill>
                <a:latin typeface="+mn-lt"/>
                <a:ea typeface="+mn-ea"/>
                <a:cs typeface="+mn-cs"/>
                <a:hlinkClick r:id="rId4"/>
              </a:rPr>
            </a:br>
            <a:r>
              <a:rPr lang="en-US" sz="1800" b="0" u="none" kern="1200" dirty="0" smtClean="0">
                <a:solidFill>
                  <a:schemeClr val="tx1"/>
                </a:solidFill>
                <a:latin typeface="+mn-lt"/>
                <a:ea typeface="+mn-ea"/>
                <a:cs typeface="+mn-cs"/>
                <a:hlinkClick r:id="rId4"/>
              </a:rPr>
              <a:t>grace </a:t>
            </a:r>
            <a:r>
              <a:rPr lang="en-US" sz="1800" b="0" u="none" kern="1200" dirty="0" smtClean="0">
                <a:solidFill>
                  <a:schemeClr val="tx1"/>
                </a:solidFill>
                <a:latin typeface="+mn-lt"/>
                <a:ea typeface="+mn-ea"/>
                <a:cs typeface="+mn-cs"/>
                <a:hlinkClick r:id="rId4"/>
              </a:rPr>
              <a:t>abounded much more      - </a:t>
            </a:r>
            <a:r>
              <a:rPr lang="en-US" sz="1800" b="0" u="none" kern="1200" dirty="0" smtClean="0">
                <a:solidFill>
                  <a:schemeClr val="tx1"/>
                </a:solidFill>
                <a:latin typeface="+mn-lt"/>
                <a:ea typeface="+mn-ea"/>
                <a:cs typeface="+mn-cs"/>
                <a:hlinkClick r:id="rId5"/>
              </a:rPr>
              <a:t>Ro 5:20-212. </a:t>
            </a:r>
          </a:p>
          <a:p>
            <a:pPr marL="228600" indent="-228600">
              <a:buAutoNum type="arabicPeriod"/>
            </a:pPr>
            <a:endParaRPr lang="en-US" sz="1800" b="0" u="none" kern="1200" dirty="0" smtClean="0">
              <a:solidFill>
                <a:schemeClr val="tx1"/>
              </a:solidFill>
              <a:latin typeface="+mn-lt"/>
              <a:ea typeface="+mn-ea"/>
              <a:cs typeface="+mn-cs"/>
              <a:hlinkClick r:id="rId5"/>
            </a:endParaRPr>
          </a:p>
          <a:p>
            <a:pPr marL="228600" indent="-228600">
              <a:buAutoNum type="arabicPeriod"/>
            </a:pPr>
            <a:r>
              <a:rPr lang="en-US" sz="1800" b="0" u="none" kern="1200" dirty="0" smtClean="0">
                <a:solidFill>
                  <a:schemeClr val="tx1"/>
                </a:solidFill>
                <a:latin typeface="+mn-lt"/>
                <a:ea typeface="+mn-ea"/>
                <a:cs typeface="+mn-cs"/>
                <a:hlinkClick r:id="rId5"/>
              </a:rPr>
              <a:t>Paul then anticipates an erroneous inference...   </a:t>
            </a:r>
          </a:p>
          <a:p>
            <a:pPr marL="685800" lvl="1" indent="-228600">
              <a:buAutoNum type="arabicPeriod"/>
            </a:pPr>
            <a:r>
              <a:rPr lang="en-US" sz="1800" b="0" u="none" kern="1200" dirty="0" smtClean="0">
                <a:solidFill>
                  <a:schemeClr val="tx1"/>
                </a:solidFill>
                <a:latin typeface="+mn-lt"/>
                <a:ea typeface="+mn-ea"/>
                <a:cs typeface="+mn-cs"/>
                <a:hlinkClick r:id="rId5"/>
              </a:rPr>
              <a:t>a. "Let's continue in sin, that grace may abound!" - </a:t>
            </a:r>
            <a:r>
              <a:rPr lang="en-US" sz="1800" b="0" u="none" kern="1200" dirty="0" smtClean="0">
                <a:solidFill>
                  <a:schemeClr val="tx1"/>
                </a:solidFill>
                <a:latin typeface="+mn-lt"/>
                <a:ea typeface="+mn-ea"/>
                <a:cs typeface="+mn-cs"/>
                <a:hlinkClick r:id="rId6"/>
              </a:rPr>
              <a:t>Ro 6:1   </a:t>
            </a:r>
          </a:p>
          <a:p>
            <a:pPr marL="685800" lvl="1" indent="-228600">
              <a:buAutoNum type="arabicPeriod"/>
            </a:pPr>
            <a:r>
              <a:rPr lang="en-US" sz="1800" b="0" u="none" kern="1200" dirty="0" smtClean="0">
                <a:solidFill>
                  <a:schemeClr val="tx1"/>
                </a:solidFill>
                <a:latin typeface="+mn-lt"/>
                <a:ea typeface="+mn-ea"/>
                <a:cs typeface="+mn-cs"/>
                <a:hlinkClick r:id="rId6"/>
              </a:rPr>
              <a:t>a. A conclusion that is repulsive to him - </a:t>
            </a:r>
            <a:r>
              <a:rPr lang="en-US" sz="1800" b="0" u="none" kern="1200" dirty="0" smtClean="0">
                <a:solidFill>
                  <a:schemeClr val="tx1"/>
                </a:solidFill>
                <a:latin typeface="+mn-lt"/>
                <a:ea typeface="+mn-ea"/>
                <a:cs typeface="+mn-cs"/>
                <a:hlinkClick r:id="rId7"/>
              </a:rPr>
              <a:t>Ro 6:2a</a:t>
            </a:r>
            <a:endParaRPr lang="en-US" sz="1800" b="0" u="none" dirty="0">
              <a:solidFill>
                <a:schemeClr val="tx1"/>
              </a:solidFill>
            </a:endParaRPr>
          </a:p>
        </p:txBody>
      </p:sp>
      <p:sp>
        <p:nvSpPr>
          <p:cNvPr id="4" name="Slide Number Placeholder 3"/>
          <p:cNvSpPr>
            <a:spLocks noGrp="1"/>
          </p:cNvSpPr>
          <p:nvPr>
            <p:ph type="sldNum" sz="quarter" idx="10"/>
          </p:nvPr>
        </p:nvSpPr>
        <p:spPr/>
        <p:txBody>
          <a:bodyPr/>
          <a:lstStyle/>
          <a:p>
            <a:fld id="{B6993103-8BA7-7049-827D-35258D92254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60325"/>
            <a:ext cx="3679825" cy="2760663"/>
          </a:xfrm>
        </p:spPr>
      </p:sp>
      <p:sp>
        <p:nvSpPr>
          <p:cNvPr id="3" name="Notes Placeholder 2"/>
          <p:cNvSpPr>
            <a:spLocks noGrp="1"/>
          </p:cNvSpPr>
          <p:nvPr>
            <p:ph type="body" idx="1"/>
          </p:nvPr>
        </p:nvSpPr>
        <p:spPr/>
        <p:txBody>
          <a:bodyPr>
            <a:normAutofit/>
          </a:bodyPr>
          <a:lstStyle/>
          <a:p>
            <a:r>
              <a:rPr lang="en-US" sz="1600" dirty="0" smtClean="0"/>
              <a:t>Where We Receive Our Spiritual Blessings (Eph. 1:3,8 &amp; Gal. 3:26-29))</a:t>
            </a:r>
            <a:endParaRPr lang="en-US" sz="1600" dirty="0" smtClean="0"/>
          </a:p>
          <a:p>
            <a:endParaRPr lang="en-US" sz="1600" dirty="0" smtClean="0"/>
          </a:p>
          <a:p>
            <a:r>
              <a:rPr lang="en-US" sz="1600" dirty="0" smtClean="0"/>
              <a:t>Vs 6!!!  </a:t>
            </a:r>
            <a:r>
              <a:rPr lang="en-US" sz="1600" u="sng" dirty="0" smtClean="0"/>
              <a:t>OUR</a:t>
            </a:r>
            <a:r>
              <a:rPr lang="en-US" sz="1600" dirty="0" smtClean="0"/>
              <a:t> old self was crucified.  </a:t>
            </a:r>
            <a:r>
              <a:rPr lang="en-US" sz="1600" u="sng" dirty="0" smtClean="0"/>
              <a:t>OUR</a:t>
            </a:r>
            <a:r>
              <a:rPr lang="en-US" sz="1600" dirty="0" smtClean="0"/>
              <a:t> body of sin was done away with.</a:t>
            </a:r>
            <a:endParaRPr lang="en-US" sz="1600" dirty="0" smtClean="0"/>
          </a:p>
          <a:p>
            <a:endParaRPr lang="en-US" sz="1600" dirty="0" smtClean="0"/>
          </a:p>
          <a:p>
            <a:r>
              <a:rPr lang="en-US" sz="1600" dirty="0" smtClean="0"/>
              <a:t>Vs 7-8.  We are set Free</a:t>
            </a:r>
            <a:r>
              <a:rPr lang="en-US" sz="1600" baseline="0" dirty="0" smtClean="0"/>
              <a:t> and because of Christ – we now have unshakeable HOPE. (</a:t>
            </a:r>
            <a:r>
              <a:rPr lang="en-US" sz="1600" baseline="0" dirty="0" err="1" smtClean="0"/>
              <a:t>vs</a:t>
            </a:r>
            <a:r>
              <a:rPr lang="en-US" sz="1600" baseline="0" dirty="0" smtClean="0"/>
              <a:t> 9) Not even death can defeat us IN CHRIST.</a:t>
            </a:r>
            <a:endParaRPr lang="en-US" sz="1600" dirty="0" smtClean="0"/>
          </a:p>
          <a:p>
            <a:endParaRPr lang="en-US" sz="1600" dirty="0" smtClean="0"/>
          </a:p>
          <a:p>
            <a:r>
              <a:rPr lang="en-US" sz="1600" dirty="0" smtClean="0"/>
              <a:t>IMITATES: Just as Jesus was placed in the tomb – and raised up</a:t>
            </a:r>
            <a:r>
              <a:rPr lang="en-US" sz="1600" baseline="0" dirty="0" smtClean="0"/>
              <a:t> – we are also immersed in the water and raised up</a:t>
            </a:r>
            <a:r>
              <a:rPr lang="en-US" sz="1600" baseline="0" dirty="0" smtClean="0"/>
              <a:t>.</a:t>
            </a:r>
          </a:p>
          <a:p>
            <a:endParaRPr lang="en-US" sz="1600" baseline="0" dirty="0" smtClean="0"/>
          </a:p>
          <a:p>
            <a:r>
              <a:rPr lang="en-US" sz="1600" baseline="0" dirty="0" smtClean="0"/>
              <a:t>UNITES: What so many fail to appreciate is that baptism is more than a re-enactment…it is the method chosen by God to unite us with Jesus blood</a:t>
            </a:r>
            <a:r>
              <a:rPr lang="en-US" sz="1600" baseline="0" dirty="0" smtClean="0"/>
              <a:t>!</a:t>
            </a:r>
          </a:p>
          <a:p>
            <a:endParaRPr lang="en-US" sz="1600" dirty="0" smtClean="0"/>
          </a:p>
          <a:p>
            <a:r>
              <a:rPr lang="en-US" sz="1600" dirty="0" smtClean="0"/>
              <a:t>CRUCIFY: *Many slaves are slaves their whole lives. Their masters are so cruel, they will never be set free. Satan  </a:t>
            </a:r>
            <a:r>
              <a:rPr lang="en-US" sz="1600" dirty="0" smtClean="0"/>
              <a:t>is that evil.  But Thanks to GOD, we can die, become free, and still live.</a:t>
            </a:r>
          </a:p>
          <a:p>
            <a:endParaRPr lang="en-US" sz="1600" dirty="0" smtClean="0"/>
          </a:p>
          <a:p>
            <a:r>
              <a:rPr lang="en-US" sz="1600" dirty="0" smtClean="0"/>
              <a:t>HOPE: Not only in our new spiritual life – but in heavenly home.</a:t>
            </a:r>
          </a:p>
          <a:p>
            <a:endParaRPr lang="en-US" sz="1600" dirty="0" smtClean="0"/>
          </a:p>
          <a:p>
            <a:r>
              <a:rPr lang="en-US" sz="1600" b="1" dirty="0" smtClean="0"/>
              <a:t>In this chapter, God wants us to KNOW our baptism is an CRITICAL, TRANSFORMATIVE event that is ESSENTIAL to our FREEDOM because </a:t>
            </a:r>
            <a:r>
              <a:rPr lang="en-US" sz="1600" b="1" dirty="0" smtClean="0"/>
              <a:t>it is the method He has selected to UNITE US WITH JESUS CHRIST!</a:t>
            </a:r>
            <a:endParaRPr lang="en-US" sz="1600" b="1" dirty="0"/>
          </a:p>
        </p:txBody>
      </p:sp>
      <p:sp>
        <p:nvSpPr>
          <p:cNvPr id="4" name="Slide Number Placeholder 3"/>
          <p:cNvSpPr>
            <a:spLocks noGrp="1"/>
          </p:cNvSpPr>
          <p:nvPr>
            <p:ph type="sldNum" sz="quarter" idx="10"/>
          </p:nvPr>
        </p:nvSpPr>
        <p:spPr/>
        <p:txBody>
          <a:bodyPr/>
          <a:lstStyle/>
          <a:p>
            <a:fld id="{B6993103-8BA7-7049-827D-35258D92254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60325"/>
            <a:ext cx="3679825" cy="2760663"/>
          </a:xfrm>
        </p:spPr>
      </p:sp>
      <p:sp>
        <p:nvSpPr>
          <p:cNvPr id="3" name="Notes Placeholder 2"/>
          <p:cNvSpPr>
            <a:spLocks noGrp="1"/>
          </p:cNvSpPr>
          <p:nvPr>
            <p:ph type="body" idx="1"/>
          </p:nvPr>
        </p:nvSpPr>
        <p:spPr/>
        <p:txBody>
          <a:bodyPr>
            <a:noAutofit/>
          </a:bodyPr>
          <a:lstStyle/>
          <a:p>
            <a:pPr>
              <a:buFontTx/>
              <a:buNone/>
            </a:pPr>
            <a:r>
              <a:rPr lang="en-US" sz="1600" dirty="0" smtClean="0"/>
              <a:t>Sometimes Christians struggle with this teaching because temptations can be really strong.</a:t>
            </a:r>
            <a:r>
              <a:rPr lang="en-US" sz="1600" baseline="0" dirty="0" smtClean="0"/>
              <a:t>  So strong we may feel enslaved.  We face struggles and old habits that die hard and we wonder – Am I really free?  Today – I want us to understand the freedom we have from sin and the good news this is as we battle temptation</a:t>
            </a:r>
            <a:r>
              <a:rPr lang="en-US" sz="1600" baseline="0" dirty="0" smtClean="0"/>
              <a:t>.</a:t>
            </a:r>
          </a:p>
          <a:p>
            <a:pPr>
              <a:buFontTx/>
              <a:buNone/>
            </a:pPr>
            <a:r>
              <a:rPr lang="en-US" sz="1600" b="1" u="sng" baseline="0" dirty="0" smtClean="0"/>
              <a:t>OWNERSHIP: </a:t>
            </a:r>
            <a:r>
              <a:rPr lang="en-US" sz="1600" baseline="0" dirty="0" smtClean="0"/>
              <a:t>Master….if we go work on a farm, and even if we do identical jobs – it is better to be FREE! To do those jobs as a choice, rather than a slave.  So I want to tell you – today if you are a Christian – you are no longer owned by sin.  You may still have sinful habits to break free from but FIRST AND FOREMOST KNOW SOMETHING AWESOME.  God has set you free from your slavery to Sin.  He has paid the price for you. You never have to be a slave to sin again!  *We can look at the history of God’s people and see that when they were slaves in Egypt they were at the ruthless mercy of </a:t>
            </a:r>
            <a:r>
              <a:rPr lang="en-US" sz="1600" baseline="0" dirty="0" err="1" smtClean="0"/>
              <a:t>Pharoh</a:t>
            </a:r>
            <a:r>
              <a:rPr lang="en-US" sz="1600" baseline="0" dirty="0" smtClean="0"/>
              <a:t> and they desperately wanted to be set Free.  Before they ever got to the promise land – they rejoiced simply to be FREE</a:t>
            </a:r>
            <a:r>
              <a:rPr lang="en-US" sz="1600" baseline="0" dirty="0" smtClean="0"/>
              <a:t>!</a:t>
            </a:r>
          </a:p>
          <a:p>
            <a:pPr>
              <a:buFontTx/>
              <a:buNone/>
            </a:pPr>
            <a:r>
              <a:rPr lang="en-US" sz="1600" b="1" u="sng" baseline="0" dirty="0" smtClean="0"/>
              <a:t>DIRECTION: </a:t>
            </a:r>
            <a:r>
              <a:rPr lang="en-US" sz="1600" baseline="0" dirty="0" smtClean="0"/>
              <a:t>A slave has no choice – they have to obey their master.   (Death &amp; Life: Being a slave kills a person from the inside out because it daily </a:t>
            </a:r>
            <a:r>
              <a:rPr lang="en-US" sz="1600" baseline="0" dirty="0" err="1" smtClean="0"/>
              <a:t>stripps</a:t>
            </a:r>
            <a:r>
              <a:rPr lang="en-US" sz="1600" baseline="0" dirty="0" smtClean="0"/>
              <a:t> away their sense of self-worth and love of life. Slaves can quickly become hopeless and hollow. They know the only way they will ever escape their enslavement is death – and so Paul tells us – that spiritually – this is exactly what has happened.  Spiritually, you have died and been raised up.  You are now fully released from that old enslavement!  That is certainly true of being a slave of sin.  Sin promises us the world – but it leaves us empty and dead inside.  For some slaves – death is the only “release” they have – thus Paul says – guess what. You have died, and now you are alive.  The</a:t>
            </a:r>
            <a:endParaRPr lang="en-US" sz="1600" baseline="0" dirty="0" smtClean="0"/>
          </a:p>
          <a:p>
            <a:pPr>
              <a:buFontTx/>
              <a:buNone/>
            </a:pPr>
            <a:endParaRPr lang="en-US" sz="1600" baseline="0" dirty="0" smtClean="0"/>
          </a:p>
        </p:txBody>
      </p:sp>
      <p:sp>
        <p:nvSpPr>
          <p:cNvPr id="4" name="Slide Number Placeholder 3"/>
          <p:cNvSpPr>
            <a:spLocks noGrp="1"/>
          </p:cNvSpPr>
          <p:nvPr>
            <p:ph type="sldNum" sz="quarter" idx="10"/>
          </p:nvPr>
        </p:nvSpPr>
        <p:spPr/>
        <p:txBody>
          <a:bodyPr/>
          <a:lstStyle/>
          <a:p>
            <a:fld id="{B6993103-8BA7-7049-827D-35258D92254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60325"/>
            <a:ext cx="3679825" cy="2760663"/>
          </a:xfrm>
        </p:spPr>
      </p:sp>
      <p:sp>
        <p:nvSpPr>
          <p:cNvPr id="3" name="Notes Placeholder 2"/>
          <p:cNvSpPr>
            <a:spLocks noGrp="1"/>
          </p:cNvSpPr>
          <p:nvPr>
            <p:ph type="body" idx="1"/>
          </p:nvPr>
        </p:nvSpPr>
        <p:spPr/>
        <p:txBody>
          <a:bodyPr>
            <a:normAutofit/>
          </a:bodyPr>
          <a:lstStyle/>
          <a:p>
            <a:pPr>
              <a:buFontTx/>
              <a:buNone/>
            </a:pPr>
            <a:r>
              <a:rPr lang="en-US" sz="1800" baseline="0" dirty="0" smtClean="0"/>
              <a:t>PROGRESS/AIM:  </a:t>
            </a:r>
            <a:r>
              <a:rPr lang="en-US" sz="1800" baseline="0" dirty="0" smtClean="0"/>
              <a:t>Before, I was getting good at being bad.  My only development was from lawlessness to even greater lawlessness.  Satan was pulling me deeper, and deeper and deeper into his traps.  But God has come along and changed all of that.  Now – I am growing and maturing in righteousness.  Now, as I follow Jesus, I become more and more sanctified! More holy, I reach more of my potential.  Rather than drowning in sin – I am soaring with the Lord</a:t>
            </a:r>
            <a:r>
              <a:rPr lang="en-US" sz="1800" baseline="0" dirty="0" smtClean="0"/>
              <a:t>.</a:t>
            </a:r>
          </a:p>
          <a:p>
            <a:pPr>
              <a:buFontTx/>
              <a:buNone/>
            </a:pPr>
            <a:endParaRPr lang="en-US" sz="1800" baseline="0" dirty="0" smtClean="0"/>
          </a:p>
          <a:p>
            <a:pPr>
              <a:buFontTx/>
              <a:buNone/>
            </a:pPr>
            <a:r>
              <a:rPr lang="en-US" sz="1800" dirty="0" smtClean="0"/>
              <a:t>DESTINY: As a slave to sin, the payment is terrible.  Where a free person might be given a generous wage – the only outcome of slavery is a life drained until death.  When </a:t>
            </a:r>
            <a:r>
              <a:rPr lang="en-US" sz="1800" dirty="0" err="1" smtClean="0"/>
              <a:t>vs</a:t>
            </a:r>
            <a:r>
              <a:rPr lang="en-US" sz="1800" dirty="0" smtClean="0"/>
              <a:t> 23 tells us the wages of sin is death – the word “wages” is not just figurative…  Sin drains the life out of us.  For all we give it – the only repayment we get is being LOST.</a:t>
            </a:r>
          </a:p>
          <a:p>
            <a:pPr>
              <a:buFontTx/>
              <a:buNone/>
            </a:pPr>
            <a:r>
              <a:rPr lang="en-US" sz="1800" dirty="0" smtClean="0"/>
              <a:t>  *** THANKS BE TO GOD – We’ve been set free!***</a:t>
            </a:r>
          </a:p>
          <a:p>
            <a:r>
              <a:rPr lang="en-US" sz="1800" dirty="0" smtClean="0"/>
              <a:t>I am no longer Controlled.</a:t>
            </a:r>
          </a:p>
          <a:p>
            <a:r>
              <a:rPr lang="en-US" sz="1800" dirty="0" smtClean="0"/>
              <a:t>I am no longer Condemned.</a:t>
            </a:r>
          </a:p>
          <a:p>
            <a:r>
              <a:rPr lang="en-US" sz="1800" dirty="0" smtClean="0"/>
              <a:t>I am no longer Corrupted. (I’m talking about more than the stain of sin…I’m talking about sin eating away at our life – corroding, destroying like rust.) We now have an inner man that is being renewed day by day.</a:t>
            </a:r>
          </a:p>
          <a:p>
            <a:pPr>
              <a:buFontTx/>
              <a:buNone/>
            </a:pPr>
            <a:endParaRPr lang="en-US" sz="1800" baseline="0" dirty="0" smtClean="0"/>
          </a:p>
        </p:txBody>
      </p:sp>
      <p:sp>
        <p:nvSpPr>
          <p:cNvPr id="4" name="Slide Number Placeholder 3"/>
          <p:cNvSpPr>
            <a:spLocks noGrp="1"/>
          </p:cNvSpPr>
          <p:nvPr>
            <p:ph type="sldNum" sz="quarter" idx="10"/>
          </p:nvPr>
        </p:nvSpPr>
        <p:spPr/>
        <p:txBody>
          <a:bodyPr/>
          <a:lstStyle/>
          <a:p>
            <a:fld id="{B6993103-8BA7-7049-827D-35258D92254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1150" y="60325"/>
            <a:ext cx="3679825" cy="2760663"/>
          </a:xfrm>
        </p:spPr>
      </p:sp>
      <p:sp>
        <p:nvSpPr>
          <p:cNvPr id="3" name="Notes Placeholder 2"/>
          <p:cNvSpPr>
            <a:spLocks noGrp="1"/>
          </p:cNvSpPr>
          <p:nvPr>
            <p:ph type="body" idx="1"/>
          </p:nvPr>
        </p:nvSpPr>
        <p:spPr/>
        <p:txBody>
          <a:bodyPr>
            <a:normAutofit/>
          </a:bodyPr>
          <a:lstStyle/>
          <a:p>
            <a:r>
              <a:rPr lang="en-US" dirty="0" smtClean="0"/>
              <a:t>We’ve been set free in Christ – but that freedom is not to be a stumbling block</a:t>
            </a:r>
            <a:r>
              <a:rPr lang="en-US" baseline="0" dirty="0" smtClean="0"/>
              <a:t> to others or a freedom to be or do nothing.  It is a freedom to achieve our greatest purpose.</a:t>
            </a:r>
          </a:p>
          <a:p>
            <a:endParaRPr lang="en-US" baseline="0" dirty="0" smtClean="0"/>
          </a:p>
          <a:p>
            <a:r>
              <a:rPr lang="en-US" baseline="0" dirty="0" smtClean="0"/>
              <a:t>Some sins carry lifelong consequences…but EVEN LIFELONG SCARS – will be over soon enough, because our hope is in heaven.</a:t>
            </a:r>
          </a:p>
          <a:p>
            <a:endParaRPr lang="en-US" baseline="0" dirty="0" smtClean="0"/>
          </a:p>
          <a:p>
            <a:r>
              <a:rPr lang="en-US" baseline="0" dirty="0" smtClean="0"/>
              <a:t>Lure me back… 1 Cor. 6:12…no wonder Paul said he would never be mastered by anything again.</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So…if you’ve not been baptized…what are you waiting for?  Or if you’re</a:t>
            </a:r>
            <a:r>
              <a:rPr lang="en-US" b="1" baseline="0" dirty="0" smtClean="0"/>
              <a:t> a Christians </a:t>
            </a:r>
            <a:r>
              <a:rPr lang="en-US" b="1" baseline="0" smtClean="0"/>
              <a:t>who has</a:t>
            </a:r>
            <a:r>
              <a:rPr lang="en-US" b="1" smtClean="0"/>
              <a:t> </a:t>
            </a:r>
            <a:r>
              <a:rPr lang="en-US" b="1" dirty="0" smtClean="0"/>
              <a:t>turned back to sin and want</a:t>
            </a:r>
            <a:r>
              <a:rPr lang="en-US" b="1" baseline="0" dirty="0" smtClean="0"/>
              <a:t> forgiveness – we are </a:t>
            </a:r>
            <a:r>
              <a:rPr lang="en-US" b="1" baseline="0" smtClean="0"/>
              <a:t>here for you!</a:t>
            </a:r>
            <a:endParaRPr lang="en-US" b="1"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Why in the world would anyone stay</a:t>
            </a:r>
            <a:r>
              <a:rPr lang="en-US" b="1" baseline="0" dirty="0" smtClean="0"/>
              <a:t> enslaved to a cruel, deadly, lying, hopeless, evil master – even one second longer than necessary?!!</a:t>
            </a:r>
            <a:endParaRPr lang="en-US" b="1" dirty="0" smtClean="0"/>
          </a:p>
          <a:p>
            <a:endParaRPr lang="en-US" dirty="0" smtClean="0"/>
          </a:p>
          <a:p>
            <a:r>
              <a:rPr lang="en-US" dirty="0" smtClean="0"/>
              <a:t>Friends – today is the day to confess your faith in Jesus and be baptized INTO Him</a:t>
            </a:r>
            <a:r>
              <a:rPr lang="en-US" baseline="0" dirty="0" smtClean="0"/>
              <a:t> for the forgiveness of your sins so that you can receive His wonderful grace!</a:t>
            </a:r>
          </a:p>
          <a:p>
            <a:endParaRPr lang="en-US" baseline="0" dirty="0" smtClean="0"/>
          </a:p>
          <a:p>
            <a:r>
              <a:rPr lang="en-US" baseline="0" dirty="0" smtClean="0"/>
              <a:t>* I know Satan makes sin seem appealing – but friends – it always ends in DEATH.  You can be SET FREE FROM SIN – right now – just come forward to the front row and we will help you – as we stand and sing.</a:t>
            </a:r>
            <a:endParaRPr lang="en-US" dirty="0"/>
          </a:p>
        </p:txBody>
      </p:sp>
      <p:sp>
        <p:nvSpPr>
          <p:cNvPr id="4" name="Slide Number Placeholder 3"/>
          <p:cNvSpPr>
            <a:spLocks noGrp="1"/>
          </p:cNvSpPr>
          <p:nvPr>
            <p:ph type="sldNum" sz="quarter" idx="10"/>
          </p:nvPr>
        </p:nvSpPr>
        <p:spPr/>
        <p:txBody>
          <a:bodyPr/>
          <a:lstStyle/>
          <a:p>
            <a:fld id="{B6993103-8BA7-7049-827D-35258D92254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6993103-8BA7-7049-827D-35258D922541}"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1/24/15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1/24/15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1/24/15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1/24/15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1/24/15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1/24/15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1/24/15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chemeClr val="bg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1"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b="1"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400" b="1"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000" b="1"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000" b="1"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Free-From-Sin-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Are Set Free </a:t>
            </a:r>
            <a:r>
              <a:rPr lang="en-US" u="sng" dirty="0" smtClean="0"/>
              <a:t>In Christ</a:t>
            </a:r>
            <a:endParaRPr lang="en-US" u="sng" dirty="0"/>
          </a:p>
        </p:txBody>
      </p:sp>
      <p:sp>
        <p:nvSpPr>
          <p:cNvPr id="3" name="Content Placeholder 2"/>
          <p:cNvSpPr>
            <a:spLocks noGrp="1"/>
          </p:cNvSpPr>
          <p:nvPr>
            <p:ph idx="1"/>
          </p:nvPr>
        </p:nvSpPr>
        <p:spPr>
          <a:xfrm>
            <a:off x="857250" y="1600200"/>
            <a:ext cx="7988299" cy="5003800"/>
          </a:xfrm>
        </p:spPr>
        <p:txBody>
          <a:bodyPr>
            <a:normAutofit/>
          </a:bodyPr>
          <a:lstStyle/>
          <a:p>
            <a:r>
              <a:rPr lang="en-US" b="0" dirty="0" smtClean="0"/>
              <a:t>During Baptism (vs. 3-4)</a:t>
            </a:r>
          </a:p>
          <a:p>
            <a:pPr lvl="1"/>
            <a:r>
              <a:rPr lang="en-US" b="0" dirty="0" smtClean="0"/>
              <a:t>We Are Placed “Into Christ Jesus”</a:t>
            </a:r>
          </a:p>
          <a:p>
            <a:pPr lvl="1"/>
            <a:r>
              <a:rPr lang="en-US" b="0" dirty="0" smtClean="0"/>
              <a:t>We Are Sharing In “His Death”</a:t>
            </a:r>
          </a:p>
          <a:p>
            <a:pPr lvl="1"/>
            <a:r>
              <a:rPr lang="en-US" b="0" dirty="0" smtClean="0"/>
              <a:t>We Are Raised To “Walk In Newness of Life”</a:t>
            </a:r>
          </a:p>
          <a:p>
            <a:r>
              <a:rPr lang="en-US" b="0" dirty="0" smtClean="0"/>
              <a:t>Christian Baptism (vs. 5-9)</a:t>
            </a:r>
          </a:p>
          <a:p>
            <a:pPr lvl="1"/>
            <a:r>
              <a:rPr lang="en-US" b="0" u="sng" dirty="0" smtClean="0"/>
              <a:t>Imitates</a:t>
            </a:r>
            <a:r>
              <a:rPr lang="en-US" b="0" dirty="0" smtClean="0"/>
              <a:t> The Death &amp; Resurrection of Jesus</a:t>
            </a:r>
          </a:p>
          <a:p>
            <a:pPr lvl="1"/>
            <a:r>
              <a:rPr lang="en-US" b="0" u="sng" dirty="0" smtClean="0"/>
              <a:t>Unites</a:t>
            </a:r>
            <a:r>
              <a:rPr lang="en-US" b="0" dirty="0" smtClean="0"/>
              <a:t> Us With His Sacrifice</a:t>
            </a:r>
          </a:p>
          <a:p>
            <a:pPr lvl="1"/>
            <a:r>
              <a:rPr lang="en-US" b="0" u="sng" dirty="0" smtClean="0"/>
              <a:t>Crucifies</a:t>
            </a:r>
            <a:r>
              <a:rPr lang="en-US" b="0" dirty="0" smtClean="0"/>
              <a:t> Our Old Man &amp; Body of Sin</a:t>
            </a:r>
          </a:p>
          <a:p>
            <a:pPr lvl="1"/>
            <a:r>
              <a:rPr lang="en-US" b="0" u="sng" dirty="0" smtClean="0"/>
              <a:t>Sets</a:t>
            </a:r>
            <a:r>
              <a:rPr lang="en-US" b="0" dirty="0" smtClean="0"/>
              <a:t> Us Free From Sin &amp; Gives Hope! </a:t>
            </a:r>
          </a:p>
          <a:p>
            <a:endParaRPr lang="en-US" b="0" dirty="0" smtClean="0"/>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Not A Slave To Sin</a:t>
            </a:r>
            <a:endParaRPr lang="en-US" dirty="0"/>
          </a:p>
        </p:txBody>
      </p:sp>
      <p:sp>
        <p:nvSpPr>
          <p:cNvPr id="3" name="Content Placeholder 2"/>
          <p:cNvSpPr>
            <a:spLocks noGrp="1"/>
          </p:cNvSpPr>
          <p:nvPr>
            <p:ph idx="1"/>
          </p:nvPr>
        </p:nvSpPr>
        <p:spPr>
          <a:xfrm>
            <a:off x="568325" y="1584325"/>
            <a:ext cx="8432800" cy="4525963"/>
          </a:xfrm>
        </p:spPr>
        <p:txBody>
          <a:bodyPr>
            <a:normAutofit fontScale="92500"/>
          </a:bodyPr>
          <a:lstStyle/>
          <a:p>
            <a:r>
              <a:rPr lang="en-US" b="0" dirty="0" smtClean="0"/>
              <a:t>Slavery Is Characterized By Ownership, Direction, Progress, &amp; Results.</a:t>
            </a:r>
          </a:p>
          <a:p>
            <a:pPr>
              <a:buNone/>
            </a:pPr>
            <a:r>
              <a:rPr lang="en-US" dirty="0" smtClean="0"/>
              <a:t>1. Sin Is No Longer My Master. (vs. 6,7,14)</a:t>
            </a:r>
          </a:p>
          <a:p>
            <a:pPr lvl="1"/>
            <a:r>
              <a:rPr lang="en-US" b="0" dirty="0" smtClean="0"/>
              <a:t>It Does Not Own Me. I Belong To God.</a:t>
            </a:r>
          </a:p>
          <a:p>
            <a:pPr>
              <a:buNone/>
            </a:pPr>
            <a:r>
              <a:rPr lang="en-US" dirty="0" smtClean="0"/>
              <a:t>2. Sin No Longer Direct My Actions. (vs. 11)</a:t>
            </a:r>
          </a:p>
          <a:p>
            <a:pPr lvl="1"/>
            <a:r>
              <a:rPr lang="en-US" b="0" dirty="0" smtClean="0"/>
              <a:t>I Am Dead To Sin. I Am Alive To God.</a:t>
            </a:r>
          </a:p>
          <a:p>
            <a:pPr lvl="1"/>
            <a:r>
              <a:rPr lang="en-US" b="0" dirty="0" smtClean="0"/>
              <a:t>I Can Freely Tell My Old Master (Sin) “No.” </a:t>
            </a:r>
          </a:p>
          <a:p>
            <a:pPr lvl="1"/>
            <a:r>
              <a:rPr lang="en-US" b="0" dirty="0" smtClean="0"/>
              <a:t>I Never Have To Go Work In The Fields of </a:t>
            </a:r>
            <a:br>
              <a:rPr lang="en-US" b="0" dirty="0" smtClean="0"/>
            </a:br>
            <a:r>
              <a:rPr lang="en-US" b="0" dirty="0" smtClean="0"/>
              <a:t>Sin Again! I Run The Other Way! (vs. 12-13)</a:t>
            </a: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Not A Slave To Sin</a:t>
            </a:r>
            <a:endParaRPr lang="en-US" dirty="0"/>
          </a:p>
        </p:txBody>
      </p:sp>
      <p:sp>
        <p:nvSpPr>
          <p:cNvPr id="3" name="Content Placeholder 2"/>
          <p:cNvSpPr>
            <a:spLocks noGrp="1"/>
          </p:cNvSpPr>
          <p:nvPr>
            <p:ph idx="1"/>
          </p:nvPr>
        </p:nvSpPr>
        <p:spPr>
          <a:xfrm>
            <a:off x="568325" y="1584325"/>
            <a:ext cx="8432800" cy="4525963"/>
          </a:xfrm>
        </p:spPr>
        <p:txBody>
          <a:bodyPr>
            <a:normAutofit fontScale="92500"/>
          </a:bodyPr>
          <a:lstStyle/>
          <a:p>
            <a:r>
              <a:rPr lang="en-US" b="0" dirty="0" smtClean="0"/>
              <a:t>Slavery Is Characterized By Ownership, Direction, Progress, &amp; Results.</a:t>
            </a:r>
          </a:p>
          <a:p>
            <a:pPr>
              <a:buNone/>
            </a:pPr>
            <a:r>
              <a:rPr lang="en-US" dirty="0" smtClean="0"/>
              <a:t>3. Sin No Longer Controls My Progress. </a:t>
            </a:r>
          </a:p>
          <a:p>
            <a:pPr lvl="1"/>
            <a:r>
              <a:rPr lang="en-US" b="0" dirty="0" smtClean="0"/>
              <a:t>I Have Charted A New Course For My Life. (vs. 19)</a:t>
            </a:r>
          </a:p>
          <a:p>
            <a:pPr>
              <a:buNone/>
            </a:pPr>
            <a:r>
              <a:rPr lang="en-US" dirty="0" smtClean="0"/>
              <a:t>4. Sin No Longer Determines My Destiny. </a:t>
            </a:r>
          </a:p>
          <a:p>
            <a:pPr lvl="1"/>
            <a:r>
              <a:rPr lang="en-US" b="0" dirty="0" smtClean="0"/>
              <a:t>I Am Ashamed of My Sin &amp; The Fake </a:t>
            </a:r>
            <a:r>
              <a:rPr lang="en-US" b="0" dirty="0" smtClean="0"/>
              <a:t>Benefits</a:t>
            </a:r>
            <a:br>
              <a:rPr lang="en-US" b="0" dirty="0" smtClean="0"/>
            </a:br>
            <a:r>
              <a:rPr lang="en-US" b="0" dirty="0" smtClean="0"/>
              <a:t>That I </a:t>
            </a:r>
            <a:r>
              <a:rPr lang="en-US" b="0" dirty="0" smtClean="0"/>
              <a:t>Pursued. (vs. 20-21)</a:t>
            </a:r>
          </a:p>
          <a:p>
            <a:pPr lvl="1"/>
            <a:r>
              <a:rPr lang="en-US" b="0" dirty="0" smtClean="0"/>
              <a:t>I Am Fully Committed To God &amp; The Eternal Benefits He Has Proven. (vs. 22-23)</a:t>
            </a:r>
          </a:p>
          <a:p>
            <a:pPr lvl="1"/>
            <a:endParaRPr lang="en-US" b="0" dirty="0" smtClean="0"/>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Am Set Free To Serve God</a:t>
            </a:r>
            <a:endParaRPr lang="en-US" dirty="0"/>
          </a:p>
        </p:txBody>
      </p:sp>
      <p:sp>
        <p:nvSpPr>
          <p:cNvPr id="3" name="Content Placeholder 2"/>
          <p:cNvSpPr>
            <a:spLocks noGrp="1"/>
          </p:cNvSpPr>
          <p:nvPr>
            <p:ph idx="1"/>
          </p:nvPr>
        </p:nvSpPr>
        <p:spPr/>
        <p:txBody>
          <a:bodyPr>
            <a:normAutofit/>
          </a:bodyPr>
          <a:lstStyle/>
          <a:p>
            <a:r>
              <a:rPr lang="en-US" b="0" dirty="0" smtClean="0"/>
              <a:t>Slavery to sin may have left me with </a:t>
            </a:r>
            <a:r>
              <a:rPr lang="en-US" b="0" u="sng" dirty="0" smtClean="0"/>
              <a:t>scars</a:t>
            </a:r>
            <a:r>
              <a:rPr lang="en-US" b="0" dirty="0" smtClean="0"/>
              <a:t> and will surely try to </a:t>
            </a:r>
            <a:r>
              <a:rPr lang="en-US" b="0" u="sng" dirty="0" smtClean="0"/>
              <a:t>lure me back</a:t>
            </a:r>
            <a:r>
              <a:rPr lang="en-US" b="0" dirty="0" smtClean="0"/>
              <a:t>, but I will remember…</a:t>
            </a:r>
          </a:p>
          <a:p>
            <a:pPr lvl="1"/>
            <a:r>
              <a:rPr lang="en-US" b="0" dirty="0" smtClean="0"/>
              <a:t>My new Master: I belong to GOD.</a:t>
            </a:r>
          </a:p>
          <a:p>
            <a:pPr lvl="1"/>
            <a:r>
              <a:rPr lang="en-US" b="0" dirty="0" smtClean="0"/>
              <a:t>My new Direction: I am led by the SPIRIT.</a:t>
            </a:r>
          </a:p>
          <a:p>
            <a:pPr lvl="1"/>
            <a:r>
              <a:rPr lang="en-US" b="0" dirty="0" smtClean="0"/>
              <a:t>My new Progress: I am growing in CHRIST.</a:t>
            </a:r>
          </a:p>
          <a:p>
            <a:pPr lvl="1"/>
            <a:r>
              <a:rPr lang="en-US" b="0" dirty="0" smtClean="0"/>
              <a:t>My new Destiny: I am bound for HEAVEN.</a:t>
            </a:r>
          </a:p>
          <a:p>
            <a:pPr>
              <a:buNone/>
            </a:pPr>
            <a:endParaRPr lang="en-US" dirty="0" smtClean="0"/>
          </a:p>
        </p:txBody>
      </p:sp>
    </p:spTree>
  </p:cSld>
  <p:clrMapOvr>
    <a:masterClrMapping/>
  </p:clrMapOvr>
  <p:transition>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Free-From-Sin-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564</TotalTime>
  <Words>1602</Words>
  <Application>Microsoft Macintosh PowerPoint</Application>
  <PresentationFormat>On-screen Show (4:3)</PresentationFormat>
  <Paragraphs>84</Paragraphs>
  <Slides>6</Slides>
  <Notes>6</Notes>
  <HiddenSlides>0</HiddenSlides>
  <MMClips>0</MMClips>
  <ScaleCrop>false</ScaleCrop>
  <HeadingPairs>
    <vt:vector size="4" baseType="variant">
      <vt:variant>
        <vt:lpstr>Design Template</vt:lpstr>
      </vt:variant>
      <vt:variant>
        <vt:i4>1</vt:i4>
      </vt:variant>
      <vt:variant>
        <vt:lpstr>Slide Titles</vt:lpstr>
      </vt:variant>
      <vt:variant>
        <vt:i4>6</vt:i4>
      </vt:variant>
    </vt:vector>
  </HeadingPairs>
  <TitlesOfParts>
    <vt:vector size="7" baseType="lpstr">
      <vt:lpstr>Default Theme</vt:lpstr>
      <vt:lpstr>Slide 1</vt:lpstr>
      <vt:lpstr>We Are Set Free In Christ</vt:lpstr>
      <vt:lpstr>I Am Not A Slave To Sin</vt:lpstr>
      <vt:lpstr>I Am Not A Slave To Sin</vt:lpstr>
      <vt:lpstr>I Am Set Free To Serve God</vt:lpstr>
      <vt:lpstr>Slide 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38</cp:revision>
  <cp:lastPrinted>2015-01-25T02:41:38Z</cp:lastPrinted>
  <dcterms:created xsi:type="dcterms:W3CDTF">2015-01-25T02:25:27Z</dcterms:created>
  <dcterms:modified xsi:type="dcterms:W3CDTF">2015-01-25T02:43:55Z</dcterms:modified>
</cp:coreProperties>
</file>