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57" r:id="rId3"/>
    <p:sldId id="261" r:id="rId4"/>
    <p:sldId id="260" r:id="rId5"/>
    <p:sldId id="262" r:id="rId6"/>
    <p:sldId id="259" r:id="rId7"/>
    <p:sldId id="25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4924" autoAdjust="0"/>
  </p:normalViewPr>
  <p:slideViewPr>
    <p:cSldViewPr snapToGrid="0" snapToObjects="1">
      <p:cViewPr varScale="1">
        <p:scale>
          <a:sx n="86" d="100"/>
          <a:sy n="86" d="100"/>
        </p:scale>
        <p:origin x="-153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B03A81-4A2F-C54B-B770-64A1E8263703}" type="datetimeFigureOut">
              <a:rPr lang="en-US" smtClean="0"/>
              <a:pPr/>
              <a:t>12/13/14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D3A454-7AA8-604E-8553-647B1B9FF5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6 short verses – Jesus TEACHES</a:t>
            </a:r>
            <a:r>
              <a:rPr lang="en-US" baseline="0" dirty="0" smtClean="0"/>
              <a:t> a HUGE lesson.</a:t>
            </a:r>
            <a:endParaRPr lang="en-US" dirty="0"/>
          </a:p>
        </p:txBody>
      </p:sp>
      <p:sp>
        <p:nvSpPr>
          <p:cNvPr id="4" name="Slide Number Placeholder 3"/>
          <p:cNvSpPr>
            <a:spLocks noGrp="1"/>
          </p:cNvSpPr>
          <p:nvPr>
            <p:ph type="sldNum" sz="quarter" idx="10"/>
          </p:nvPr>
        </p:nvSpPr>
        <p:spPr/>
        <p:txBody>
          <a:bodyPr/>
          <a:lstStyle/>
          <a:p>
            <a:fld id="{B2D3A454-7AA8-604E-8553-647B1B9FF58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command to murder is not eliminating</a:t>
            </a:r>
            <a:r>
              <a:rPr lang="en-US" baseline="0" dirty="0" smtClean="0"/>
              <a:t> one option for how we seek retribution to those we are angry with.  The command should have never been applied in a “don’t murder them, </a:t>
            </a:r>
            <a:endParaRPr lang="en-US" dirty="0"/>
          </a:p>
        </p:txBody>
      </p:sp>
      <p:sp>
        <p:nvSpPr>
          <p:cNvPr id="4" name="Slide Number Placeholder 3"/>
          <p:cNvSpPr>
            <a:spLocks noGrp="1"/>
          </p:cNvSpPr>
          <p:nvPr>
            <p:ph type="sldNum" sz="quarter" idx="10"/>
          </p:nvPr>
        </p:nvSpPr>
        <p:spPr/>
        <p:txBody>
          <a:bodyPr/>
          <a:lstStyle/>
          <a:p>
            <a:fld id="{B2D3A454-7AA8-604E-8553-647B1B9FF58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HEARTS:</a:t>
            </a:r>
            <a:r>
              <a:rPr lang="en-US" baseline="0" dirty="0" smtClean="0"/>
              <a:t>  Jesus isn’t going to just ignore this anger. He wants to help us deal with it. </a:t>
            </a:r>
          </a:p>
          <a:p>
            <a:endParaRPr lang="en-US" baseline="0" dirty="0" smtClean="0"/>
          </a:p>
          <a:p>
            <a:r>
              <a:rPr lang="en-US" baseline="0" dirty="0" smtClean="0"/>
              <a:t>THOUGHTS: There is a specific brother in mind.  Not biological brother – almost certainly a reference to common nationality.  This is an anger this is brooding and building. A grudge that we won’t let go of.  That we aren’t trying to resolve, but are more likely plotting our payback.  The anger that says “I’m going to give her a piece of my mind.  He had no right to… etc..”</a:t>
            </a:r>
          </a:p>
          <a:p>
            <a:endParaRPr lang="en-US" baseline="0" dirty="0" smtClean="0"/>
          </a:p>
          <a:p>
            <a:r>
              <a:rPr lang="en-US" baseline="0" dirty="0" smtClean="0"/>
              <a:t>WORDS:  **I am always happy when people want to know exact meanings of Bible words…but this may be the one time I just want to remind people – the exact word is NOT the point of this passage.  As sure as Jesus is calling us to LOVE rather than murder, He is also calling us to LOVE rather than any specific verbal insult.  *This is not a command to never refer to someone as foolish. This IS A COMMAND telling us not to label someone as foolish out of anger.  *When two people are having a disagreement – and one person gets backed into a corner and doesn’t know how to defend their position – sometimes they attack the other persons CHARACTER instead.  They get angry and call someone an idiot or something similar. That lashing out in anger is what Jesus is telling us NOT TO DO.  *Again, the heart of anger – not the precise cut-down – is the point of the verse.</a:t>
            </a:r>
          </a:p>
          <a:p>
            <a:endParaRPr lang="en-US" b="0" baseline="0" dirty="0" smtClean="0"/>
          </a:p>
          <a:p>
            <a:r>
              <a:rPr lang="en-US" b="0" baseline="0" dirty="0" smtClean="0"/>
              <a:t>ACTIONS: “</a:t>
            </a:r>
            <a:r>
              <a:rPr lang="en-US" sz="1200" b="0" kern="1200" dirty="0" smtClean="0">
                <a:solidFill>
                  <a:schemeClr val="tx1"/>
                </a:solidFill>
                <a:latin typeface="+mn-lt"/>
                <a:ea typeface="+mn-ea"/>
                <a:cs typeface="+mn-cs"/>
              </a:rPr>
              <a:t>for the anger of man does not achieve the righteousness of God.” James 1:20</a:t>
            </a:r>
            <a:endParaRPr lang="en-US" b="0" dirty="0"/>
          </a:p>
        </p:txBody>
      </p:sp>
      <p:sp>
        <p:nvSpPr>
          <p:cNvPr id="4" name="Slide Number Placeholder 3"/>
          <p:cNvSpPr>
            <a:spLocks noGrp="1"/>
          </p:cNvSpPr>
          <p:nvPr>
            <p:ph type="sldNum" sz="quarter" idx="10"/>
          </p:nvPr>
        </p:nvSpPr>
        <p:spPr/>
        <p:txBody>
          <a:bodyPr/>
          <a:lstStyle/>
          <a:p>
            <a:fld id="{B2D3A454-7AA8-604E-8553-647B1B9FF58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are directed by Christ-like love, then here is how we will handle this anger. We don’t go “to war” against</a:t>
            </a:r>
            <a:r>
              <a:rPr lang="en-US" baseline="0" dirty="0" smtClean="0"/>
              <a:t> them. We seek to work it out.</a:t>
            </a:r>
          </a:p>
          <a:p>
            <a:endParaRPr lang="en-US" baseline="0" dirty="0" smtClean="0"/>
          </a:p>
          <a:p>
            <a:r>
              <a:rPr lang="en-US" baseline="0" dirty="0" smtClean="0"/>
              <a:t>PRIORITY:  Not just because it is an obstacle to our worship. But because God loves that person! God wants his creation to …</a:t>
            </a:r>
          </a:p>
          <a:p>
            <a:endParaRPr lang="en-US" baseline="0" dirty="0" smtClean="0"/>
          </a:p>
          <a:p>
            <a:endParaRPr lang="en-US" baseline="0" dirty="0" smtClean="0"/>
          </a:p>
          <a:p>
            <a:r>
              <a:rPr lang="en-US" baseline="0" dirty="0" smtClean="0"/>
              <a:t>Don’t Postpone This:  Two reasonable people acting as brothers can resolve their differences with more gracious terms than the court is likely to impose.  BUT someone is going to have to make a sacrifice.  Jesus sacrifice was necessary for us to be in fellowship with God, and one party or the other is going to have to sacrifice something because OUR BROTHER is more important than the disagreement!</a:t>
            </a:r>
            <a:endParaRPr lang="en-US" dirty="0"/>
          </a:p>
        </p:txBody>
      </p:sp>
      <p:sp>
        <p:nvSpPr>
          <p:cNvPr id="4" name="Slide Number Placeholder 3"/>
          <p:cNvSpPr>
            <a:spLocks noGrp="1"/>
          </p:cNvSpPr>
          <p:nvPr>
            <p:ph type="sldNum" sz="quarter" idx="10"/>
          </p:nvPr>
        </p:nvSpPr>
        <p:spPr/>
        <p:txBody>
          <a:bodyPr/>
          <a:lstStyle/>
          <a:p>
            <a:fld id="{B2D3A454-7AA8-604E-8553-647B1B9FF58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a:t>
            </a:r>
            <a:r>
              <a:rPr lang="en-US" baseline="0" dirty="0" smtClean="0"/>
              <a:t> Parties:</a:t>
            </a:r>
          </a:p>
          <a:p>
            <a:r>
              <a:rPr lang="en-US" baseline="0" dirty="0" smtClean="0"/>
              <a:t>Humility to admit – I’m not so perfect that I’ve never done anything to hurt, anger, or upset others.  I admit I have acted in a way that others may have been hurt.</a:t>
            </a:r>
          </a:p>
          <a:p>
            <a:endParaRPr lang="en-US" baseline="0" dirty="0" smtClean="0"/>
          </a:p>
          <a:p>
            <a:r>
              <a:rPr lang="en-US" baseline="0" dirty="0" smtClean="0"/>
              <a:t> – being face to face is implied here.</a:t>
            </a:r>
          </a:p>
          <a:p>
            <a:endParaRPr lang="en-US" baseline="0" dirty="0" smtClean="0"/>
          </a:p>
          <a:p>
            <a:r>
              <a:rPr lang="en-US" baseline="0" dirty="0" smtClean="0"/>
              <a:t>LEAD TO WORSHIP:  Spirit of forgiveness, self-sacrifice, unity…all of the effort we put in, helps us remember the effort God has put in and that we should put into our worship.</a:t>
            </a:r>
            <a:endParaRPr lang="en-US" dirty="0"/>
          </a:p>
        </p:txBody>
      </p:sp>
      <p:sp>
        <p:nvSpPr>
          <p:cNvPr id="4" name="Slide Number Placeholder 3"/>
          <p:cNvSpPr>
            <a:spLocks noGrp="1"/>
          </p:cNvSpPr>
          <p:nvPr>
            <p:ph type="sldNum" sz="quarter" idx="10"/>
          </p:nvPr>
        </p:nvSpPr>
        <p:spPr/>
        <p:txBody>
          <a:bodyPr/>
          <a:lstStyle/>
          <a:p>
            <a:fld id="{B2D3A454-7AA8-604E-8553-647B1B9FF588}"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2CE2B5-E608-8244-84B3-E09CB5D8115A}" type="datetimeFigureOut">
              <a:rPr lang="en-US" smtClean="0"/>
              <a:pPr/>
              <a:t>12/13/14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CE2B5-E608-8244-84B3-E09CB5D8115A}" type="datetimeFigureOut">
              <a:rPr lang="en-US" smtClean="0"/>
              <a:pPr/>
              <a:t>12/13/14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CE2B5-E608-8244-84B3-E09CB5D8115A}" type="datetimeFigureOut">
              <a:rPr lang="en-US" smtClean="0"/>
              <a:pPr/>
              <a:t>12/13/14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2CE2B5-E608-8244-84B3-E09CB5D8115A}" type="datetimeFigureOut">
              <a:rPr lang="en-US" smtClean="0"/>
              <a:pPr/>
              <a:t>12/13/14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2CE2B5-E608-8244-84B3-E09CB5D8115A}" type="datetimeFigureOut">
              <a:rPr lang="en-US" smtClean="0"/>
              <a:pPr/>
              <a:t>12/13/14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2CE2B5-E608-8244-84B3-E09CB5D8115A}" type="datetimeFigureOut">
              <a:rPr lang="en-US" smtClean="0"/>
              <a:pPr/>
              <a:t>12/13/14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2CE2B5-E608-8244-84B3-E09CB5D8115A}" type="datetimeFigureOut">
              <a:rPr lang="en-US" smtClean="0"/>
              <a:pPr/>
              <a:t>12/13/14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2CE2B5-E608-8244-84B3-E09CB5D8115A}" type="datetimeFigureOut">
              <a:rPr lang="en-US" smtClean="0"/>
              <a:pPr/>
              <a:t>12/13/14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CE2B5-E608-8244-84B3-E09CB5D8115A}" type="datetimeFigureOut">
              <a:rPr lang="en-US" smtClean="0"/>
              <a:pPr/>
              <a:t>12/13/14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CE2B5-E608-8244-84B3-E09CB5D8115A}" type="datetimeFigureOut">
              <a:rPr lang="en-US" smtClean="0"/>
              <a:pPr/>
              <a:t>12/13/14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2CE2B5-E608-8244-84B3-E09CB5D8115A}" type="datetimeFigureOut">
              <a:rPr lang="en-US" smtClean="0"/>
              <a:pPr/>
              <a:t>12/13/14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32459E-19CC-6143-A3F6-D55F5A40A2C8}"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2CE2B5-E608-8244-84B3-E09CB5D8115A}" type="datetimeFigureOut">
              <a:rPr lang="en-US" smtClean="0"/>
              <a:pPr/>
              <a:t>12/13/14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2459E-19CC-6143-A3F6-D55F5A40A2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Be Reconciled</a:t>
            </a:r>
            <a:endParaRPr lang="en-US" dirty="0"/>
          </a:p>
        </p:txBody>
      </p:sp>
      <p:sp>
        <p:nvSpPr>
          <p:cNvPr id="3" name="Subtitle 2"/>
          <p:cNvSpPr>
            <a:spLocks noGrp="1"/>
          </p:cNvSpPr>
          <p:nvPr>
            <p:ph type="subTitle" idx="1"/>
          </p:nvPr>
        </p:nvSpPr>
        <p:spPr/>
        <p:txBody>
          <a:bodyPr/>
          <a:lstStyle/>
          <a:p>
            <a:endParaRPr lang="en-US"/>
          </a:p>
        </p:txBody>
      </p:sp>
      <p:pic>
        <p:nvPicPr>
          <p:cNvPr id="4" name="Picture 3" descr="first be reconciled-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Anger Is The Real Issue</a:t>
            </a:r>
            <a:endParaRPr lang="en-US" dirty="0"/>
          </a:p>
        </p:txBody>
      </p:sp>
      <p:sp>
        <p:nvSpPr>
          <p:cNvPr id="3" name="Content Placeholder 2"/>
          <p:cNvSpPr>
            <a:spLocks noGrp="1"/>
          </p:cNvSpPr>
          <p:nvPr>
            <p:ph idx="1"/>
          </p:nvPr>
        </p:nvSpPr>
        <p:spPr>
          <a:xfrm>
            <a:off x="442433" y="1600200"/>
            <a:ext cx="8461615" cy="4525963"/>
          </a:xfrm>
        </p:spPr>
        <p:txBody>
          <a:bodyPr/>
          <a:lstStyle/>
          <a:p>
            <a:r>
              <a:rPr lang="en-US" dirty="0" smtClean="0"/>
              <a:t>The Heart Behind The 6</a:t>
            </a:r>
            <a:r>
              <a:rPr lang="en-US" baseline="30000" dirty="0" smtClean="0"/>
              <a:t>th</a:t>
            </a:r>
            <a:r>
              <a:rPr lang="en-US" dirty="0" smtClean="0"/>
              <a:t> Commandment.</a:t>
            </a:r>
          </a:p>
          <a:p>
            <a:pPr lvl="1"/>
            <a:r>
              <a:rPr lang="en-US" dirty="0" smtClean="0"/>
              <a:t>The command was not </a:t>
            </a:r>
            <a:r>
              <a:rPr lang="en-US" dirty="0" smtClean="0"/>
              <a:t>to just </a:t>
            </a:r>
            <a:r>
              <a:rPr lang="en-US" dirty="0" smtClean="0"/>
              <a:t>limit their options for retribution, but to prohibit a hateful heart.</a:t>
            </a:r>
          </a:p>
          <a:p>
            <a:r>
              <a:rPr lang="en-US" dirty="0" smtClean="0"/>
              <a:t>The Judgment Behind The Command.</a:t>
            </a:r>
          </a:p>
          <a:p>
            <a:pPr lvl="1"/>
            <a:r>
              <a:rPr lang="en-US" dirty="0" smtClean="0"/>
              <a:t>Jesus reminds us that we are accountable not just to the local court for our attitude and actions but first and foremost to GOD! </a:t>
            </a:r>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God Is Concerned With…</a:t>
            </a:r>
            <a:endParaRPr lang="en-US" dirty="0"/>
          </a:p>
        </p:txBody>
      </p:sp>
      <p:sp>
        <p:nvSpPr>
          <p:cNvPr id="3" name="Content Placeholder 2"/>
          <p:cNvSpPr>
            <a:spLocks noGrp="1"/>
          </p:cNvSpPr>
          <p:nvPr>
            <p:ph idx="1"/>
          </p:nvPr>
        </p:nvSpPr>
        <p:spPr>
          <a:xfrm>
            <a:off x="339072" y="1422984"/>
            <a:ext cx="8686800" cy="4927358"/>
          </a:xfrm>
        </p:spPr>
        <p:txBody>
          <a:bodyPr>
            <a:normAutofit/>
          </a:bodyPr>
          <a:lstStyle/>
          <a:p>
            <a:r>
              <a:rPr lang="en-US" dirty="0" smtClean="0"/>
              <a:t>The Anger In Our </a:t>
            </a:r>
            <a:r>
              <a:rPr lang="en-US" dirty="0" smtClean="0"/>
              <a:t>Hearts</a:t>
            </a:r>
          </a:p>
          <a:p>
            <a:pPr lvl="1"/>
            <a:r>
              <a:rPr lang="en-US" dirty="0" smtClean="0"/>
              <a:t>“But I say to you…”</a:t>
            </a:r>
            <a:endParaRPr lang="en-US" dirty="0" smtClean="0"/>
          </a:p>
          <a:p>
            <a:r>
              <a:rPr lang="en-US" dirty="0" smtClean="0"/>
              <a:t>The Anger In Our Thoughts</a:t>
            </a:r>
          </a:p>
          <a:p>
            <a:pPr lvl="1"/>
            <a:r>
              <a:rPr lang="en-US" dirty="0" smtClean="0"/>
              <a:t>“who is angry with his brother”</a:t>
            </a:r>
          </a:p>
          <a:p>
            <a:r>
              <a:rPr lang="en-US" dirty="0" smtClean="0"/>
              <a:t>The Anger In Our Words</a:t>
            </a:r>
          </a:p>
          <a:p>
            <a:pPr lvl="1"/>
            <a:r>
              <a:rPr lang="en-US" dirty="0" smtClean="0"/>
              <a:t>From Common Insults to Unforgettable Profanity</a:t>
            </a:r>
          </a:p>
          <a:p>
            <a:r>
              <a:rPr lang="en-US" dirty="0" smtClean="0"/>
              <a:t>The Anger In Our </a:t>
            </a:r>
            <a:r>
              <a:rPr lang="en-US" dirty="0" smtClean="0"/>
              <a:t>Actions</a:t>
            </a:r>
          </a:p>
          <a:p>
            <a:pPr lvl="1"/>
            <a:r>
              <a:rPr lang="en-US" dirty="0" smtClean="0"/>
              <a:t>“not commit </a:t>
            </a:r>
            <a:br>
              <a:rPr lang="en-US" dirty="0" smtClean="0"/>
            </a:br>
            <a:r>
              <a:rPr lang="en-US" dirty="0" smtClean="0"/>
              <a:t>murder”</a:t>
            </a:r>
            <a:endParaRPr lang="en-US" dirty="0" smtClean="0"/>
          </a:p>
          <a:p>
            <a:pPr lvl="1"/>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Loving Our Brother</a:t>
            </a:r>
            <a:endParaRPr lang="en-US" dirty="0"/>
          </a:p>
        </p:txBody>
      </p:sp>
      <p:sp>
        <p:nvSpPr>
          <p:cNvPr id="3" name="Content Placeholder 2"/>
          <p:cNvSpPr>
            <a:spLocks noGrp="1"/>
          </p:cNvSpPr>
          <p:nvPr>
            <p:ph idx="1"/>
          </p:nvPr>
        </p:nvSpPr>
        <p:spPr>
          <a:xfrm>
            <a:off x="313440" y="1585432"/>
            <a:ext cx="8686800" cy="4525963"/>
          </a:xfrm>
        </p:spPr>
        <p:txBody>
          <a:bodyPr/>
          <a:lstStyle/>
          <a:p>
            <a:r>
              <a:rPr lang="en-US" dirty="0" smtClean="0"/>
              <a:t>We Will Seek Reconciliation, Not Retaliation.</a:t>
            </a:r>
          </a:p>
          <a:p>
            <a:r>
              <a:rPr lang="en-US" dirty="0" smtClean="0"/>
              <a:t>Reconciliation Is A Priority.</a:t>
            </a:r>
          </a:p>
          <a:p>
            <a:pPr lvl="1"/>
            <a:r>
              <a:rPr lang="en-US" dirty="0" smtClean="0"/>
              <a:t>“first, go to your brother…”</a:t>
            </a:r>
          </a:p>
          <a:p>
            <a:r>
              <a:rPr lang="en-US" dirty="0" smtClean="0"/>
              <a:t>Reconciliation Requires Effort.</a:t>
            </a:r>
          </a:p>
          <a:p>
            <a:pPr lvl="1"/>
            <a:r>
              <a:rPr lang="en-US" dirty="0" smtClean="0"/>
              <a:t>“leave your offering…and go…”</a:t>
            </a:r>
          </a:p>
          <a:p>
            <a:r>
              <a:rPr lang="en-US" dirty="0" smtClean="0"/>
              <a:t>Reconciliation Should Not Be Delayed.</a:t>
            </a:r>
          </a:p>
          <a:p>
            <a:pPr lvl="1"/>
            <a:r>
              <a:rPr lang="en-US" dirty="0" smtClean="0"/>
              <a:t>“while you are</a:t>
            </a:r>
            <a:r>
              <a:rPr lang="en-US" dirty="0" smtClean="0"/>
              <a:t> </a:t>
            </a:r>
            <a:br>
              <a:rPr lang="en-US" dirty="0" smtClean="0"/>
            </a:br>
            <a:r>
              <a:rPr lang="en-US" dirty="0" smtClean="0"/>
              <a:t>with </a:t>
            </a:r>
            <a:r>
              <a:rPr lang="en-US" dirty="0" smtClean="0"/>
              <a:t>him…”</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Loving Our Brother</a:t>
            </a:r>
            <a:endParaRPr lang="en-US" dirty="0"/>
          </a:p>
        </p:txBody>
      </p:sp>
      <p:sp>
        <p:nvSpPr>
          <p:cNvPr id="3" name="Content Placeholder 2"/>
          <p:cNvSpPr>
            <a:spLocks noGrp="1"/>
          </p:cNvSpPr>
          <p:nvPr>
            <p:ph idx="1"/>
          </p:nvPr>
        </p:nvSpPr>
        <p:spPr>
          <a:xfrm>
            <a:off x="313440" y="1290072"/>
            <a:ext cx="8686800" cy="5257800"/>
          </a:xfrm>
        </p:spPr>
        <p:txBody>
          <a:bodyPr>
            <a:normAutofit fontScale="92500" lnSpcReduction="20000"/>
          </a:bodyPr>
          <a:lstStyle/>
          <a:p>
            <a:r>
              <a:rPr lang="en-US" dirty="0" smtClean="0"/>
              <a:t>Reconciliation Is The Responsibility of</a:t>
            </a:r>
            <a:br>
              <a:rPr lang="en-US" dirty="0" smtClean="0"/>
            </a:br>
            <a:r>
              <a:rPr lang="en-US" dirty="0" smtClean="0"/>
              <a:t>Both Parties.</a:t>
            </a:r>
          </a:p>
          <a:p>
            <a:pPr lvl="1"/>
            <a:r>
              <a:rPr lang="en-US" dirty="0" smtClean="0"/>
              <a:t>“your brother has something against you”</a:t>
            </a:r>
          </a:p>
          <a:p>
            <a:r>
              <a:rPr lang="en-US" dirty="0" smtClean="0"/>
              <a:t>Reconciliation May Require </a:t>
            </a:r>
            <a:r>
              <a:rPr lang="en-US" dirty="0" smtClean="0"/>
              <a:t>Identifying The Foolishness of </a:t>
            </a:r>
            <a:r>
              <a:rPr lang="en-US" dirty="0" smtClean="0"/>
              <a:t>Sin.</a:t>
            </a:r>
          </a:p>
          <a:p>
            <a:pPr lvl="1"/>
            <a:r>
              <a:rPr lang="en-US" dirty="0" smtClean="0"/>
              <a:t>Matthew </a:t>
            </a:r>
            <a:r>
              <a:rPr lang="en-US" dirty="0" smtClean="0"/>
              <a:t>23:17</a:t>
            </a:r>
          </a:p>
          <a:p>
            <a:pPr lvl="1"/>
            <a:r>
              <a:rPr lang="en-US" dirty="0" smtClean="0"/>
              <a:t>James </a:t>
            </a:r>
            <a:r>
              <a:rPr lang="en-US" dirty="0" smtClean="0"/>
              <a:t>2:20</a:t>
            </a:r>
          </a:p>
          <a:p>
            <a:r>
              <a:rPr lang="en-US" dirty="0" smtClean="0"/>
              <a:t>Reconciliation May Require Another Brother.</a:t>
            </a:r>
          </a:p>
          <a:p>
            <a:pPr lvl="1"/>
            <a:r>
              <a:rPr lang="en-US" dirty="0" smtClean="0"/>
              <a:t>1 </a:t>
            </a:r>
            <a:r>
              <a:rPr lang="en-US" dirty="0" smtClean="0"/>
              <a:t>Corinthians 6:5</a:t>
            </a:r>
          </a:p>
          <a:p>
            <a:r>
              <a:rPr lang="en-US" dirty="0" smtClean="0"/>
              <a:t>Reconciliation Leads To Better Worship.</a:t>
            </a:r>
          </a:p>
          <a:p>
            <a:pPr lvl="1"/>
            <a:r>
              <a:rPr lang="en-US" dirty="0" smtClean="0"/>
              <a:t>“then come and</a:t>
            </a:r>
            <a:r>
              <a:rPr lang="en-US" dirty="0" smtClean="0"/>
              <a:t> </a:t>
            </a:r>
            <a:br>
              <a:rPr lang="en-US" dirty="0" smtClean="0"/>
            </a:br>
            <a:r>
              <a:rPr lang="en-US" dirty="0" smtClean="0"/>
              <a:t>present your</a:t>
            </a:r>
            <a:br>
              <a:rPr lang="en-US" dirty="0" smtClean="0"/>
            </a:br>
            <a:r>
              <a:rPr lang="en-US" dirty="0" smtClean="0"/>
              <a:t> </a:t>
            </a:r>
            <a:r>
              <a:rPr lang="en-US" dirty="0" smtClean="0"/>
              <a:t>offering”</a:t>
            </a: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Jesus Reconciled </a:t>
            </a:r>
            <a:r>
              <a:rPr lang="en-US" dirty="0" smtClean="0"/>
              <a:t>Us To God</a:t>
            </a:r>
            <a:endParaRPr lang="en-US" dirty="0"/>
          </a:p>
        </p:txBody>
      </p:sp>
      <p:sp>
        <p:nvSpPr>
          <p:cNvPr id="3" name="Content Placeholder 2"/>
          <p:cNvSpPr>
            <a:spLocks noGrp="1"/>
          </p:cNvSpPr>
          <p:nvPr>
            <p:ph idx="1"/>
          </p:nvPr>
        </p:nvSpPr>
        <p:spPr>
          <a:xfrm>
            <a:off x="412902" y="1452520"/>
            <a:ext cx="8229600" cy="4525963"/>
          </a:xfrm>
        </p:spPr>
        <p:txBody>
          <a:bodyPr/>
          <a:lstStyle/>
          <a:p>
            <a:r>
              <a:rPr lang="en-US" dirty="0" smtClean="0"/>
              <a:t>“For </a:t>
            </a:r>
            <a:r>
              <a:rPr lang="en-US" dirty="0" smtClean="0"/>
              <a:t>if while we were enemies we were </a:t>
            </a:r>
            <a:r>
              <a:rPr lang="en-US" u="sng" dirty="0" smtClean="0"/>
              <a:t>reconciled</a:t>
            </a:r>
            <a:r>
              <a:rPr lang="en-US" dirty="0" smtClean="0"/>
              <a:t> to God through the death of His Son, much more, </a:t>
            </a:r>
            <a:r>
              <a:rPr lang="en-US" u="sng" dirty="0" smtClean="0"/>
              <a:t>having been reconciled</a:t>
            </a:r>
            <a:r>
              <a:rPr lang="en-US" dirty="0" smtClean="0"/>
              <a:t>, we shall be saved by His life</a:t>
            </a:r>
            <a:r>
              <a:rPr lang="en-US" dirty="0" smtClean="0"/>
              <a:t>.</a:t>
            </a:r>
            <a:br>
              <a:rPr lang="en-US" dirty="0" smtClean="0"/>
            </a:br>
            <a:r>
              <a:rPr lang="en-US" dirty="0" smtClean="0"/>
              <a:t>And not only this, but we also exult in God through our Lord Jesus Christ, through whom we have now received the </a:t>
            </a:r>
            <a:r>
              <a:rPr lang="en-US" u="sng" dirty="0" smtClean="0"/>
              <a:t>reconciliation</a:t>
            </a:r>
            <a:r>
              <a:rPr lang="en-US" b="1" dirty="0" smtClean="0"/>
              <a:t>.”</a:t>
            </a:r>
          </a:p>
          <a:p>
            <a:pPr lvl="1"/>
            <a:r>
              <a:rPr lang="en-US" dirty="0" smtClean="0"/>
              <a:t>Rom 5:10-11</a:t>
            </a:r>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Be Reconciled</a:t>
            </a:r>
            <a:endParaRPr lang="en-US" dirty="0"/>
          </a:p>
        </p:txBody>
      </p:sp>
      <p:sp>
        <p:nvSpPr>
          <p:cNvPr id="3" name="Subtitle 2"/>
          <p:cNvSpPr>
            <a:spLocks noGrp="1"/>
          </p:cNvSpPr>
          <p:nvPr>
            <p:ph type="subTitle" idx="1"/>
          </p:nvPr>
        </p:nvSpPr>
        <p:spPr/>
        <p:txBody>
          <a:bodyPr/>
          <a:lstStyle/>
          <a:p>
            <a:endParaRPr lang="en-US"/>
          </a:p>
        </p:txBody>
      </p:sp>
      <p:pic>
        <p:nvPicPr>
          <p:cNvPr id="4" name="Picture 3" descr="first be reconciled-title.jp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319</TotalTime>
  <Words>897</Words>
  <Application>Microsoft Macintosh PowerPoint</Application>
  <PresentationFormat>On-screen Show (4:3)</PresentationFormat>
  <Paragraphs>63</Paragraphs>
  <Slides>7</Slides>
  <Notes>5</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First Be Reconciled</vt:lpstr>
      <vt:lpstr>Anger Is The Real Issue</vt:lpstr>
      <vt:lpstr>God Is Concerned With…</vt:lpstr>
      <vt:lpstr>Loving Our Brother</vt:lpstr>
      <vt:lpstr>Loving Our Brother</vt:lpstr>
      <vt:lpstr>Jesus Reconciled Us To God</vt:lpstr>
      <vt:lpstr>First Be Reconciled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Be Reconciled</dc:title>
  <dc:creator>Phillip Shumake</dc:creator>
  <cp:lastModifiedBy>Phillip Shumake</cp:lastModifiedBy>
  <cp:revision>25</cp:revision>
  <dcterms:created xsi:type="dcterms:W3CDTF">2014-12-14T02:00:25Z</dcterms:created>
  <dcterms:modified xsi:type="dcterms:W3CDTF">2014-12-14T02:29:19Z</dcterms:modified>
</cp:coreProperties>
</file>