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1"/>
  </p:notesMasterIdLst>
  <p:sldIdLst>
    <p:sldId id="256" r:id="rId2"/>
    <p:sldId id="285" r:id="rId3"/>
    <p:sldId id="282" r:id="rId4"/>
    <p:sldId id="286" r:id="rId5"/>
    <p:sldId id="288" r:id="rId6"/>
    <p:sldId id="289" r:id="rId7"/>
    <p:sldId id="290" r:id="rId8"/>
    <p:sldId id="291" r:id="rId9"/>
    <p:sldId id="27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A10000"/>
    <a:srgbClr val="9172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7778" autoAdjust="0"/>
  </p:normalViewPr>
  <p:slideViewPr>
    <p:cSldViewPr snapToGrid="0" snapToObjects="1">
      <p:cViewPr varScale="1">
        <p:scale>
          <a:sx n="82" d="100"/>
          <a:sy n="82" d="100"/>
        </p:scale>
        <p:origin x="-1528"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290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A0CC0-1C2C-E041-A485-602FD7EA3CB7}" type="datetimeFigureOut">
              <a:rPr lang="en-US" smtClean="0"/>
              <a:pPr/>
              <a:t>11/16/14</a:t>
            </a:fld>
            <a:endParaRPr lang="en-US"/>
          </a:p>
        </p:txBody>
      </p:sp>
      <p:sp>
        <p:nvSpPr>
          <p:cNvPr id="4" name="Slide Image Placeholder 3"/>
          <p:cNvSpPr>
            <a:spLocks noGrp="1" noRot="1" noChangeAspect="1"/>
          </p:cNvSpPr>
          <p:nvPr>
            <p:ph type="sldImg" idx="2"/>
          </p:nvPr>
        </p:nvSpPr>
        <p:spPr>
          <a:xfrm>
            <a:off x="1657019" y="45360"/>
            <a:ext cx="3392464" cy="254434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2601" y="2680428"/>
            <a:ext cx="6181705" cy="58684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30093" y="457200"/>
            <a:ext cx="684213" cy="457200"/>
          </a:xfrm>
          <a:prstGeom prst="rect">
            <a:avLst/>
          </a:prstGeom>
        </p:spPr>
        <p:txBody>
          <a:bodyPr vert="horz" lIns="91440" tIns="45720" rIns="91440" bIns="45720" rtlCol="0" anchor="b"/>
          <a:lstStyle>
            <a:lvl1pPr algn="r">
              <a:defRPr sz="1200"/>
            </a:lvl1pPr>
          </a:lstStyle>
          <a:p>
            <a:fld id="{EF81D33F-4A0E-A746-AD38-FA1CFFF8DC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p:txBody>
          <a:bodyPr>
            <a:normAutofit/>
          </a:bodyPr>
          <a:lstStyle/>
          <a:p>
            <a:r>
              <a:rPr lang="en-US" sz="1800" dirty="0" smtClean="0"/>
              <a:t>IS</a:t>
            </a:r>
            <a:r>
              <a:rPr lang="en-US" sz="1800" baseline="0" dirty="0" smtClean="0"/>
              <a:t> IT JUST A PARABLE?</a:t>
            </a:r>
          </a:p>
          <a:p>
            <a:endParaRPr lang="en-US" sz="1800" baseline="0" dirty="0" smtClean="0"/>
          </a:p>
          <a:p>
            <a:r>
              <a:rPr lang="en-US" sz="1800" baseline="0" dirty="0" smtClean="0"/>
              <a:t>Just fiction – likely no!</a:t>
            </a:r>
          </a:p>
          <a:p>
            <a:endParaRPr lang="en-US" sz="1800" baseline="0" dirty="0" smtClean="0"/>
          </a:p>
          <a:p>
            <a:r>
              <a:rPr lang="en-US" sz="1800" baseline="0" dirty="0" smtClean="0"/>
              <a:t>Luke often uses the word “parable” when that’s what he means. Just one page back, Luke 15:3 – “parable” is right there. Not so here.</a:t>
            </a:r>
          </a:p>
          <a:p>
            <a:r>
              <a:rPr lang="en-US" sz="1800" baseline="0" dirty="0" smtClean="0"/>
              <a:t>Additionally, in Jesus parables, He doesn’t assign names to the characters.  But here, this man is called Lazarus.</a:t>
            </a:r>
          </a:p>
          <a:p>
            <a:r>
              <a:rPr lang="en-US" sz="1800" baseline="0" dirty="0" smtClean="0"/>
              <a:t>Finally, even it it were a parable – Jesus always taught parables based on reality.  So even if it were proven to be a parable, that doesn’t make it any less accurate in understanding the items discussed.</a:t>
            </a:r>
            <a:endParaRPr lang="en-US" sz="18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p:txBody>
          <a:bodyPr>
            <a:normAutofit/>
          </a:bodyPr>
          <a:lstStyle/>
          <a:p>
            <a:r>
              <a:rPr lang="en-US" dirty="0" smtClean="0"/>
              <a:t>Notice everything Peter says is going to be destroyed…</a:t>
            </a:r>
          </a:p>
          <a:p>
            <a:endParaRPr lang="en-US" dirty="0" smtClean="0"/>
          </a:p>
          <a:p>
            <a:r>
              <a:rPr lang="en-US" dirty="0" smtClean="0"/>
              <a:t>First,</a:t>
            </a:r>
            <a:r>
              <a:rPr lang="en-US" baseline="0" dirty="0" smtClean="0"/>
              <a:t> the heavens – plural </a:t>
            </a:r>
            <a:r>
              <a:rPr lang="en-US" baseline="0" dirty="0" err="1" smtClean="0"/>
              <a:t>refering</a:t>
            </a:r>
            <a:r>
              <a:rPr lang="en-US" baseline="0" dirty="0" smtClean="0"/>
              <a:t> to the sky and space.</a:t>
            </a:r>
          </a:p>
          <a:p>
            <a:r>
              <a:rPr lang="en-US" baseline="0" dirty="0" smtClean="0"/>
              <a:t>Second, the elements – physical things</a:t>
            </a:r>
          </a:p>
          <a:p>
            <a:r>
              <a:rPr lang="en-US" baseline="0" dirty="0" smtClean="0"/>
              <a:t>Third, the earth – the planet </a:t>
            </a:r>
          </a:p>
          <a:p>
            <a:r>
              <a:rPr lang="en-US" baseline="0" dirty="0" smtClean="0"/>
              <a:t>Fourth, its works – the evil deeds done here.</a:t>
            </a:r>
          </a:p>
          <a:p>
            <a:endParaRPr lang="en-US" baseline="0" dirty="0" smtClean="0"/>
          </a:p>
          <a:p>
            <a:r>
              <a:rPr lang="en-US" baseline="0" dirty="0" smtClean="0"/>
              <a:t>*The point is that everything is being destroyed.  The phrase “heavens and earth” is a catch all phrase that means – all of this!</a:t>
            </a:r>
            <a:endParaRPr lang="en-US"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p:txBody>
          <a:bodyPr>
            <a:normAutofit/>
          </a:bodyPr>
          <a:lstStyle/>
          <a:p>
            <a:r>
              <a:rPr lang="en-US" dirty="0" smtClean="0"/>
              <a:t>Not a trial purely</a:t>
            </a:r>
            <a:r>
              <a:rPr lang="en-US" baseline="0" dirty="0" smtClean="0"/>
              <a:t> of investigation. Baker Ency.  “</a:t>
            </a:r>
            <a:r>
              <a:rPr lang="en-US" sz="1200" kern="1200" dirty="0" smtClean="0">
                <a:solidFill>
                  <a:schemeClr val="tx1"/>
                </a:solidFill>
                <a:latin typeface="+mn-lt"/>
                <a:ea typeface="+mn-ea"/>
                <a:cs typeface="+mn-cs"/>
              </a:rPr>
              <a:t>Jesus unhesitatingly spoke of judgment day and of what would happen on 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Salvation is by grace through</a:t>
            </a:r>
            <a:r>
              <a:rPr lang="en-US" sz="1200" kern="1200" baseline="0" dirty="0" smtClean="0">
                <a:solidFill>
                  <a:schemeClr val="tx1"/>
                </a:solidFill>
                <a:latin typeface="+mn-lt"/>
                <a:ea typeface="+mn-ea"/>
                <a:cs typeface="+mn-cs"/>
              </a:rPr>
              <a:t> Faith in Christ</a:t>
            </a:r>
            <a:r>
              <a:rPr lang="en-US" sz="1200" kern="1200" dirty="0" smtClean="0">
                <a:solidFill>
                  <a:schemeClr val="tx1"/>
                </a:solidFill>
                <a:latin typeface="+mn-lt"/>
                <a:ea typeface="+mn-ea"/>
                <a:cs typeface="+mn-cs"/>
              </a:rPr>
              <a:t>, but judgment day registers the verdict on what we have done or failed to do with God's grace.</a:t>
            </a:r>
          </a:p>
          <a:p>
            <a:endParaRPr lang="en-US" baseline="0" dirty="0" smtClean="0"/>
          </a:p>
          <a:p>
            <a:endParaRPr lang="en-US" baseline="0" dirty="0" smtClean="0"/>
          </a:p>
          <a:p>
            <a:endParaRPr lang="en-US" baseline="0" dirty="0" smtClean="0"/>
          </a:p>
          <a:p>
            <a:r>
              <a:rPr lang="en-US" baseline="0" dirty="0" smtClean="0"/>
              <a:t>EXALT: God’s grace is going to be abundantly clear.  But also – God’s justice will be fully vindicated. He will be shown to have acted with patience, mercy and impartiality. It will be clear that He has paid the price for sin.  For any who have questioned God’s justice – they will see that He is right, He is punishing the wicked. He is saving those who turned to Him.</a:t>
            </a:r>
          </a:p>
          <a:p>
            <a:endParaRPr lang="en-US" baseline="0" dirty="0" smtClean="0"/>
          </a:p>
        </p:txBody>
      </p:sp>
      <p:sp>
        <p:nvSpPr>
          <p:cNvPr id="4" name="Slide Number Placeholder 3"/>
          <p:cNvSpPr>
            <a:spLocks noGrp="1"/>
          </p:cNvSpPr>
          <p:nvPr>
            <p:ph type="sldNum" sz="quarter" idx="10"/>
          </p:nvPr>
        </p:nvSpPr>
        <p:spPr/>
        <p:txBody>
          <a:bodyPr/>
          <a:lstStyle/>
          <a:p>
            <a:fld id="{EF81D33F-4A0E-A746-AD38-FA1CFFF8DCF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Without a doubt – the idea that I’ve had to wrap my mind around the most this week is to view Jesus as the Divine person most directly carrying out the judgment.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the Old Testament the Father is </a:t>
            </a:r>
            <a:r>
              <a:rPr lang="en-US" sz="1200" kern="1200" baseline="0" dirty="0" err="1" smtClean="0">
                <a:solidFill>
                  <a:schemeClr val="tx1"/>
                </a:solidFill>
                <a:latin typeface="+mn-lt"/>
                <a:ea typeface="+mn-ea"/>
                <a:cs typeface="+mn-cs"/>
              </a:rPr>
              <a:t>refered</a:t>
            </a:r>
            <a:r>
              <a:rPr lang="en-US" sz="1200" kern="1200" baseline="0" dirty="0" smtClean="0">
                <a:solidFill>
                  <a:schemeClr val="tx1"/>
                </a:solidFill>
                <a:latin typeface="+mn-lt"/>
                <a:ea typeface="+mn-ea"/>
                <a:cs typeface="+mn-cs"/>
              </a:rPr>
              <a:t> to as the judge (passage needed).  - Isaiah 66:15-16?,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And of course the Messiah is thought of as the Deliverer – the one who will establish and reign over His everlasting kingdom.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But as we move into the New Testament – The Bible openly states that the way – or the method - God the Father will use to carry out this judgment is by entrusting this HUGE responsibility to the SON.</a:t>
            </a:r>
          </a:p>
          <a:p>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Thus in the NT – the Messiah is revealed to be Savior and Judge!! </a:t>
            </a:r>
            <a:r>
              <a:rPr lang="en-US" baseline="0" dirty="0" smtClean="0"/>
              <a:t>“</a:t>
            </a:r>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He is not only the Deliverer, but He is also the Judge.</a:t>
            </a:r>
            <a:endParaRPr lang="en-US" dirty="0" smtClean="0"/>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Called the day of the Lord (1 Thess. 5:2) in ref to Jesus.</a:t>
            </a:r>
          </a:p>
          <a:p>
            <a:r>
              <a:rPr lang="en-US" sz="1200" kern="1200" baseline="0" dirty="0" smtClean="0">
                <a:solidFill>
                  <a:schemeClr val="tx1"/>
                </a:solidFill>
                <a:latin typeface="+mn-lt"/>
                <a:ea typeface="+mn-ea"/>
                <a:cs typeface="+mn-cs"/>
              </a:rPr>
              <a:t>Without doubt – 1 </a:t>
            </a:r>
            <a:r>
              <a:rPr lang="en-US" sz="1200" kern="1200" baseline="0" dirty="0" err="1" smtClean="0">
                <a:solidFill>
                  <a:schemeClr val="tx1"/>
                </a:solidFill>
                <a:latin typeface="+mn-lt"/>
                <a:ea typeface="+mn-ea"/>
                <a:cs typeface="+mn-cs"/>
              </a:rPr>
              <a:t>Corithians</a:t>
            </a:r>
            <a:r>
              <a:rPr lang="en-US" sz="1200" kern="1200" baseline="0" dirty="0" smtClean="0">
                <a:solidFill>
                  <a:schemeClr val="tx1"/>
                </a:solidFill>
                <a:latin typeface="+mn-lt"/>
                <a:ea typeface="+mn-ea"/>
                <a:cs typeface="+mn-cs"/>
              </a:rPr>
              <a:t> 1:8, 5:5</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**POINT: We know the judge and the Judge knows us.  We love the Judge and the Judge loves us.  We aren’t </a:t>
            </a:r>
            <a:r>
              <a:rPr lang="en-US" sz="1200" kern="1200" baseline="0" dirty="0" err="1" smtClean="0">
                <a:solidFill>
                  <a:schemeClr val="tx1"/>
                </a:solidFill>
                <a:latin typeface="+mn-lt"/>
                <a:ea typeface="+mn-ea"/>
                <a:cs typeface="+mn-cs"/>
              </a:rPr>
              <a:t>optimisitc</a:t>
            </a:r>
            <a:r>
              <a:rPr lang="en-US" sz="1200" kern="1200" baseline="0" dirty="0" smtClean="0">
                <a:solidFill>
                  <a:schemeClr val="tx1"/>
                </a:solidFill>
                <a:latin typeface="+mn-lt"/>
                <a:ea typeface="+mn-ea"/>
                <a:cs typeface="+mn-cs"/>
              </a:rPr>
              <a:t> because the Judge is a softy or a push-over. We are optimistic because HE IS OUR </a:t>
            </a:r>
            <a:endParaRPr lang="en-US"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 AWESOME to</a:t>
            </a:r>
            <a:r>
              <a:rPr lang="en-US" sz="1200" kern="1200" baseline="0" dirty="0" smtClean="0">
                <a:solidFill>
                  <a:schemeClr val="tx1"/>
                </a:solidFill>
                <a:latin typeface="+mn-lt"/>
                <a:ea typeface="+mn-ea"/>
                <a:cs typeface="+mn-cs"/>
              </a:rPr>
              <a:t> hear Jesus call out our name – to declare before His father and the angels – THAT IS ONE OF MY SHEEP!!!</a:t>
            </a:r>
            <a:endParaRPr lang="en-US"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p:txBody>
          <a:bodyPr>
            <a:normAutofit/>
          </a:bodyPr>
          <a:lstStyle/>
          <a:p>
            <a:r>
              <a:rPr lang="en-US" dirty="0" smtClean="0"/>
              <a:t>My understanding</a:t>
            </a:r>
            <a:r>
              <a:rPr lang="en-US" baseline="0" dirty="0" smtClean="0"/>
              <a:t> is we will be around God’s throne in praise to Him within the heavenly city – having a dwelling place prepared for us in the Father’s house.</a:t>
            </a:r>
          </a:p>
          <a:p>
            <a:endParaRPr lang="en-US" baseline="0" dirty="0" smtClean="0"/>
          </a:p>
          <a:p>
            <a:r>
              <a:rPr lang="en-US" baseline="0" dirty="0" smtClean="0"/>
              <a:t>The image is not just of us “going to heaven” but of heaven coming to us…the city comes down into the New Heavens &amp; New Earth that God brings into existence.</a:t>
            </a:r>
            <a:endParaRPr lang="en-US" dirty="0" smtClean="0"/>
          </a:p>
          <a:p>
            <a:endParaRPr lang="en-US"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“Words” of Eternal Life…we don’t do word studies too often in sermons (usually save</a:t>
            </a:r>
            <a:r>
              <a:rPr lang="en-US" sz="1800" baseline="0" dirty="0" smtClean="0"/>
              <a:t> those for Bible classes.)  But you just can’t give this topic serious study or discussion without looking closely at some words that are uncommon and take some real Care to Understand…</a:t>
            </a:r>
          </a:p>
          <a:p>
            <a:endParaRPr lang="en-US" sz="1800" baseline="0" dirty="0" smtClean="0"/>
          </a:p>
          <a:p>
            <a:r>
              <a:rPr lang="en-US" sz="1800" baseline="0" dirty="0" smtClean="0"/>
              <a:t>So this morning I want to build up four words studies so that as you think about Eternal Life from a Biblical </a:t>
            </a:r>
            <a:r>
              <a:rPr lang="en-US" sz="1800" baseline="0" dirty="0" err="1" smtClean="0"/>
              <a:t>perspecitve</a:t>
            </a:r>
            <a:r>
              <a:rPr lang="en-US" sz="1800" baseline="0" dirty="0" smtClean="0"/>
              <a:t> you will be equipped with very PRECISE terms and that as you discuss this with other Christians you’re conversations will be even more productive because you’ll have a common understanding.</a:t>
            </a:r>
          </a:p>
          <a:p>
            <a:endParaRPr lang="en-US" sz="1800" baseline="0" dirty="0" smtClean="0"/>
          </a:p>
          <a:p>
            <a:r>
              <a:rPr lang="en-US" sz="1800" baseline="0" dirty="0" smtClean="0"/>
              <a:t>And here’s how we will do it – we will tackle the hardest words first, things will get easier after that…</a:t>
            </a:r>
            <a:endParaRPr lang="en-US" sz="18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C0043C-52DB-DA46-A859-A1F308DA7C63}" type="datetimeFigureOut">
              <a:rPr lang="en-US" smtClean="0"/>
              <a:pPr/>
              <a:t>11/16/14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0043C-52DB-DA46-A859-A1F308DA7C63}" type="datetimeFigureOut">
              <a:rPr lang="en-US" smtClean="0"/>
              <a:pPr/>
              <a:t>11/16/14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C0043C-52DB-DA46-A859-A1F308DA7C63}" type="datetimeFigureOut">
              <a:rPr lang="en-US" smtClean="0"/>
              <a:pPr/>
              <a:t>11/16/14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C0043C-52DB-DA46-A859-A1F308DA7C63}" type="datetimeFigureOut">
              <a:rPr lang="en-US" smtClean="0"/>
              <a:pPr/>
              <a:t>11/16/14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0043C-52DB-DA46-A859-A1F308DA7C63}" type="datetimeFigureOut">
              <a:rPr lang="en-US" smtClean="0"/>
              <a:pPr/>
              <a:t>11/16/14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0043C-52DB-DA46-A859-A1F308DA7C63}" type="datetimeFigureOut">
              <a:rPr lang="en-US" smtClean="0"/>
              <a:pPr/>
              <a:t>11/16/14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0043C-52DB-DA46-A859-A1F308DA7C63}" type="datetimeFigureOut">
              <a:rPr lang="en-US" smtClean="0"/>
              <a:pPr/>
              <a:t>11/16/14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0043C-52DB-DA46-A859-A1F308DA7C63}" type="datetimeFigureOut">
              <a:rPr lang="en-US" smtClean="0"/>
              <a:pPr/>
              <a:t>11/16/14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D89D8-9E87-5840-828B-C2C8637B80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chemeClr val="tx1"/>
          </a:solidFill>
          <a:effectLst>
            <a:outerShdw blurRad="50800" dist="38100" dir="2700000">
              <a:srgbClr val="FDEADA">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t>
            </a:r>
            <a:endParaRPr lang="en-US"/>
          </a:p>
        </p:txBody>
      </p:sp>
      <p:sp>
        <p:nvSpPr>
          <p:cNvPr id="3" name="Subtitle 2"/>
          <p:cNvSpPr>
            <a:spLocks noGrp="1"/>
          </p:cNvSpPr>
          <p:nvPr>
            <p:ph type="subTitle" idx="1"/>
          </p:nvPr>
        </p:nvSpPr>
        <p:spPr/>
        <p:txBody>
          <a:bodyPr/>
          <a:lstStyle/>
          <a:p>
            <a:endParaRPr lang="en-US"/>
          </a:p>
        </p:txBody>
      </p:sp>
      <p:pic>
        <p:nvPicPr>
          <p:cNvPr id="4" name="Picture 3" descr="EternalLife-Title.psd"/>
          <p:cNvPicPr>
            <a:picLocks noChangeAspect="1"/>
          </p:cNvPicPr>
          <p:nvPr/>
        </p:nvPicPr>
        <p:blipFill>
          <a:blip r:embed="rId3"/>
          <a:stretch>
            <a:fillRect/>
          </a:stretch>
        </p:blipFill>
        <p:spPr>
          <a:xfrm>
            <a:off x="0" y="0"/>
            <a:ext cx="9144001" cy="6858000"/>
          </a:xfrm>
          <a:prstGeom prst="rect">
            <a:avLst/>
          </a:prstGeo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Destruction on </a:t>
            </a:r>
            <a:br>
              <a:rPr lang="en-US" dirty="0" smtClean="0"/>
            </a:br>
            <a:r>
              <a:rPr lang="en-US" dirty="0" smtClean="0"/>
              <a:t>The Day of the Lord</a:t>
            </a:r>
            <a:endParaRPr lang="en-US" dirty="0"/>
          </a:p>
        </p:txBody>
      </p:sp>
      <p:sp>
        <p:nvSpPr>
          <p:cNvPr id="3" name="Content Placeholder 2"/>
          <p:cNvSpPr>
            <a:spLocks noGrp="1"/>
          </p:cNvSpPr>
          <p:nvPr>
            <p:ph idx="1"/>
          </p:nvPr>
        </p:nvSpPr>
        <p:spPr/>
        <p:txBody>
          <a:bodyPr>
            <a:normAutofit fontScale="92500"/>
          </a:bodyPr>
          <a:lstStyle/>
          <a:p>
            <a:r>
              <a:rPr lang="en-US" sz="3027" dirty="0" smtClean="0"/>
              <a:t>“But the day of the Lord will come like a thief, in which </a:t>
            </a:r>
            <a:r>
              <a:rPr lang="en-US" sz="3027" b="1" dirty="0" smtClean="0"/>
              <a:t>the heavens will pass away </a:t>
            </a:r>
            <a:r>
              <a:rPr lang="en-US" sz="3027" dirty="0" smtClean="0"/>
              <a:t>with a roar and </a:t>
            </a:r>
            <a:r>
              <a:rPr lang="en-US" sz="3027" b="1" dirty="0" smtClean="0"/>
              <a:t>the elements </a:t>
            </a:r>
            <a:r>
              <a:rPr lang="en-US" sz="3027" dirty="0" smtClean="0"/>
              <a:t>will be destroyed with intense heat, and </a:t>
            </a:r>
            <a:r>
              <a:rPr lang="en-US" sz="3027" b="1" dirty="0" smtClean="0"/>
              <a:t>the earth </a:t>
            </a:r>
            <a:r>
              <a:rPr lang="en-US" sz="3027" dirty="0" smtClean="0"/>
              <a:t>and all </a:t>
            </a:r>
            <a:r>
              <a:rPr lang="en-US" sz="3027" b="1" dirty="0" smtClean="0"/>
              <a:t>its works </a:t>
            </a:r>
            <a:r>
              <a:rPr lang="en-US" sz="3027" dirty="0" smtClean="0"/>
              <a:t>will be burned up.” </a:t>
            </a:r>
          </a:p>
          <a:p>
            <a:r>
              <a:rPr lang="en-US" sz="3027" dirty="0" smtClean="0"/>
              <a:t>“…looking for and hastening the coming of the day of God, because of which </a:t>
            </a:r>
            <a:r>
              <a:rPr lang="en-US" sz="3027" b="1" dirty="0" smtClean="0"/>
              <a:t>the heavens will be destroyed by burning and the elements will melt with intense heat</a:t>
            </a:r>
            <a:r>
              <a:rPr lang="en-US" sz="3027" dirty="0" smtClean="0"/>
              <a:t>.” 2 Peter 3:10, 12</a:t>
            </a:r>
          </a:p>
          <a:p>
            <a:r>
              <a:rPr lang="en-US" dirty="0" smtClean="0"/>
              <a:t>But There Is Hope In God’s Promises! 2 Peter 3:13</a:t>
            </a:r>
            <a:endParaRPr lang="en-US" dirty="0"/>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Judgment</a:t>
            </a:r>
            <a:endParaRPr lang="en-US" dirty="0"/>
          </a:p>
        </p:txBody>
      </p:sp>
      <p:sp>
        <p:nvSpPr>
          <p:cNvPr id="3" name="Content Placeholder 2"/>
          <p:cNvSpPr>
            <a:spLocks noGrp="1"/>
          </p:cNvSpPr>
          <p:nvPr>
            <p:ph idx="1"/>
          </p:nvPr>
        </p:nvSpPr>
        <p:spPr>
          <a:xfrm>
            <a:off x="457200" y="1243930"/>
            <a:ext cx="8229600" cy="4525963"/>
          </a:xfrm>
        </p:spPr>
        <p:txBody>
          <a:bodyPr>
            <a:normAutofit fontScale="92500"/>
          </a:bodyPr>
          <a:lstStyle/>
          <a:p>
            <a:r>
              <a:rPr lang="en-US" dirty="0" smtClean="0"/>
              <a:t>The Judgment Will Be For Both Humans &amp; Angels.</a:t>
            </a:r>
          </a:p>
          <a:p>
            <a:pPr lvl="1"/>
            <a:r>
              <a:rPr lang="en-US" dirty="0" smtClean="0"/>
              <a:t>1 Corinthians 6:2-3, 2 Peter 2:4, Jude 6</a:t>
            </a:r>
          </a:p>
          <a:p>
            <a:r>
              <a:rPr lang="en-US" dirty="0" smtClean="0"/>
              <a:t>We Will Give An Account</a:t>
            </a:r>
          </a:p>
          <a:p>
            <a:pPr lvl="1"/>
            <a:r>
              <a:rPr lang="en-US" dirty="0" smtClean="0"/>
              <a:t>Romans 14:10-12, Matthew 12:36-37, 41-42, </a:t>
            </a:r>
            <a:br>
              <a:rPr lang="en-US" dirty="0" smtClean="0"/>
            </a:br>
            <a:r>
              <a:rPr lang="en-US" dirty="0" smtClean="0"/>
              <a:t>James 3:1, **Philippians 3:9</a:t>
            </a:r>
          </a:p>
          <a:p>
            <a:r>
              <a:rPr lang="en-US" dirty="0" smtClean="0"/>
              <a:t>The </a:t>
            </a:r>
            <a:r>
              <a:rPr lang="en-US" dirty="0" smtClean="0"/>
              <a:t>Purpose of the Final Judgment</a:t>
            </a:r>
            <a:endParaRPr lang="en-US" dirty="0" smtClean="0"/>
          </a:p>
          <a:p>
            <a:pPr lvl="1"/>
            <a:r>
              <a:rPr lang="en-US" dirty="0" smtClean="0"/>
              <a:t>To </a:t>
            </a:r>
            <a:r>
              <a:rPr lang="en-US" dirty="0" smtClean="0"/>
              <a:t>Exalt God’s Grace &amp; Justice</a:t>
            </a:r>
          </a:p>
          <a:p>
            <a:pPr lvl="1"/>
            <a:r>
              <a:rPr lang="en-US" dirty="0" smtClean="0"/>
              <a:t>To Honor The Son (John 5:23ff)</a:t>
            </a:r>
            <a:endParaRPr lang="en-US" dirty="0" smtClean="0"/>
          </a:p>
          <a:p>
            <a:pPr lvl="1"/>
            <a:r>
              <a:rPr lang="en-US" dirty="0" smtClean="0"/>
              <a:t>To Declare &amp; Carry Out The Sentence</a:t>
            </a: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Judgment</a:t>
            </a:r>
            <a:endParaRPr lang="en-US" dirty="0"/>
          </a:p>
        </p:txBody>
      </p:sp>
      <p:sp>
        <p:nvSpPr>
          <p:cNvPr id="3" name="Content Placeholder 2"/>
          <p:cNvSpPr>
            <a:spLocks noGrp="1"/>
          </p:cNvSpPr>
          <p:nvPr>
            <p:ph idx="1"/>
          </p:nvPr>
        </p:nvSpPr>
        <p:spPr>
          <a:xfrm>
            <a:off x="240368" y="1567420"/>
            <a:ext cx="8686800" cy="4974513"/>
          </a:xfrm>
        </p:spPr>
        <p:txBody>
          <a:bodyPr>
            <a:normAutofit/>
          </a:bodyPr>
          <a:lstStyle/>
          <a:p>
            <a:r>
              <a:rPr lang="en-US" dirty="0" smtClean="0"/>
              <a:t>The Son Is Given The Honor To Serve As Judge </a:t>
            </a:r>
            <a:br>
              <a:rPr lang="en-US" dirty="0" smtClean="0"/>
            </a:br>
            <a:r>
              <a:rPr lang="en-US" dirty="0" smtClean="0"/>
              <a:t>By The Father. </a:t>
            </a:r>
          </a:p>
          <a:p>
            <a:pPr lvl="1"/>
            <a:r>
              <a:rPr lang="en-US" sz="3027" b="1" dirty="0" smtClean="0"/>
              <a:t>“Through the Son”</a:t>
            </a:r>
            <a:r>
              <a:rPr lang="en-US" sz="3027" dirty="0" smtClean="0"/>
              <a:t> Acts 17:30-31, Romans 2:16</a:t>
            </a:r>
          </a:p>
          <a:p>
            <a:pPr lvl="1"/>
            <a:r>
              <a:rPr lang="en-US" sz="3027" b="1" dirty="0" smtClean="0"/>
              <a:t>The Son Will Be Honored: </a:t>
            </a:r>
            <a:r>
              <a:rPr lang="en-US" sz="3027" dirty="0" smtClean="0"/>
              <a:t>John 5:21-29</a:t>
            </a:r>
          </a:p>
          <a:p>
            <a:pPr lvl="1"/>
            <a:r>
              <a:rPr lang="en-US" sz="3027" b="1" dirty="0" smtClean="0"/>
              <a:t>The Son Will Sit As King: </a:t>
            </a:r>
            <a:r>
              <a:rPr lang="en-US" sz="3027" dirty="0" smtClean="0"/>
              <a:t>Matthew 25:31-46 </a:t>
            </a:r>
          </a:p>
          <a:p>
            <a:pPr lvl="1"/>
            <a:r>
              <a:rPr lang="en-US" sz="3027" b="1" dirty="0" smtClean="0"/>
              <a:t>The Son’s Words Will Judge: </a:t>
            </a:r>
            <a:r>
              <a:rPr lang="en-US" sz="3027" dirty="0" smtClean="0"/>
              <a:t>John 12:48</a:t>
            </a:r>
          </a:p>
          <a:p>
            <a:pPr lvl="1"/>
            <a:r>
              <a:rPr lang="en-US" sz="3027" b="1" dirty="0" smtClean="0"/>
              <a:t>The Son Will Award Our Crown: </a:t>
            </a:r>
            <a:r>
              <a:rPr lang="en-US" sz="3027" dirty="0" smtClean="0"/>
              <a:t>2 Timothy 4:7-8</a:t>
            </a:r>
            <a:endParaRPr lang="en-US" sz="3027" dirty="0" smtClean="0"/>
          </a:p>
          <a:p>
            <a:endParaRPr lang="en-US" dirty="0"/>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Judgment</a:t>
            </a:r>
            <a:endParaRPr lang="en-US" dirty="0"/>
          </a:p>
        </p:txBody>
      </p:sp>
      <p:sp>
        <p:nvSpPr>
          <p:cNvPr id="3" name="Content Placeholder 2"/>
          <p:cNvSpPr>
            <a:spLocks noGrp="1"/>
          </p:cNvSpPr>
          <p:nvPr>
            <p:ph idx="1"/>
          </p:nvPr>
        </p:nvSpPr>
        <p:spPr>
          <a:xfrm>
            <a:off x="457200" y="1476280"/>
            <a:ext cx="8229600" cy="4525963"/>
          </a:xfrm>
        </p:spPr>
        <p:txBody>
          <a:bodyPr>
            <a:normAutofit fontScale="92500" lnSpcReduction="10000"/>
          </a:bodyPr>
          <a:lstStyle/>
          <a:p>
            <a:r>
              <a:rPr lang="en-US" dirty="0" smtClean="0"/>
              <a:t>Jesus Will Welcome Those Whose Names Are In The Book of Life.</a:t>
            </a:r>
          </a:p>
          <a:p>
            <a:pPr lvl="1"/>
            <a:r>
              <a:rPr lang="en-US" dirty="0" smtClean="0"/>
              <a:t>Revelation 3:5, Revelation 21:27</a:t>
            </a:r>
          </a:p>
          <a:p>
            <a:pPr lvl="1"/>
            <a:r>
              <a:rPr lang="en-US" dirty="0" smtClean="0"/>
              <a:t>Paul Spoke of His Fellow </a:t>
            </a:r>
            <a:r>
              <a:rPr lang="en-US" dirty="0" smtClean="0"/>
              <a:t>Laborers </a:t>
            </a:r>
            <a:r>
              <a:rPr lang="en-US" dirty="0" smtClean="0"/>
              <a:t>As Being In The Book of Life (Philippians 4:3)</a:t>
            </a:r>
            <a:endParaRPr lang="en-US" dirty="0" smtClean="0"/>
          </a:p>
          <a:p>
            <a:pPr lvl="1"/>
            <a:r>
              <a:rPr lang="en-US" dirty="0" smtClean="0"/>
              <a:t>Records our Deeds &amp; Names (</a:t>
            </a:r>
            <a:r>
              <a:rPr lang="en-US" dirty="0" smtClean="0"/>
              <a:t>Revelation </a:t>
            </a:r>
            <a:r>
              <a:rPr lang="en-US" dirty="0" smtClean="0"/>
              <a:t>20:</a:t>
            </a:r>
            <a:r>
              <a:rPr lang="en-US" dirty="0" smtClean="0"/>
              <a:t>12</a:t>
            </a:r>
            <a:r>
              <a:rPr lang="en-US" dirty="0" smtClean="0"/>
              <a:t>-15)</a:t>
            </a:r>
            <a:endParaRPr lang="en-US" dirty="0" smtClean="0"/>
          </a:p>
          <a:p>
            <a:r>
              <a:rPr lang="en-US" dirty="0" smtClean="0"/>
              <a:t>Christians Can Be “…awaiting eagerly the revelation of our Lord Jesus Christ, who will also confirm you to the end, blameless in the day of our Lord Jesus Christ.”</a:t>
            </a:r>
            <a:r>
              <a:rPr lang="en-US" dirty="0" smtClean="0"/>
              <a:t>          </a:t>
            </a:r>
            <a:r>
              <a:rPr lang="en-US" sz="2919" dirty="0" smtClean="0"/>
              <a:t>(</a:t>
            </a:r>
            <a:r>
              <a:rPr lang="en-US" sz="2919" dirty="0" smtClean="0"/>
              <a:t>1 Corinthians 1:7-8</a:t>
            </a:r>
            <a:r>
              <a:rPr lang="en-US" sz="2919" dirty="0" smtClean="0"/>
              <a:t>)</a:t>
            </a:r>
            <a:endParaRPr lang="en-US" sz="2919" dirty="0" smtClean="0"/>
          </a:p>
          <a:p>
            <a:pPr lvl="1"/>
            <a:endParaRPr lang="en-US" dirty="0" smtClean="0"/>
          </a:p>
          <a:p>
            <a:endParaRPr lang="en-US" dirty="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Eternal Destiny</a:t>
            </a:r>
            <a:endParaRPr lang="en-US" dirty="0"/>
          </a:p>
        </p:txBody>
      </p:sp>
      <p:sp>
        <p:nvSpPr>
          <p:cNvPr id="5" name="Text Placeholder 4"/>
          <p:cNvSpPr>
            <a:spLocks noGrp="1"/>
          </p:cNvSpPr>
          <p:nvPr>
            <p:ph type="body" idx="1"/>
          </p:nvPr>
        </p:nvSpPr>
        <p:spPr/>
        <p:txBody>
          <a:bodyPr>
            <a:normAutofit/>
          </a:bodyPr>
          <a:lstStyle/>
          <a:p>
            <a:pPr algn="ctr"/>
            <a:r>
              <a:rPr lang="en-US" sz="2800" dirty="0" smtClean="0"/>
              <a:t>New Heaven &amp; New Earth</a:t>
            </a:r>
            <a:endParaRPr lang="en-US" sz="2800" dirty="0"/>
          </a:p>
        </p:txBody>
      </p:sp>
      <p:sp>
        <p:nvSpPr>
          <p:cNvPr id="6" name="Content Placeholder 5"/>
          <p:cNvSpPr>
            <a:spLocks noGrp="1"/>
          </p:cNvSpPr>
          <p:nvPr>
            <p:ph sz="half" idx="2"/>
          </p:nvPr>
        </p:nvSpPr>
        <p:spPr/>
        <p:txBody>
          <a:bodyPr>
            <a:normAutofit/>
          </a:bodyPr>
          <a:lstStyle/>
          <a:p>
            <a:r>
              <a:rPr lang="en-US" sz="2800" dirty="0" smtClean="0"/>
              <a:t>The New Heavens &amp; Earth: 2 Peter 3:10-18</a:t>
            </a:r>
          </a:p>
          <a:p>
            <a:r>
              <a:rPr lang="en-US" sz="2800" dirty="0" smtClean="0"/>
              <a:t>The Father’s House: </a:t>
            </a:r>
            <a:br>
              <a:rPr lang="en-US" sz="2800" dirty="0" smtClean="0"/>
            </a:br>
            <a:r>
              <a:rPr lang="en-US" sz="2800" dirty="0" smtClean="0"/>
              <a:t>John 14:1-6</a:t>
            </a:r>
          </a:p>
          <a:p>
            <a:r>
              <a:rPr lang="en-US" sz="2800" dirty="0" smtClean="0"/>
              <a:t>The Church Described As A Holy City: Revelation </a:t>
            </a:r>
            <a:r>
              <a:rPr lang="en-US" sz="2800" dirty="0" smtClean="0"/>
              <a:t>21:1-8</a:t>
            </a:r>
          </a:p>
          <a:p>
            <a:endParaRPr lang="en-US" sz="2800" dirty="0"/>
          </a:p>
        </p:txBody>
      </p:sp>
      <p:sp>
        <p:nvSpPr>
          <p:cNvPr id="7" name="Text Placeholder 6"/>
          <p:cNvSpPr>
            <a:spLocks noGrp="1"/>
          </p:cNvSpPr>
          <p:nvPr>
            <p:ph type="body" sz="quarter" idx="3"/>
          </p:nvPr>
        </p:nvSpPr>
        <p:spPr/>
        <p:txBody>
          <a:bodyPr>
            <a:normAutofit/>
          </a:bodyPr>
          <a:lstStyle/>
          <a:p>
            <a:pPr algn="ctr"/>
            <a:r>
              <a:rPr lang="en-US" sz="2800" dirty="0" smtClean="0"/>
              <a:t>Lake of Fire</a:t>
            </a:r>
            <a:endParaRPr lang="en-US" sz="2800" dirty="0"/>
          </a:p>
        </p:txBody>
      </p:sp>
      <p:sp>
        <p:nvSpPr>
          <p:cNvPr id="8" name="Content Placeholder 7"/>
          <p:cNvSpPr>
            <a:spLocks noGrp="1"/>
          </p:cNvSpPr>
          <p:nvPr>
            <p:ph sz="quarter" idx="4"/>
          </p:nvPr>
        </p:nvSpPr>
        <p:spPr>
          <a:xfrm>
            <a:off x="4645025" y="2174875"/>
            <a:ext cx="4498975" cy="3951288"/>
          </a:xfrm>
        </p:spPr>
        <p:txBody>
          <a:bodyPr>
            <a:noAutofit/>
          </a:bodyPr>
          <a:lstStyle/>
          <a:p>
            <a:r>
              <a:rPr lang="en-US" sz="2800" dirty="0" smtClean="0"/>
              <a:t>Revelation 20:14, 21:8</a:t>
            </a:r>
          </a:p>
          <a:p>
            <a:r>
              <a:rPr lang="en-US" sz="2800" dirty="0" smtClean="0"/>
              <a:t>Appropriate Punishment </a:t>
            </a:r>
            <a:br>
              <a:rPr lang="en-US" sz="2800" dirty="0" smtClean="0"/>
            </a:br>
            <a:r>
              <a:rPr lang="en-US" sz="2800" dirty="0" smtClean="0"/>
              <a:t>To Each. Luke 12:39-48</a:t>
            </a:r>
          </a:p>
          <a:p>
            <a:r>
              <a:rPr lang="en-US" sz="2800" dirty="0" smtClean="0"/>
              <a:t>No Excuses: Acts 17:30-31, Romans 1:19-23, </a:t>
            </a:r>
            <a:br>
              <a:rPr lang="en-US" sz="2800" dirty="0" smtClean="0"/>
            </a:br>
            <a:r>
              <a:rPr lang="en-US" sz="2800" dirty="0" smtClean="0"/>
              <a:t>Romans 2:15-16</a:t>
            </a:r>
            <a:br>
              <a:rPr lang="en-US" sz="2800" dirty="0" smtClean="0"/>
            </a:br>
            <a:endParaRPr lang="en-US" sz="2800" dirty="0"/>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084"/>
            <a:ext cx="8229600" cy="1143000"/>
          </a:xfrm>
        </p:spPr>
        <p:txBody>
          <a:bodyPr/>
          <a:lstStyle/>
          <a:p>
            <a:r>
              <a:rPr lang="en-US" dirty="0" smtClean="0"/>
              <a:t>Revelation 22:12-17</a:t>
            </a:r>
            <a:endParaRPr lang="en-US" dirty="0"/>
          </a:p>
        </p:txBody>
      </p:sp>
      <p:sp>
        <p:nvSpPr>
          <p:cNvPr id="3" name="Content Placeholder 2"/>
          <p:cNvSpPr>
            <a:spLocks noGrp="1"/>
          </p:cNvSpPr>
          <p:nvPr>
            <p:ph idx="1"/>
          </p:nvPr>
        </p:nvSpPr>
        <p:spPr>
          <a:xfrm>
            <a:off x="437443" y="1226098"/>
            <a:ext cx="8339665" cy="4525963"/>
          </a:xfrm>
        </p:spPr>
        <p:txBody>
          <a:bodyPr>
            <a:noAutofit/>
          </a:bodyPr>
          <a:lstStyle/>
          <a:p>
            <a:r>
              <a:rPr lang="en-US" sz="3000" dirty="0" smtClean="0"/>
              <a:t>12 </a:t>
            </a:r>
            <a:r>
              <a:rPr lang="en-US" sz="3000" b="1" dirty="0" smtClean="0"/>
              <a:t>“Behold, I am coming quickly, and My reward is with Me, to render to every man according to what he has done. 13 I am the Alpha and the Omega, the first and the last, the beginning and the end.”</a:t>
            </a:r>
            <a:r>
              <a:rPr lang="en-US" sz="3000" dirty="0" smtClean="0"/>
              <a:t>14 Blessed are those who wash their robes, so that they may have the right to the tree of life, and may enter by the gates into the city. 15 Outside are the dogs and the sorcerers and the immoral persons and the murderers and the idolaters, and everyone who loves and practices lying.</a:t>
            </a:r>
            <a:endParaRPr lang="en-US" sz="3000" dirty="0"/>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084"/>
            <a:ext cx="8229600" cy="1143000"/>
          </a:xfrm>
        </p:spPr>
        <p:txBody>
          <a:bodyPr/>
          <a:lstStyle/>
          <a:p>
            <a:r>
              <a:rPr lang="en-US" dirty="0" smtClean="0"/>
              <a:t>Revelation 22:12-17</a:t>
            </a:r>
            <a:endParaRPr lang="en-US" dirty="0"/>
          </a:p>
        </p:txBody>
      </p:sp>
      <p:sp>
        <p:nvSpPr>
          <p:cNvPr id="3" name="Content Placeholder 2"/>
          <p:cNvSpPr>
            <a:spLocks noGrp="1"/>
          </p:cNvSpPr>
          <p:nvPr>
            <p:ph idx="1"/>
          </p:nvPr>
        </p:nvSpPr>
        <p:spPr>
          <a:xfrm>
            <a:off x="437443" y="1205092"/>
            <a:ext cx="8339665" cy="4525963"/>
          </a:xfrm>
        </p:spPr>
        <p:txBody>
          <a:bodyPr>
            <a:noAutofit/>
          </a:bodyPr>
          <a:lstStyle/>
          <a:p>
            <a:r>
              <a:rPr lang="en-US" sz="3000" dirty="0" smtClean="0"/>
              <a:t>16 </a:t>
            </a:r>
            <a:r>
              <a:rPr lang="en-US" sz="3000" b="1" dirty="0" smtClean="0">
                <a:solidFill>
                  <a:srgbClr val="000000"/>
                </a:solidFill>
              </a:rPr>
              <a:t>“I, Jesus, have sent My angel to testify to you these things for the churches. I am the root and the descendant of David, the bright morning star.</a:t>
            </a:r>
            <a:r>
              <a:rPr lang="en-US" sz="3000" b="1" dirty="0" smtClean="0">
                <a:solidFill>
                  <a:srgbClr val="000000"/>
                </a:solidFill>
              </a:rPr>
              <a:t>” </a:t>
            </a:r>
            <a:r>
              <a:rPr lang="en-US" sz="3000" dirty="0" smtClean="0"/>
              <a:t>17</a:t>
            </a:r>
            <a:r>
              <a:rPr lang="en-US" sz="3000" dirty="0" smtClean="0"/>
              <a:t> The Spirit and the bride say, “Come.” And let the one who hears say, “Come.” And let the one who is thirsty come; let the one who wishes take the water of life without cost.”</a:t>
            </a:r>
            <a:endParaRPr lang="en-US" sz="3000" dirty="0"/>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EternalLife-Title.psd"/>
          <p:cNvPicPr>
            <a:picLocks noChangeAspect="1"/>
          </p:cNvPicPr>
          <p:nvPr/>
        </p:nvPicPr>
        <p:blipFill>
          <a:blip r:embed="rId3"/>
          <a:stretch>
            <a:fillRect/>
          </a:stretch>
        </p:blipFill>
        <p:spPr>
          <a:xfrm>
            <a:off x="0" y="0"/>
            <a:ext cx="9144001" cy="6858000"/>
          </a:xfrm>
          <a:prstGeom prst="rect">
            <a:avLst/>
          </a:prstGeom>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3851</TotalTime>
  <Words>1478</Words>
  <Application>Microsoft Macintosh PowerPoint</Application>
  <PresentationFormat>On-screen Show (4:3)</PresentationFormat>
  <Paragraphs>96</Paragraphs>
  <Slides>9</Slides>
  <Notes>7</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vt:lpstr>
      <vt:lpstr>The Destruction on  The Day of the Lord</vt:lpstr>
      <vt:lpstr>The Final Judgment</vt:lpstr>
      <vt:lpstr>The Final Judgment</vt:lpstr>
      <vt:lpstr>The Final Judgment</vt:lpstr>
      <vt:lpstr>Eternal Destiny</vt:lpstr>
      <vt:lpstr>Revelation 22:12-17</vt:lpstr>
      <vt:lpstr>Revelation 22:12-17</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213</cp:revision>
  <cp:lastPrinted>2014-11-09T20:21:12Z</cp:lastPrinted>
  <dcterms:created xsi:type="dcterms:W3CDTF">2014-11-16T20:04:41Z</dcterms:created>
  <dcterms:modified xsi:type="dcterms:W3CDTF">2014-11-16T20:41:25Z</dcterms:modified>
</cp:coreProperties>
</file>