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67" r:id="rId3"/>
    <p:sldId id="270" r:id="rId4"/>
    <p:sldId id="268" r:id="rId5"/>
    <p:sldId id="271" r:id="rId6"/>
    <p:sldId id="272"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9172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52824" autoAdjust="0"/>
  </p:normalViewPr>
  <p:slideViewPr>
    <p:cSldViewPr snapToGrid="0" snapToObjects="1">
      <p:cViewPr varScale="1">
        <p:scale>
          <a:sx n="59" d="100"/>
          <a:sy n="59" d="100"/>
        </p:scale>
        <p:origin x="-231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290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A0CC0-1C2C-E041-A485-602FD7EA3CB7}" type="datetimeFigureOut">
              <a:rPr lang="en-US" smtClean="0"/>
              <a:pPr/>
              <a:t>11/9/14</a:t>
            </a:fld>
            <a:endParaRPr lang="en-US"/>
          </a:p>
        </p:txBody>
      </p:sp>
      <p:sp>
        <p:nvSpPr>
          <p:cNvPr id="4" name="Slide Image Placeholder 3"/>
          <p:cNvSpPr>
            <a:spLocks noGrp="1" noRot="1" noChangeAspect="1"/>
          </p:cNvSpPr>
          <p:nvPr>
            <p:ph type="sldImg" idx="2"/>
          </p:nvPr>
        </p:nvSpPr>
        <p:spPr>
          <a:xfrm>
            <a:off x="1657019" y="45360"/>
            <a:ext cx="3392464" cy="254434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680428"/>
            <a:ext cx="6181705" cy="58684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30093" y="457200"/>
            <a:ext cx="684213" cy="457200"/>
          </a:xfrm>
          <a:prstGeom prst="rect">
            <a:avLst/>
          </a:prstGeom>
        </p:spPr>
        <p:txBody>
          <a:bodyPr vert="horz" lIns="91440" tIns="45720" rIns="91440" bIns="45720" rtlCol="0" anchor="b"/>
          <a:lstStyle>
            <a:lvl1pPr algn="r">
              <a:defRPr sz="1200"/>
            </a:lvl1pPr>
          </a:lstStyle>
          <a:p>
            <a:fld id="{EF81D33F-4A0E-A746-AD38-FA1CFFF8DC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“Words” of Eternal Life…we don’t do word studies too often in sermons (usually save</a:t>
            </a:r>
            <a:r>
              <a:rPr lang="en-US" sz="1800" baseline="0" dirty="0" smtClean="0"/>
              <a:t> those for Bible classes.)  But you just can’t give this topic serious study or discussion without looking closely at some words that are uncommon and take some real Care to Understand…</a:t>
            </a:r>
          </a:p>
          <a:p>
            <a:endParaRPr lang="en-US" sz="1800" baseline="0" dirty="0" smtClean="0"/>
          </a:p>
          <a:p>
            <a:r>
              <a:rPr lang="en-US" sz="1800" baseline="0" dirty="0" smtClean="0"/>
              <a:t>So this morning I want to build up four words studies so that as you think about Eternal Life from a Biblical perspective you will be equipped with very PRECISE terms and that as you discuss this with other Christians you’re conversations will be even more productive because you’ll have a common understanding.</a:t>
            </a:r>
          </a:p>
          <a:p>
            <a:endParaRPr lang="en-US" sz="1800" baseline="0" dirty="0" smtClean="0"/>
          </a:p>
          <a:p>
            <a:r>
              <a:rPr lang="en-US" sz="1800" baseline="0" dirty="0" smtClean="0"/>
              <a:t>And here’s how we will do it – we will tackle the hardest words first, things will get easier after that…</a:t>
            </a:r>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600" dirty="0" smtClean="0"/>
              <a:t>The point of including “Soul” and “Spirit” in Hebrews 4:12 is to show that the NUANCE of difference is often difficult to distinguish.</a:t>
            </a:r>
          </a:p>
          <a:p>
            <a:r>
              <a:rPr lang="en-US" sz="1600" dirty="0" smtClean="0"/>
              <a:t>Oversimplifying it doesn’t help.  We can’t just give one definition to soul and one definition</a:t>
            </a:r>
            <a:r>
              <a:rPr lang="en-US" sz="1600" baseline="0" dirty="0" smtClean="0"/>
              <a:t> to spirit and APPLY that every time. </a:t>
            </a:r>
          </a:p>
          <a:p>
            <a:endParaRPr lang="en-US" sz="1600" baseline="0" dirty="0" smtClean="0"/>
          </a:p>
          <a:p>
            <a:r>
              <a:rPr lang="en-US" sz="1600" baseline="0" dirty="0" smtClean="0"/>
              <a:t>The truth is these words are used with different meanings:  Think about the English word “ran”. We might say…</a:t>
            </a:r>
          </a:p>
          <a:p>
            <a:endParaRPr lang="en-US" sz="1600" baseline="0" dirty="0" smtClean="0"/>
          </a:p>
          <a:p>
            <a:pPr>
              <a:buFont typeface="Arial"/>
              <a:buChar char="•"/>
            </a:pPr>
            <a:r>
              <a:rPr lang="en-US" sz="1600" b="1" baseline="0" dirty="0" smtClean="0"/>
              <a:t>I ran a race. (to move quickly with only 1 foot on the ground at a time.) </a:t>
            </a:r>
          </a:p>
          <a:p>
            <a:pPr>
              <a:buFont typeface="Arial"/>
              <a:buChar char="•"/>
            </a:pPr>
            <a:r>
              <a:rPr lang="en-US" sz="1600" b="1" baseline="0" dirty="0" smtClean="0"/>
              <a:t>I ran errands. (to move around quickly)</a:t>
            </a:r>
          </a:p>
          <a:p>
            <a:pPr>
              <a:buFont typeface="Arial"/>
              <a:buChar char="•"/>
            </a:pPr>
            <a:r>
              <a:rPr lang="en-US" sz="1600" b="1" baseline="0" dirty="0" smtClean="0"/>
              <a:t>I ran a red-light. (to move through)</a:t>
            </a:r>
          </a:p>
          <a:p>
            <a:pPr>
              <a:buFont typeface="Arial"/>
              <a:buChar char="•"/>
            </a:pPr>
            <a:r>
              <a:rPr lang="en-US" sz="1600" b="1" baseline="0" dirty="0" smtClean="0"/>
              <a:t>A boat ran ashore. (to move forcefully with a particular result.)</a:t>
            </a:r>
          </a:p>
          <a:p>
            <a:endParaRPr lang="en-US" sz="1600" baseline="0" dirty="0" smtClean="0"/>
          </a:p>
          <a:p>
            <a:r>
              <a:rPr lang="en-US" sz="1600" baseline="0" dirty="0" smtClean="0"/>
              <a:t>In fact, the word “Run” in English can have up to 44 different meanings – all with nuanced differences!</a:t>
            </a:r>
          </a:p>
          <a:p>
            <a:endParaRPr lang="en-US" sz="1600" baseline="0" dirty="0" smtClean="0"/>
          </a:p>
          <a:p>
            <a:r>
              <a:rPr lang="en-US" sz="1600" baseline="0" dirty="0" smtClean="0"/>
              <a:t>The same is true with “soul” and “spirit.”</a:t>
            </a:r>
          </a:p>
        </p:txBody>
      </p:sp>
      <p:sp>
        <p:nvSpPr>
          <p:cNvPr id="4" name="Slide Number Placeholder 3"/>
          <p:cNvSpPr>
            <a:spLocks noGrp="1"/>
          </p:cNvSpPr>
          <p:nvPr>
            <p:ph type="sldNum" sz="quarter" idx="10"/>
          </p:nvPr>
        </p:nvSpPr>
        <p:spPr/>
        <p:txBody>
          <a:bodyPr/>
          <a:lstStyle/>
          <a:p>
            <a:fld id="{EF81D33F-4A0E-A746-AD38-FA1CFFF8DCF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800" dirty="0" smtClean="0"/>
              <a:t>These are just examples – by no means comprehensive!</a:t>
            </a:r>
          </a:p>
          <a:p>
            <a:endParaRPr lang="en-US" sz="1800" baseline="0" dirty="0" smtClean="0"/>
          </a:p>
          <a:p>
            <a:r>
              <a:rPr lang="en-US" sz="1800" baseline="0" dirty="0" smtClean="0"/>
              <a:t>BIG POINT: You need to be aware of this, </a:t>
            </a:r>
            <a:r>
              <a:rPr lang="en-US" sz="1800" baseline="0" dirty="0" err="1" smtClean="0"/>
              <a:t>bc</a:t>
            </a:r>
            <a:r>
              <a:rPr lang="en-US" sz="1800" baseline="0" dirty="0" smtClean="0"/>
              <a:t> there are false doctrines that try to CLAIM we don’t even have an inner man that continues. That we are only physical. That simply isn’t true!  As complicated as it is to dig through the various uses of these terms – we can CONVINCINGLY SHOW that they are used to talk about our spiritual LIFE – a life that continues AFTER our physical death!!!</a:t>
            </a:r>
          </a:p>
          <a:p>
            <a:endParaRPr lang="en-US" sz="1800" baseline="0" dirty="0" smtClean="0"/>
          </a:p>
          <a:p>
            <a:r>
              <a:rPr lang="en-US" sz="1800" baseline="0" dirty="0" smtClean="0"/>
              <a:t>*Both soul and spirit can be used to refer to this inner person.</a:t>
            </a:r>
          </a:p>
        </p:txBody>
      </p:sp>
      <p:sp>
        <p:nvSpPr>
          <p:cNvPr id="4" name="Slide Number Placeholder 3"/>
          <p:cNvSpPr>
            <a:spLocks noGrp="1"/>
          </p:cNvSpPr>
          <p:nvPr>
            <p:ph type="sldNum" sz="quarter" idx="10"/>
          </p:nvPr>
        </p:nvSpPr>
        <p:spPr/>
        <p:txBody>
          <a:bodyPr/>
          <a:lstStyle/>
          <a:p>
            <a:fld id="{EF81D33F-4A0E-A746-AD38-FA1CFFF8DCF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600" dirty="0" smtClean="0"/>
              <a:t>GENERAL description of entering the state</a:t>
            </a:r>
            <a:r>
              <a:rPr lang="en-US" sz="1600" baseline="0" dirty="0" smtClean="0"/>
              <a:t> of the dead – in this sense even Jesus was in Hades (Acts 2:27) yet did not stay there. </a:t>
            </a:r>
          </a:p>
          <a:p>
            <a:endParaRPr lang="en-US" sz="1600" baseline="0" dirty="0" smtClean="0"/>
          </a:p>
          <a:p>
            <a:r>
              <a:rPr lang="en-US" sz="1600" baseline="0" dirty="0" smtClean="0"/>
              <a:t>We learn in Luke 16 that Hades has 3 DOMINANT features…</a:t>
            </a:r>
          </a:p>
          <a:p>
            <a:endParaRPr lang="en-US" sz="1600" baseline="0" dirty="0" smtClean="0"/>
          </a:p>
          <a:p>
            <a:r>
              <a:rPr lang="en-US" sz="1600" b="1" baseline="0" dirty="0" smtClean="0"/>
              <a:t>First, a place of torment</a:t>
            </a:r>
          </a:p>
          <a:p>
            <a:r>
              <a:rPr lang="en-US" sz="1600" b="1" baseline="0" dirty="0" smtClean="0"/>
              <a:t>Second, a wide gulf that cannot be crossed.</a:t>
            </a:r>
          </a:p>
          <a:p>
            <a:r>
              <a:rPr lang="en-US" sz="1600" b="1" baseline="0" dirty="0" smtClean="0"/>
              <a:t>Third, a place of rest and comfort.</a:t>
            </a:r>
          </a:p>
          <a:p>
            <a:endParaRPr lang="en-US" sz="1600" baseline="0" dirty="0" smtClean="0"/>
          </a:p>
          <a:p>
            <a:r>
              <a:rPr lang="en-US" sz="1600" baseline="0" dirty="0" smtClean="0"/>
              <a:t>A person’s state in Hades foreshadows their final destination once the Final Day of Judgment takes place at the end of time. </a:t>
            </a:r>
            <a:endParaRPr lang="en-US" sz="1600" dirty="0" smtClean="0"/>
          </a:p>
          <a:p>
            <a:endParaRPr lang="en-US" sz="1600" dirty="0" smtClean="0"/>
          </a:p>
          <a:p>
            <a:r>
              <a:rPr lang="en-US" sz="1600" dirty="0" smtClean="0"/>
              <a:t>OVER TIME: *In</a:t>
            </a:r>
            <a:r>
              <a:rPr lang="en-US" sz="1600" baseline="0" dirty="0" smtClean="0"/>
              <a:t> the Old Testament it is common to see the place of the dead spoken of without much detail or depth of understanding because God had not yet revealed a great deal of information.  It was only with some of the later prophets that we get a better understanding of this realm.  But eventually, by the time of Jesus – it was commonly Understood that there was a division.</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46038"/>
            <a:ext cx="3392488" cy="2543175"/>
          </a:xfrm>
        </p:spPr>
      </p:sp>
      <p:sp>
        <p:nvSpPr>
          <p:cNvPr id="3" name="Notes Placeholder 2"/>
          <p:cNvSpPr>
            <a:spLocks noGrp="1"/>
          </p:cNvSpPr>
          <p:nvPr>
            <p:ph type="body" idx="1"/>
          </p:nvPr>
        </p:nvSpPr>
        <p:spPr/>
        <p:txBody>
          <a:bodyPr>
            <a:normAutofit/>
          </a:bodyPr>
          <a:lstStyle/>
          <a:p>
            <a:r>
              <a:rPr lang="en-US" sz="1800" baseline="0" dirty="0" smtClean="0"/>
              <a:t>Place of Torment – Luke 16:28 it is called a place of torment.</a:t>
            </a:r>
          </a:p>
          <a:p>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**THUS, Hades should not be confused with Hell. </a:t>
            </a:r>
            <a:r>
              <a:rPr lang="en-US" sz="18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TAR-TAR-US:  Translated as hell, but may refer to a holding place for the sinful angels, rather that specifically the final place of torment.</a:t>
            </a:r>
          </a:p>
          <a:p>
            <a:endParaRPr lang="en-US" sz="1800" dirty="0"/>
          </a:p>
        </p:txBody>
      </p:sp>
      <p:sp>
        <p:nvSpPr>
          <p:cNvPr id="4" name="Slide Number Placeholder 3"/>
          <p:cNvSpPr>
            <a:spLocks noGrp="1"/>
          </p:cNvSpPr>
          <p:nvPr>
            <p:ph type="sldNum" sz="quarter" idx="10"/>
          </p:nvPr>
        </p:nvSpPr>
        <p:spPr/>
        <p:txBody>
          <a:bodyPr/>
          <a:lstStyle/>
          <a:p>
            <a:fld id="{EF81D33F-4A0E-A746-AD38-FA1CFFF8DCF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1D33F-4A0E-A746-AD38-FA1CFFF8DCF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81D33F-4A0E-A746-AD38-FA1CFFF8DCF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0043C-52DB-DA46-A859-A1F308DA7C63}" type="datetimeFigureOut">
              <a:rPr lang="en-US" smtClean="0"/>
              <a:pPr/>
              <a:t>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0043C-52DB-DA46-A859-A1F308DA7C63}" type="datetimeFigureOut">
              <a:rPr lang="en-US" smtClean="0"/>
              <a:pPr/>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0043C-52DB-DA46-A859-A1F308DA7C63}" type="datetimeFigureOut">
              <a:rPr lang="en-US" smtClean="0"/>
              <a:pPr/>
              <a:t>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0043C-52DB-DA46-A859-A1F308DA7C63}" type="datetimeFigureOut">
              <a:rPr lang="en-US" smtClean="0"/>
              <a:pPr/>
              <a:t>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0043C-52DB-DA46-A859-A1F308DA7C63}" type="datetimeFigureOut">
              <a:rPr lang="en-US" smtClean="0"/>
              <a:pPr/>
              <a:t>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0043C-52DB-DA46-A859-A1F308DA7C63}" type="datetimeFigureOut">
              <a:rPr lang="en-US" smtClean="0"/>
              <a:pPr/>
              <a:t>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89D8-9E87-5840-828B-C2C8637B808C}"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0043C-52DB-DA46-A859-A1F308DA7C63}" type="datetimeFigureOut">
              <a:rPr lang="en-US" smtClean="0"/>
              <a:pPr/>
              <a:t>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89D8-9E87-5840-828B-C2C8637B80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tx1"/>
          </a:solidFill>
          <a:effectLst>
            <a:outerShdw blurRad="50800" dist="38100" dir="2700000">
              <a:srgbClr val="FDEADA">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Bible Words Describing </a:t>
            </a:r>
            <a:br>
              <a:rPr lang="en-US" dirty="0" smtClean="0"/>
            </a:br>
            <a:r>
              <a:rPr lang="en-US" dirty="0" smtClean="0"/>
              <a:t>Us As Living Beings: SOUL</a:t>
            </a:r>
            <a:endParaRPr lang="en-US" dirty="0"/>
          </a:p>
        </p:txBody>
      </p:sp>
      <p:sp>
        <p:nvSpPr>
          <p:cNvPr id="3" name="Content Placeholder 2"/>
          <p:cNvSpPr>
            <a:spLocks noGrp="1"/>
          </p:cNvSpPr>
          <p:nvPr>
            <p:ph idx="1"/>
          </p:nvPr>
        </p:nvSpPr>
        <p:spPr>
          <a:xfrm>
            <a:off x="457200" y="1530927"/>
            <a:ext cx="8229600" cy="4525963"/>
          </a:xfrm>
        </p:spPr>
        <p:txBody>
          <a:bodyPr>
            <a:normAutofit lnSpcReduction="10000"/>
          </a:bodyPr>
          <a:lstStyle/>
          <a:p>
            <a:r>
              <a:rPr lang="en-US" b="1" dirty="0" smtClean="0"/>
              <a:t>Accept That This Is A Difficult Subject.</a:t>
            </a:r>
          </a:p>
          <a:p>
            <a:pPr lvl="1"/>
            <a:r>
              <a:rPr lang="en-US" dirty="0" smtClean="0"/>
              <a:t>Hebrews 4:12</a:t>
            </a:r>
          </a:p>
          <a:p>
            <a:r>
              <a:rPr lang="en-US" b="1" dirty="0" smtClean="0"/>
              <a:t>The Hebrew Word for Soul: “</a:t>
            </a:r>
            <a:r>
              <a:rPr lang="en-US" b="1" dirty="0" err="1" smtClean="0"/>
              <a:t>nephesh</a:t>
            </a:r>
            <a:r>
              <a:rPr lang="en-US" b="1" dirty="0" smtClean="0"/>
              <a:t>”</a:t>
            </a:r>
          </a:p>
          <a:p>
            <a:pPr lvl="1"/>
            <a:r>
              <a:rPr lang="en-US" dirty="0" smtClean="0"/>
              <a:t>Animal life (Gen 1:20-21), The person (Num 31:19), The body (Num 6:6), Distinct from the body (Isaiah 10:18), Breath (Job 41:21)</a:t>
            </a:r>
          </a:p>
          <a:p>
            <a:r>
              <a:rPr lang="en-US" b="1" dirty="0" smtClean="0"/>
              <a:t>The Greek Word for Soul: “</a:t>
            </a:r>
            <a:r>
              <a:rPr lang="en-US" b="1" dirty="0" err="1" smtClean="0"/>
              <a:t>psuche</a:t>
            </a:r>
            <a:r>
              <a:rPr lang="en-US" b="1" dirty="0" smtClean="0"/>
              <a:t>”</a:t>
            </a:r>
          </a:p>
          <a:p>
            <a:pPr lvl="1"/>
            <a:r>
              <a:rPr lang="en-US" dirty="0" smtClean="0"/>
              <a:t>The person(1 Peter 3:20), Life itself (John 13:38), Life apart from the body (Mt 10:28)</a:t>
            </a:r>
            <a:endParaRPr lang="en-US"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Bible Words Describing </a:t>
            </a:r>
            <a:br>
              <a:rPr lang="en-US" dirty="0" smtClean="0"/>
            </a:br>
            <a:r>
              <a:rPr lang="en-US" dirty="0" smtClean="0"/>
              <a:t>Us As Living Beings: SPIRIT</a:t>
            </a:r>
            <a:endParaRPr lang="en-US" dirty="0"/>
          </a:p>
        </p:txBody>
      </p:sp>
      <p:sp>
        <p:nvSpPr>
          <p:cNvPr id="3" name="Content Placeholder 2"/>
          <p:cNvSpPr>
            <a:spLocks noGrp="1"/>
          </p:cNvSpPr>
          <p:nvPr>
            <p:ph idx="1"/>
          </p:nvPr>
        </p:nvSpPr>
        <p:spPr>
          <a:xfrm>
            <a:off x="457200" y="1530927"/>
            <a:ext cx="8229600" cy="5327073"/>
          </a:xfrm>
        </p:spPr>
        <p:txBody>
          <a:bodyPr>
            <a:normAutofit fontScale="92500" lnSpcReduction="20000"/>
          </a:bodyPr>
          <a:lstStyle/>
          <a:p>
            <a:r>
              <a:rPr lang="en-US" b="1" dirty="0" smtClean="0"/>
              <a:t>The Hebrew Word for Spirit: “</a:t>
            </a:r>
            <a:r>
              <a:rPr lang="en-US" b="1" dirty="0" err="1" smtClean="0"/>
              <a:t>ruach</a:t>
            </a:r>
            <a:r>
              <a:rPr lang="en-US" b="1" dirty="0" smtClean="0"/>
              <a:t>”</a:t>
            </a:r>
          </a:p>
          <a:p>
            <a:pPr lvl="1"/>
            <a:r>
              <a:rPr lang="en-US" dirty="0" smtClean="0"/>
              <a:t>Storms and Wind (Gen 8:1), Life (Gen. 6:17), Attitude (Eccl. 7:8-9), Breath (Job 9:18) Distinct from </a:t>
            </a:r>
            <a:r>
              <a:rPr lang="en-US" dirty="0" err="1" smtClean="0"/>
              <a:t>Breath(Job</a:t>
            </a:r>
            <a:r>
              <a:rPr lang="en-US" dirty="0" smtClean="0"/>
              <a:t> 34:15), Inner Man (Isa 26:9)</a:t>
            </a:r>
          </a:p>
          <a:p>
            <a:r>
              <a:rPr lang="en-US" b="1" dirty="0" smtClean="0"/>
              <a:t>The Greek Word for Spirit: “</a:t>
            </a:r>
            <a:r>
              <a:rPr lang="en-US" b="1" dirty="0" err="1" smtClean="0"/>
              <a:t>pneuma</a:t>
            </a:r>
            <a:r>
              <a:rPr lang="en-US" b="1" dirty="0" smtClean="0"/>
              <a:t>”</a:t>
            </a:r>
          </a:p>
          <a:p>
            <a:pPr lvl="1"/>
            <a:r>
              <a:rPr lang="en-US" dirty="0" err="1" smtClean="0"/>
              <a:t>Wind(John</a:t>
            </a:r>
            <a:r>
              <a:rPr lang="en-US" dirty="0" smtClean="0"/>
              <a:t> 3:8), Spirits/Demons/Angels (Luke 4:33, Hebrews 1:13:14), Character Quality (1 Pet 3:4), </a:t>
            </a:r>
            <a:br>
              <a:rPr lang="en-US" dirty="0" smtClean="0"/>
            </a:br>
            <a:r>
              <a:rPr lang="en-US" dirty="0" smtClean="0"/>
              <a:t>The Holy Spirit (John 1:32)</a:t>
            </a:r>
          </a:p>
          <a:p>
            <a:r>
              <a:rPr lang="en-US" b="1" dirty="0" smtClean="0"/>
              <a:t>BIG POINT: While there are many meanings, it is clear we have an inner person, that will live on after our physical death.</a:t>
            </a:r>
          </a:p>
          <a:p>
            <a:pPr lvl="1"/>
            <a:r>
              <a:rPr lang="en-US" b="1" dirty="0" smtClean="0"/>
              <a:t>1 Corinthians 5:5, </a:t>
            </a:r>
            <a:br>
              <a:rPr lang="en-US" b="1" dirty="0" smtClean="0"/>
            </a:br>
            <a:r>
              <a:rPr lang="en-US" b="1" dirty="0" smtClean="0"/>
              <a:t>2 Corinthians 4:16</a:t>
            </a:r>
            <a:endParaRPr lang="en-US" b="1"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Bible Words Describing</a:t>
            </a:r>
            <a:br>
              <a:rPr lang="en-US" dirty="0" smtClean="0"/>
            </a:br>
            <a:r>
              <a:rPr lang="en-US" dirty="0" smtClean="0"/>
              <a:t>The Realm of the Dead: HADES</a:t>
            </a:r>
            <a:endParaRPr lang="en-US" dirty="0"/>
          </a:p>
        </p:txBody>
      </p:sp>
      <p:sp>
        <p:nvSpPr>
          <p:cNvPr id="3" name="Content Placeholder 2"/>
          <p:cNvSpPr>
            <a:spLocks noGrp="1"/>
          </p:cNvSpPr>
          <p:nvPr>
            <p:ph idx="1"/>
          </p:nvPr>
        </p:nvSpPr>
        <p:spPr>
          <a:xfrm>
            <a:off x="457200" y="1578677"/>
            <a:ext cx="8229600" cy="4813872"/>
          </a:xfrm>
        </p:spPr>
        <p:txBody>
          <a:bodyPr>
            <a:noAutofit/>
          </a:bodyPr>
          <a:lstStyle/>
          <a:p>
            <a:r>
              <a:rPr lang="en-US" b="1" dirty="0" smtClean="0"/>
              <a:t>The General Place of the Dead</a:t>
            </a:r>
          </a:p>
          <a:p>
            <a:pPr lvl="1"/>
            <a:r>
              <a:rPr lang="en-US" dirty="0" smtClean="0"/>
              <a:t>Hebrew: </a:t>
            </a:r>
            <a:r>
              <a:rPr lang="en-US" dirty="0" err="1" smtClean="0"/>
              <a:t>Sheol</a:t>
            </a:r>
            <a:r>
              <a:rPr lang="en-US" dirty="0" smtClean="0"/>
              <a:t> (Ecclesiastes 9:10, Psalm 139:8)</a:t>
            </a:r>
          </a:p>
          <a:p>
            <a:pPr lvl="1"/>
            <a:r>
              <a:rPr lang="en-US" dirty="0" smtClean="0"/>
              <a:t>Greek: </a:t>
            </a:r>
            <a:r>
              <a:rPr lang="en-US" dirty="0" smtClean="0"/>
              <a:t>Hades (Matthew 11:23, 16:18)</a:t>
            </a:r>
          </a:p>
          <a:p>
            <a:r>
              <a:rPr lang="en-US" b="1" dirty="0" smtClean="0"/>
              <a:t>God Revealed Over Time That There Was A Division Between The Righteous &amp; Wicked In Hades.</a:t>
            </a:r>
          </a:p>
          <a:p>
            <a:pPr lvl="1"/>
            <a:r>
              <a:rPr lang="en-US" dirty="0" smtClean="0"/>
              <a:t>Isaiah 25:</a:t>
            </a:r>
            <a:r>
              <a:rPr lang="en-US" dirty="0" smtClean="0"/>
              <a:t>8</a:t>
            </a:r>
            <a:r>
              <a:rPr lang="en-US" dirty="0" smtClean="0"/>
              <a:t>, </a:t>
            </a:r>
            <a:r>
              <a:rPr lang="en-US" dirty="0" smtClean="0"/>
              <a:t> </a:t>
            </a:r>
            <a:r>
              <a:rPr lang="en-US" dirty="0" smtClean="0"/>
              <a:t>Daniel </a:t>
            </a:r>
            <a:r>
              <a:rPr lang="en-US" dirty="0" smtClean="0"/>
              <a:t>2:</a:t>
            </a:r>
            <a:r>
              <a:rPr lang="en-US" dirty="0" smtClean="0"/>
              <a:t>12, Luke </a:t>
            </a:r>
            <a:r>
              <a:rPr lang="en-US" dirty="0" smtClean="0"/>
              <a:t>16:26</a:t>
            </a:r>
          </a:p>
          <a:p>
            <a:r>
              <a:rPr lang="en-US" b="1" dirty="0" smtClean="0"/>
              <a:t>Describing The Place of Rest</a:t>
            </a:r>
          </a:p>
          <a:p>
            <a:pPr lvl="1"/>
            <a:r>
              <a:rPr lang="en-US" dirty="0" smtClean="0"/>
              <a:t>Paradise (Luke 23:43, 2 Corinthians 12:4</a:t>
            </a:r>
            <a:r>
              <a:rPr lang="en-US" dirty="0" smtClean="0"/>
              <a:t>)</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Bible Words Describing</a:t>
            </a:r>
            <a:br>
              <a:rPr lang="en-US" dirty="0" smtClean="0"/>
            </a:br>
            <a:r>
              <a:rPr lang="en-US" dirty="0" smtClean="0"/>
              <a:t>The Realm of the Dead: HELL</a:t>
            </a:r>
            <a:endParaRPr lang="en-US" dirty="0"/>
          </a:p>
        </p:txBody>
      </p:sp>
      <p:sp>
        <p:nvSpPr>
          <p:cNvPr id="3" name="Content Placeholder 2"/>
          <p:cNvSpPr>
            <a:spLocks noGrp="1"/>
          </p:cNvSpPr>
          <p:nvPr>
            <p:ph idx="1"/>
          </p:nvPr>
        </p:nvSpPr>
        <p:spPr/>
        <p:txBody>
          <a:bodyPr>
            <a:normAutofit/>
          </a:bodyPr>
          <a:lstStyle/>
          <a:p>
            <a:r>
              <a:rPr lang="en-US" dirty="0" smtClean="0"/>
              <a:t>Describing Hell, The Final Place of Torment</a:t>
            </a:r>
          </a:p>
          <a:p>
            <a:pPr lvl="1"/>
            <a:r>
              <a:rPr lang="en-US" dirty="0" smtClean="0"/>
              <a:t>Transliteration Into </a:t>
            </a:r>
            <a:r>
              <a:rPr lang="en-US" b="1" dirty="0" smtClean="0"/>
              <a:t>Greek: “</a:t>
            </a:r>
            <a:r>
              <a:rPr lang="en-US" b="1" dirty="0" err="1" smtClean="0"/>
              <a:t>Gehenna</a:t>
            </a:r>
            <a:r>
              <a:rPr lang="en-US" b="1" dirty="0" smtClean="0"/>
              <a:t>” </a:t>
            </a:r>
            <a:r>
              <a:rPr lang="en-US" dirty="0" smtClean="0"/>
              <a:t>Is A Reference </a:t>
            </a:r>
            <a:r>
              <a:rPr lang="en-US" u="sng" dirty="0" smtClean="0"/>
              <a:t>Familiar To The Jews</a:t>
            </a:r>
            <a:r>
              <a:rPr lang="en-US" dirty="0" smtClean="0"/>
              <a:t>: The </a:t>
            </a:r>
            <a:r>
              <a:rPr lang="en-US" dirty="0" err="1" smtClean="0"/>
              <a:t>Hinnom</a:t>
            </a:r>
            <a:r>
              <a:rPr lang="en-US" dirty="0" smtClean="0"/>
              <a:t> Valley. (2 Chronicles 33:6, Jeremiah 7:32)</a:t>
            </a:r>
          </a:p>
          <a:p>
            <a:pPr lvl="1"/>
            <a:r>
              <a:rPr lang="en-US" dirty="0" smtClean="0"/>
              <a:t>Jesus’ Usage: Mark 9:43-48, Is. 66:24, Luke 12:5</a:t>
            </a:r>
          </a:p>
          <a:p>
            <a:pPr lvl="1"/>
            <a:r>
              <a:rPr lang="en-US" b="1" dirty="0" smtClean="0"/>
              <a:t>Greek: “</a:t>
            </a:r>
            <a:r>
              <a:rPr lang="en-US" b="1" dirty="0" err="1" smtClean="0"/>
              <a:t>Tartarus</a:t>
            </a:r>
            <a:r>
              <a:rPr lang="en-US" b="1" dirty="0" smtClean="0"/>
              <a:t>” </a:t>
            </a:r>
            <a:r>
              <a:rPr lang="en-US" dirty="0" smtClean="0"/>
              <a:t>Is A Reference </a:t>
            </a:r>
            <a:r>
              <a:rPr lang="en-US" u="sng" dirty="0" smtClean="0"/>
              <a:t>Familiar To The Gentiles</a:t>
            </a:r>
            <a:r>
              <a:rPr lang="en-US" dirty="0" smtClean="0"/>
              <a:t>: The Depths of Hades. A Place of Darkness &amp; Suffering. (2 Peter 2:4)</a:t>
            </a:r>
          </a:p>
          <a:p>
            <a:endParaRPr lang="en-US" dirty="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0276"/>
            <a:ext cx="8229600" cy="1143000"/>
          </a:xfrm>
        </p:spPr>
        <p:txBody>
          <a:bodyPr>
            <a:normAutofit fontScale="90000"/>
          </a:bodyPr>
          <a:lstStyle/>
          <a:p>
            <a:r>
              <a:rPr lang="en-US" dirty="0" smtClean="0"/>
              <a:t>Everyone Who Dies Will Go To Either Paradise or Torment In Hades, But </a:t>
            </a:r>
            <a:br>
              <a:rPr lang="en-US" dirty="0" smtClean="0"/>
            </a:br>
            <a:r>
              <a:rPr lang="en-US" dirty="0" smtClean="0"/>
              <a:t>We Don’t Have To Go To Hell!</a:t>
            </a:r>
            <a:endParaRPr lang="en-US" dirty="0"/>
          </a:p>
        </p:txBody>
      </p:sp>
      <p:sp>
        <p:nvSpPr>
          <p:cNvPr id="3" name="Content Placeholder 2"/>
          <p:cNvSpPr>
            <a:spLocks noGrp="1"/>
          </p:cNvSpPr>
          <p:nvPr>
            <p:ph idx="1"/>
          </p:nvPr>
        </p:nvSpPr>
        <p:spPr>
          <a:xfrm>
            <a:off x="457200" y="2269839"/>
            <a:ext cx="8229600" cy="4525963"/>
          </a:xfrm>
        </p:spPr>
        <p:txBody>
          <a:bodyPr/>
          <a:lstStyle/>
          <a:p>
            <a:r>
              <a:rPr lang="en-US" dirty="0" smtClean="0"/>
              <a:t>When I saw Him, I fell at His feet like a dead man. And He placed His right hand on me, saying, </a:t>
            </a:r>
            <a:r>
              <a:rPr lang="en-US" b="1" dirty="0" smtClean="0">
                <a:solidFill>
                  <a:srgbClr val="FF0000"/>
                </a:solidFill>
              </a:rPr>
              <a:t>“Do not be afraid; I am the first and the last, and the living One; and I was dead, and behold, I am alive forevermore, and</a:t>
            </a:r>
            <a:br>
              <a:rPr lang="en-US" b="1" dirty="0" smtClean="0">
                <a:solidFill>
                  <a:srgbClr val="FF0000"/>
                </a:solidFill>
              </a:rPr>
            </a:br>
            <a:r>
              <a:rPr lang="en-US" b="1" u="sng" dirty="0" smtClean="0">
                <a:solidFill>
                  <a:srgbClr val="FF0000"/>
                </a:solidFill>
              </a:rPr>
              <a:t>I have the keys of death and of Hades. </a:t>
            </a:r>
          </a:p>
          <a:p>
            <a:pPr lvl="1"/>
            <a:r>
              <a:rPr lang="en-US" sz="3200" dirty="0" smtClean="0"/>
              <a:t>Rev. 1:17-18 </a:t>
            </a:r>
            <a:endParaRPr lang="en-US" sz="3200" b="1" u="sng" dirty="0">
              <a:solidFill>
                <a:srgbClr val="FF0000"/>
              </a:solidFill>
            </a:endParaRPr>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EternalLife-Title.psd"/>
          <p:cNvPicPr>
            <a:picLocks noChangeAspect="1"/>
          </p:cNvPicPr>
          <p:nvPr/>
        </p:nvPicPr>
        <p:blipFill>
          <a:blip r:embed="rId3"/>
          <a:stretch>
            <a:fillRect/>
          </a:stretch>
        </p:blipFill>
        <p:spPr>
          <a:xfrm>
            <a:off x="0" y="0"/>
            <a:ext cx="9144001"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1821</TotalTime>
  <Words>1226</Words>
  <Application>Microsoft Macintosh PowerPoint</Application>
  <PresentationFormat>On-screen Show (4:3)</PresentationFormat>
  <Paragraphs>76</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Slide 1</vt:lpstr>
      <vt:lpstr>Bible Words Describing  Us As Living Beings: SOUL</vt:lpstr>
      <vt:lpstr>Bible Words Describing  Us As Living Beings: SPIRIT</vt:lpstr>
      <vt:lpstr>Bible Words Describing The Realm of the Dead: HADES</vt:lpstr>
      <vt:lpstr>Bible Words Describing The Realm of the Dead: HELL</vt:lpstr>
      <vt:lpstr>Everyone Who Dies Will Go To Either Paradise or Torment In Hades, But  We Don’t Have To Go To Hell!</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97</cp:revision>
  <cp:lastPrinted>2014-11-09T01:57:32Z</cp:lastPrinted>
  <dcterms:created xsi:type="dcterms:W3CDTF">2014-11-09T13:22:41Z</dcterms:created>
  <dcterms:modified xsi:type="dcterms:W3CDTF">2014-11-09T13:29:47Z</dcterms:modified>
</cp:coreProperties>
</file>