
<file path=[Content_Types].xml><?xml version="1.0" encoding="utf-8"?>
<Types xmlns="http://schemas.openxmlformats.org/package/2006/content-types">
  <Override PartName="/ppt/notesSlides/notesSlide5.xml" ContentType="application/vnd.openxmlformats-officedocument.presentationml.notesSlide+xml"/>
  <Override PartName="/ppt/slideLayouts/slideLayout1.xml" ContentType="application/vnd.openxmlformats-officedocument.presentationml.slideLayout+xml"/>
  <Default Extension="png" ContentType="image/png"/>
  <Default Extension="rels" ContentType="application/vnd.openxmlformats-package.relationships+xml"/>
  <Default Extension="jpeg" ContentType="image/jpeg"/>
  <Default Extension="xml" ContentType="application/xml"/>
  <Override PartName="/ppt/notesSlides/notesSlide3.xml" ContentType="application/vnd.openxmlformats-officedocument.presentationml.notesSlide+xml"/>
  <Override PartName="/ppt/tableStyles.xml" ContentType="application/vnd.openxmlformats-officedocument.presentationml.tableStyles+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slideLayouts/slideLayout6.xml" ContentType="application/vnd.openxmlformats-officedocument.presentationml.slideLayout+xml"/>
  <Override PartName="/ppt/slides/slide5.xml" ContentType="application/vnd.openxmlformats-officedocument.presentationml.slide+xml"/>
  <Override PartName="/ppt/theme/theme2.xml" ContentType="application/vnd.openxmlformats-officedocument.theme+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s/slide3.xml" ContentType="application/vnd.openxmlformats-officedocument.presentationml.slide+xml"/>
  <Override PartName="/ppt/slideLayouts/slideLayout10.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notesSlides/notesSlide6.xml" ContentType="application/vnd.openxmlformats-officedocument.presentationml.notesSlide+xml"/>
  <Override PartName="/ppt/slideLayouts/slideLayout2.xml" ContentType="application/vnd.openxmlformats-officedocument.presentationml.slideLayout+xml"/>
  <Override PartName="/ppt/slides/slide1.xml" ContentType="application/vnd.openxmlformats-officedocument.presentationml.slide+xml"/>
  <Default Extension="bin" ContentType="application/vnd.openxmlformats-officedocument.presentationml.printerSettings"/>
  <Override PartName="/ppt/notesSlides/notesSlide4.xml" ContentType="application/vnd.openxmlformats-officedocument.presentationml.notes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2.xml" ContentType="application/vnd.openxmlformats-officedocument.presentationml.notesSlide+xml"/>
  <Override PartName="/ppt/presentation.xml" ContentType="application/vnd.openxmlformats-officedocument.presentationml.presentation.main+xml"/>
  <Override PartName="/ppt/slideLayouts/slideLayout7.xml" ContentType="application/vnd.openxmlformats-officedocument.presentationml.slideLayout+xml"/>
  <Override PartName="/ppt/slides/slide6.xml" ContentType="application/vnd.openxmlformats-officedocument.presentationml.slide+xml"/>
  <Override PartName="/ppt/notesMasters/notesMaster1.xml" ContentType="application/vnd.openxmlformats-officedocument.presentationml.notesMaster+xml"/>
  <Override PartName="/ppt/slideLayouts/slideLayout5.xml" ContentType="application/vnd.openxmlformats-officedocument.presentationml.slideLayout+xml"/>
  <Override PartName="/ppt/slides/slide4.xml" ContentType="application/vnd.openxmlformats-officedocument.presentationml.slide+xml"/>
  <Override PartName="/ppt/slideLayouts/slideLayout11.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slideLayouts/slideLayout3.xml" ContentType="application/vnd.openxmlformats-officedocument.presentationml.slideLayout+xml"/>
  <Override PartName="/ppt/slides/slide2.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Lst>
  <p:notesMasterIdLst>
    <p:notesMasterId r:id="rId8"/>
  </p:notesMasterIdLst>
  <p:sldIdLst>
    <p:sldId id="256" r:id="rId2"/>
    <p:sldId id="257" r:id="rId3"/>
    <p:sldId id="259" r:id="rId4"/>
    <p:sldId id="260" r:id="rId5"/>
    <p:sldId id="261" r:id="rId6"/>
    <p:sldId id="258" r:id="rId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prnPr prnWhat="notes"/>
  <p:clrMru>
    <a:srgbClr val="91723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notesView">
  <p:normalViewPr>
    <p:restoredLeft sz="15620"/>
    <p:restoredTop sz="52824" autoAdjust="0"/>
  </p:normalViewPr>
  <p:slideViewPr>
    <p:cSldViewPr snapToGrid="0" snapToObjects="1">
      <p:cViewPr varScale="1">
        <p:scale>
          <a:sx n="59" d="100"/>
          <a:sy n="59" d="100"/>
        </p:scale>
        <p:origin x="-2312" y="-104"/>
      </p:cViewPr>
      <p:guideLst>
        <p:guide orient="horz" pos="2160"/>
        <p:guide pos="2880"/>
      </p:guideLst>
    </p:cSldViewPr>
  </p:slideViewPr>
  <p:notesTextViewPr>
    <p:cViewPr>
      <p:scale>
        <a:sx n="100" d="100"/>
        <a:sy n="100" d="100"/>
      </p:scale>
      <p:origin x="0" y="0"/>
    </p:cViewPr>
  </p:notesTextViewPr>
  <p:notesViewPr>
    <p:cSldViewPr snapToGrid="0" snapToObjects="1">
      <p:cViewPr varScale="1">
        <p:scale>
          <a:sx n="88" d="100"/>
          <a:sy n="88" d="100"/>
        </p:scale>
        <p:origin x="-2904" y="-112"/>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11" Type="http://schemas.openxmlformats.org/officeDocument/2006/relationships/viewProps" Target="viewProps.xml"/><Relationship Id="rId12" Type="http://schemas.openxmlformats.org/officeDocument/2006/relationships/theme" Target="theme/theme1.xml"/><Relationship Id="rId13"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notesMaster" Target="notesMasters/notesMaster1.xml"/><Relationship Id="rId9" Type="http://schemas.openxmlformats.org/officeDocument/2006/relationships/printerSettings" Target="printerSettings/printerSettings1.bin"/><Relationship Id="rId1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EAA0CC0-1C2C-E041-A485-602FD7EA3CB7}" type="datetimeFigureOut">
              <a:rPr lang="en-US" smtClean="0"/>
              <a:pPr/>
              <a:t>10/31/14</a:t>
            </a:fld>
            <a:endParaRPr lang="en-US"/>
          </a:p>
        </p:txBody>
      </p:sp>
      <p:sp>
        <p:nvSpPr>
          <p:cNvPr id="4" name="Slide Image Placeholder 3"/>
          <p:cNvSpPr>
            <a:spLocks noGrp="1" noRot="1" noChangeAspect="1"/>
          </p:cNvSpPr>
          <p:nvPr>
            <p:ph type="sldImg" idx="2"/>
          </p:nvPr>
        </p:nvSpPr>
        <p:spPr>
          <a:xfrm>
            <a:off x="1657019" y="45360"/>
            <a:ext cx="3392464" cy="2544348"/>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332601" y="2680428"/>
            <a:ext cx="6181705" cy="5868492"/>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830093" y="457200"/>
            <a:ext cx="684213" cy="457200"/>
          </a:xfrm>
          <a:prstGeom prst="rect">
            <a:avLst/>
          </a:prstGeom>
        </p:spPr>
        <p:txBody>
          <a:bodyPr vert="horz" lIns="91440" tIns="45720" rIns="91440" bIns="45720" rtlCol="0" anchor="b"/>
          <a:lstStyle>
            <a:lvl1pPr algn="r">
              <a:defRPr sz="1200"/>
            </a:lvl1pPr>
          </a:lstStyle>
          <a:p>
            <a:fld id="{EF81D33F-4A0E-A746-AD38-FA1CFFF8DCF4}"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800" dirty="0" smtClean="0"/>
              <a:t>One of the things that made listening to JESUS so compelling is that He revealed information NO ONE ELSE could know. He taught</a:t>
            </a:r>
            <a:r>
              <a:rPr lang="en-US" sz="1800" baseline="0" dirty="0" smtClean="0"/>
              <a:t> from the perspective of the one who had seen God and been with God from the beginning.  THROUGH the Bible God brings us His first hand perspective on Eternity, so…</a:t>
            </a:r>
            <a:endParaRPr lang="en-US" sz="1800" dirty="0" smtClean="0"/>
          </a:p>
          <a:p>
            <a:endParaRPr lang="en-US" sz="1800" dirty="0" smtClean="0"/>
          </a:p>
          <a:p>
            <a:r>
              <a:rPr lang="en-US" sz="1800" dirty="0" smtClean="0"/>
              <a:t>Today</a:t>
            </a:r>
            <a:r>
              <a:rPr lang="en-US" sz="1800" baseline="0" dirty="0" smtClean="0"/>
              <a:t> is an introduction to a topic I’ve been wanting to preach a series on all year long.  This month I want us to deal with what the Bible teaches us about life after death.  This isn’t going to be a morbid study by any means – because Jesus had so much to say on this topic that gives us hope, comfort, and motivation.</a:t>
            </a:r>
          </a:p>
          <a:p>
            <a:endParaRPr lang="en-US" sz="1800" baseline="0" dirty="0" smtClean="0"/>
          </a:p>
          <a:p>
            <a:r>
              <a:rPr lang="en-US" sz="1800" baseline="0" dirty="0" smtClean="0"/>
              <a:t>My hope is that our study together will answer some questions that many people have and will </a:t>
            </a:r>
            <a:endParaRPr lang="en-US" sz="1800" dirty="0"/>
          </a:p>
        </p:txBody>
      </p:sp>
      <p:sp>
        <p:nvSpPr>
          <p:cNvPr id="4" name="Slide Number Placeholder 3"/>
          <p:cNvSpPr>
            <a:spLocks noGrp="1"/>
          </p:cNvSpPr>
          <p:nvPr>
            <p:ph type="sldNum" sz="quarter" idx="10"/>
          </p:nvPr>
        </p:nvSpPr>
        <p:spPr/>
        <p:txBody>
          <a:bodyPr/>
          <a:lstStyle/>
          <a:p>
            <a:fld id="{EF81D33F-4A0E-A746-AD38-FA1CFFF8DCF4}" type="slidenum">
              <a:rPr lang="en-US" smtClean="0"/>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600" dirty="0" smtClean="0"/>
              <a:t>I want to know this. To be able</a:t>
            </a:r>
            <a:r>
              <a:rPr lang="en-US" sz="1600" baseline="0" dirty="0" smtClean="0"/>
              <a:t> to understand it, process it, visualize </a:t>
            </a:r>
            <a:r>
              <a:rPr lang="en-US" sz="1600" baseline="0" dirty="0" smtClean="0"/>
              <a:t>it</a:t>
            </a:r>
            <a:r>
              <a:rPr lang="en-US" sz="1600" dirty="0" smtClean="0"/>
              <a:t> because knowing this changes my perspective and changes how I live life each day!</a:t>
            </a:r>
            <a:r>
              <a:rPr lang="en-US" sz="1600" baseline="0" dirty="0" smtClean="0"/>
              <a:t>  </a:t>
            </a:r>
          </a:p>
          <a:p>
            <a:endParaRPr lang="en-US" sz="1600" dirty="0" smtClean="0"/>
          </a:p>
          <a:p>
            <a:r>
              <a:rPr lang="en-US" sz="1600" dirty="0" smtClean="0"/>
              <a:t>MISUNDERSTANDINGS:  From movies to religious books – there is lots of misinformation out there. Some from a position of false teaching, but some just from a position of ignorance and tradition.  Taking the time to really study these verses over the next few weeks can answer the questions WE HAVE and give us solid Bible answers to comfort those who lose loved one or who are concerned with their own mortality.</a:t>
            </a:r>
          </a:p>
          <a:p>
            <a:endParaRPr lang="en-US" sz="1600" dirty="0" smtClean="0"/>
          </a:p>
          <a:p>
            <a:r>
              <a:rPr lang="en-US" sz="1600" dirty="0" smtClean="0"/>
              <a:t>MOTIVATES:  God has made some incredible promises! </a:t>
            </a:r>
            <a:r>
              <a:rPr lang="en-US" sz="1600" dirty="0" smtClean="0"/>
              <a:t>The more we think about the life to come, the more we are sure not to miss out!</a:t>
            </a:r>
          </a:p>
          <a:p>
            <a:endParaRPr lang="en-US" sz="1600" dirty="0" smtClean="0"/>
          </a:p>
          <a:p>
            <a:r>
              <a:rPr lang="en-US" sz="1600" dirty="0" smtClean="0"/>
              <a:t>EVANGELISM: Paul found a direct connection here and so will we!  The more we contemplate the eternal destinations ahead, the more we will feel compelled to speak to others about Jesus.</a:t>
            </a:r>
          </a:p>
          <a:p>
            <a:endParaRPr lang="en-US" sz="1600" dirty="0" smtClean="0"/>
          </a:p>
          <a:p>
            <a:r>
              <a:rPr lang="en-US" sz="1600" dirty="0" smtClean="0"/>
              <a:t>PRAYER: Not only speaking to others, but it changes the way we speak to God.  We seek His care, His forgiveness, His return more deeply when we dwell on these ideas…</a:t>
            </a:r>
            <a:endParaRPr lang="en-US" sz="1600" dirty="0"/>
          </a:p>
        </p:txBody>
      </p:sp>
      <p:sp>
        <p:nvSpPr>
          <p:cNvPr id="4" name="Slide Number Placeholder 3"/>
          <p:cNvSpPr>
            <a:spLocks noGrp="1"/>
          </p:cNvSpPr>
          <p:nvPr>
            <p:ph type="sldNum" sz="quarter" idx="10"/>
          </p:nvPr>
        </p:nvSpPr>
        <p:spPr/>
        <p:txBody>
          <a:bodyPr/>
          <a:lstStyle/>
          <a:p>
            <a:fld id="{EF81D33F-4A0E-A746-AD38-FA1CFFF8DCF4}"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400" dirty="0" smtClean="0"/>
              <a:t>One</a:t>
            </a:r>
            <a:r>
              <a:rPr lang="en-US" sz="1400" baseline="0" dirty="0" smtClean="0"/>
              <a:t> of the first things God does – is give us the correct outlook and attitude about death.</a:t>
            </a:r>
          </a:p>
          <a:p>
            <a:endParaRPr lang="en-US" sz="1400" baseline="0" dirty="0" smtClean="0"/>
          </a:p>
          <a:p>
            <a:r>
              <a:rPr lang="en-US" sz="1400" baseline="0" dirty="0" smtClean="0"/>
              <a:t>DENIAL – Louis the 15</a:t>
            </a:r>
            <a:r>
              <a:rPr lang="en-US" sz="1400" baseline="30000" dirty="0" smtClean="0"/>
              <a:t>th</a:t>
            </a:r>
            <a:r>
              <a:rPr lang="en-US" sz="1400" baseline="0" dirty="0" smtClean="0"/>
              <a:t> forbade his servants to even mention the word death, and there are still cultures where using the word is seen as bad omen that invites death.</a:t>
            </a:r>
          </a:p>
          <a:p>
            <a:endParaRPr lang="en-US" sz="1400" baseline="0" dirty="0" smtClean="0"/>
          </a:p>
          <a:p>
            <a:r>
              <a:rPr lang="en-US" sz="1400" baseline="0" dirty="0" smtClean="0"/>
              <a:t>DESPAIR – Feel hopeless, may even consider taking their own life.</a:t>
            </a:r>
          </a:p>
          <a:p>
            <a:endParaRPr lang="en-US" sz="1400"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sz="1400" baseline="0" dirty="0" smtClean="0"/>
              <a:t>FEAR - ** Hebrews 2:14-15 we don’t have to </a:t>
            </a:r>
            <a:r>
              <a:rPr lang="en-US" sz="1400" baseline="0" dirty="0" err="1" smtClean="0"/>
              <a:t>controled</a:t>
            </a:r>
            <a:r>
              <a:rPr lang="en-US" sz="1400" baseline="0" dirty="0" smtClean="0"/>
              <a:t> by the FEAR of DEATH </a:t>
            </a:r>
            <a:r>
              <a:rPr lang="en-US" sz="1400" baseline="0" dirty="0" err="1" smtClean="0"/>
              <a:t>bc</a:t>
            </a:r>
            <a:r>
              <a:rPr lang="en-US" sz="1400" baseline="0" dirty="0" smtClean="0"/>
              <a:t> of the work of CHRIST</a:t>
            </a:r>
            <a:r>
              <a:rPr lang="en-US" sz="1400" baseline="0" dirty="0" smtClean="0"/>
              <a:t>!</a:t>
            </a:r>
          </a:p>
          <a:p>
            <a:endParaRPr lang="en-US" sz="1400"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sz="1400" baseline="0" dirty="0" smtClean="0"/>
              <a:t>NO EMOTION:  Stoic </a:t>
            </a:r>
            <a:r>
              <a:rPr lang="en-US" sz="1400" baseline="0" dirty="0" smtClean="0"/>
              <a:t>– not excited or passionate about it in any way. NO EMOTION but in the Bible, there was weeping – even for 30 days at the Death of Aaron the high priest.</a:t>
            </a:r>
          </a:p>
          <a:p>
            <a:endParaRPr lang="en-US" sz="1400" baseline="0" dirty="0" smtClean="0"/>
          </a:p>
          <a:p>
            <a:r>
              <a:rPr lang="en-US" sz="1400" baseline="0" dirty="0" smtClean="0"/>
              <a:t>IMBALANCED EMOTION:  By </a:t>
            </a:r>
            <a:r>
              <a:rPr lang="en-US" sz="1400" baseline="0" dirty="0" smtClean="0"/>
              <a:t>all means, cry your eyes out – I’m not saying deep emotions are improper—but what I am saying is that some people are extremely </a:t>
            </a:r>
            <a:r>
              <a:rPr lang="en-US" sz="1400" baseline="0" dirty="0" err="1" smtClean="0"/>
              <a:t>imblanaced</a:t>
            </a:r>
            <a:r>
              <a:rPr lang="en-US" sz="1400" baseline="0" dirty="0" smtClean="0"/>
              <a:t>, to a point that is detrimental to their mourning and their life going forward.  *Some people delight in death to a point of obsession. They so over-romanticize it – ignoring any aspect of sadness or loss. This is unrealistic and unhealthy.  *Others approach death with a fanatical tendency and a martyr complex…looking for death pre-maturely.  This also is unhealthy…</a:t>
            </a:r>
          </a:p>
          <a:p>
            <a:endParaRPr lang="en-US" sz="1400" baseline="0" dirty="0" smtClean="0"/>
          </a:p>
          <a:p>
            <a:r>
              <a:rPr lang="en-US" sz="1400" baseline="0" dirty="0" smtClean="0"/>
              <a:t>&gt; While we should not fear death – we shouldn’t forget how much good we still have to accomplish here…</a:t>
            </a:r>
          </a:p>
          <a:p>
            <a:endParaRPr lang="en-US" sz="1400" baseline="0" dirty="0" smtClean="0"/>
          </a:p>
          <a:p>
            <a:endParaRPr lang="en-US" sz="1400" baseline="0" dirty="0" smtClean="0"/>
          </a:p>
          <a:p>
            <a:endParaRPr lang="en-US" sz="1400" baseline="0" dirty="0" smtClean="0"/>
          </a:p>
          <a:p>
            <a:endParaRPr lang="en-US" sz="1400" dirty="0"/>
          </a:p>
        </p:txBody>
      </p:sp>
      <p:sp>
        <p:nvSpPr>
          <p:cNvPr id="4" name="Slide Number Placeholder 3"/>
          <p:cNvSpPr>
            <a:spLocks noGrp="1"/>
          </p:cNvSpPr>
          <p:nvPr>
            <p:ph type="sldNum" sz="quarter" idx="10"/>
          </p:nvPr>
        </p:nvSpPr>
        <p:spPr/>
        <p:txBody>
          <a:bodyPr/>
          <a:lstStyle/>
          <a:p>
            <a:fld id="{EF81D33F-4A0E-A746-AD38-FA1CFFF8DCF4}"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600" dirty="0" smtClean="0"/>
              <a:t>As Christians, we need to see the sad death of the wicked as A WARNING…  In Acts 17:30-31 Paul preached at Athens</a:t>
            </a:r>
            <a:r>
              <a:rPr lang="en-US" sz="1600" baseline="0" dirty="0" smtClean="0"/>
              <a:t> that God is no longer overlooking ignorance.</a:t>
            </a:r>
          </a:p>
          <a:p>
            <a:endParaRPr lang="en-US" sz="1600" baseline="0" dirty="0" smtClean="0"/>
          </a:p>
          <a:p>
            <a:r>
              <a:rPr lang="en-US" sz="1600" baseline="0" dirty="0" smtClean="0"/>
              <a:t>God is calling all men everywhere to repent and follow Jesus.</a:t>
            </a:r>
            <a:endParaRPr lang="en-US" sz="1600" dirty="0" smtClean="0"/>
          </a:p>
          <a:p>
            <a:endParaRPr lang="en-US" sz="1600" baseline="0" dirty="0" smtClean="0"/>
          </a:p>
          <a:p>
            <a:endParaRPr lang="en-US" sz="1600" dirty="0"/>
          </a:p>
        </p:txBody>
      </p:sp>
      <p:sp>
        <p:nvSpPr>
          <p:cNvPr id="4" name="Slide Number Placeholder 3"/>
          <p:cNvSpPr>
            <a:spLocks noGrp="1"/>
          </p:cNvSpPr>
          <p:nvPr>
            <p:ph type="sldNum" sz="quarter" idx="10"/>
          </p:nvPr>
        </p:nvSpPr>
        <p:spPr/>
        <p:txBody>
          <a:bodyPr/>
          <a:lstStyle/>
          <a:p>
            <a:fld id="{EF81D33F-4A0E-A746-AD38-FA1CFFF8DCF4}"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600" baseline="0" dirty="0" smtClean="0"/>
          </a:p>
          <a:p>
            <a:r>
              <a:rPr lang="en-US" sz="1600" baseline="0" dirty="0" smtClean="0"/>
              <a:t>For the Righteous – Death is a REST.  Not so much in the sense of sleeping – as in the conclusion of our life’s work… The temptations the difficulties, the responsibilities of this life are no longer on our shoulders</a:t>
            </a:r>
            <a:r>
              <a:rPr lang="en-US" sz="1600" baseline="0" dirty="0" smtClean="0"/>
              <a:t>.</a:t>
            </a:r>
          </a:p>
          <a:p>
            <a:endParaRPr lang="en-US" sz="1600" dirty="0" smtClean="0"/>
          </a:p>
          <a:p>
            <a:r>
              <a:rPr lang="en-US" sz="1600" baseline="0" dirty="0" smtClean="0"/>
              <a:t>PRECIOUS: God sees the good in bringing home His child.</a:t>
            </a:r>
          </a:p>
          <a:p>
            <a:endParaRPr lang="en-US" sz="1600" dirty="0" smtClean="0"/>
          </a:p>
          <a:p>
            <a:r>
              <a:rPr lang="en-US" sz="1600" baseline="0" dirty="0" smtClean="0"/>
              <a:t>REMOVAL: While the world may not notice the death of a Righteous person, </a:t>
            </a:r>
            <a:r>
              <a:rPr lang="en-US" sz="1600" dirty="0" smtClean="0"/>
              <a:t>the perspective of God’s people is that a good person has gone to a BETTER PLACE!</a:t>
            </a:r>
          </a:p>
          <a:p>
            <a:endParaRPr lang="en-US" sz="1600" baseline="0" dirty="0" smtClean="0"/>
          </a:p>
          <a:p>
            <a:r>
              <a:rPr lang="en-US" sz="1600" dirty="0" smtClean="0"/>
              <a:t>ANGELS: Amazing thought – even if it is a parable – it is based on reality. *I know there is LOTS more we could say from these verses, I assure </a:t>
            </a:r>
            <a:r>
              <a:rPr lang="en-US" sz="1600" dirty="0" smtClean="0"/>
              <a:t>you we will look at them extremely closely in coming weeks.</a:t>
            </a:r>
            <a:endParaRPr lang="en-US" sz="1600" dirty="0" smtClean="0"/>
          </a:p>
          <a:p>
            <a:endParaRPr lang="en-US" sz="1600" baseline="0" dirty="0" smtClean="0"/>
          </a:p>
          <a:p>
            <a:r>
              <a:rPr lang="en-US" sz="1600" dirty="0" smtClean="0"/>
              <a:t>**With these </a:t>
            </a:r>
            <a:r>
              <a:rPr lang="en-US" sz="1600" dirty="0" smtClean="0"/>
              <a:t>TRUTHS in mind – we can look upon death as a transition to a better place, closer to God, and able to rest from the challenges of life.</a:t>
            </a:r>
          </a:p>
          <a:p>
            <a:endParaRPr lang="en-US" sz="1600" baseline="0" dirty="0" smtClean="0"/>
          </a:p>
          <a:p>
            <a:r>
              <a:rPr lang="en-US" sz="1600" dirty="0" smtClean="0"/>
              <a:t>&gt;&gt;&gt;  If you died today – would it be a warning to others – or would we say with peace – she is at rest?  Do you know if you are READY?</a:t>
            </a:r>
            <a:endParaRPr lang="en-US" sz="1600" baseline="0" dirty="0" smtClean="0"/>
          </a:p>
          <a:p>
            <a:endParaRPr lang="en-US" sz="1600" baseline="0" dirty="0" smtClean="0"/>
          </a:p>
          <a:p>
            <a:endParaRPr lang="en-US" sz="1600" baseline="0" dirty="0" smtClean="0"/>
          </a:p>
          <a:p>
            <a:endParaRPr lang="en-US" sz="1600" dirty="0"/>
          </a:p>
        </p:txBody>
      </p:sp>
      <p:sp>
        <p:nvSpPr>
          <p:cNvPr id="4" name="Slide Number Placeholder 3"/>
          <p:cNvSpPr>
            <a:spLocks noGrp="1"/>
          </p:cNvSpPr>
          <p:nvPr>
            <p:ph type="sldNum" sz="quarter" idx="10"/>
          </p:nvPr>
        </p:nvSpPr>
        <p:spPr/>
        <p:txBody>
          <a:bodyPr/>
          <a:lstStyle/>
          <a:p>
            <a:fld id="{EF81D33F-4A0E-A746-AD38-FA1CFFF8DCF4}"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F81D33F-4A0E-A746-AD38-FA1CFFF8DCF4}" type="slidenum">
              <a:rPr lang="en-US" smtClean="0"/>
              <a:pPr/>
              <a:t>6</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5C0043C-52DB-DA46-A859-A1F308DA7C63}" type="datetimeFigureOut">
              <a:rPr lang="en-US" smtClean="0"/>
              <a:pPr/>
              <a:t>10/31/14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ED89D8-9E87-5840-828B-C2C8637B808C}" type="slidenum">
              <a:rPr lang="en-US" smtClean="0"/>
              <a:pPr/>
              <a:t>‹#›</a:t>
            </a:fld>
            <a:endParaRPr lang="en-US"/>
          </a:p>
        </p:txBody>
      </p:sp>
    </p:spTree>
  </p:cSld>
  <p:clrMapOvr>
    <a:masterClrMapping/>
  </p:clrMapOvr>
  <p:transition>
    <p:split orient="vert"/>
  </p:transition>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5C0043C-52DB-DA46-A859-A1F308DA7C63}" type="datetimeFigureOut">
              <a:rPr lang="en-US" smtClean="0"/>
              <a:pPr/>
              <a:t>10/31/14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ED89D8-9E87-5840-828B-C2C8637B808C}" type="slidenum">
              <a:rPr lang="en-US" smtClean="0"/>
              <a:pPr/>
              <a:t>‹#›</a:t>
            </a:fld>
            <a:endParaRPr lang="en-US"/>
          </a:p>
        </p:txBody>
      </p:sp>
    </p:spTree>
  </p:cSld>
  <p:clrMapOvr>
    <a:masterClrMapping/>
  </p:clrMapOvr>
  <p:transition>
    <p:split orient="vert"/>
  </p:transition>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5C0043C-52DB-DA46-A859-A1F308DA7C63}" type="datetimeFigureOut">
              <a:rPr lang="en-US" smtClean="0"/>
              <a:pPr/>
              <a:t>10/31/14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ED89D8-9E87-5840-828B-C2C8637B808C}" type="slidenum">
              <a:rPr lang="en-US" smtClean="0"/>
              <a:pPr/>
              <a:t>‹#›</a:t>
            </a:fld>
            <a:endParaRPr lang="en-US"/>
          </a:p>
        </p:txBody>
      </p:sp>
    </p:spTree>
  </p:cSld>
  <p:clrMapOvr>
    <a:masterClrMapping/>
  </p:clrMapOvr>
  <p:transition>
    <p:split orient="vert"/>
  </p:transition>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5C0043C-52DB-DA46-A859-A1F308DA7C63}" type="datetimeFigureOut">
              <a:rPr lang="en-US" smtClean="0"/>
              <a:pPr/>
              <a:t>10/31/14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ED89D8-9E87-5840-828B-C2C8637B808C}" type="slidenum">
              <a:rPr lang="en-US" smtClean="0"/>
              <a:pPr/>
              <a:t>‹#›</a:t>
            </a:fld>
            <a:endParaRPr lang="en-US"/>
          </a:p>
        </p:txBody>
      </p:sp>
    </p:spTree>
  </p:cSld>
  <p:clrMapOvr>
    <a:masterClrMapping/>
  </p:clrMapOvr>
  <p:transition>
    <p:split orient="vert"/>
  </p:transition>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C0043C-52DB-DA46-A859-A1F308DA7C63}" type="datetimeFigureOut">
              <a:rPr lang="en-US" smtClean="0"/>
              <a:pPr/>
              <a:t>10/31/14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ED89D8-9E87-5840-828B-C2C8637B808C}" type="slidenum">
              <a:rPr lang="en-US" smtClean="0"/>
              <a:pPr/>
              <a:t>‹#›</a:t>
            </a:fld>
            <a:endParaRPr lang="en-US"/>
          </a:p>
        </p:txBody>
      </p:sp>
    </p:spTree>
  </p:cSld>
  <p:clrMapOvr>
    <a:masterClrMapping/>
  </p:clrMapOvr>
  <p:transition>
    <p:split orient="vert"/>
  </p:transition>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5C0043C-52DB-DA46-A859-A1F308DA7C63}" type="datetimeFigureOut">
              <a:rPr lang="en-US" smtClean="0"/>
              <a:pPr/>
              <a:t>10/31/14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ED89D8-9E87-5840-828B-C2C8637B808C}" type="slidenum">
              <a:rPr lang="en-US" smtClean="0"/>
              <a:pPr/>
              <a:t>‹#›</a:t>
            </a:fld>
            <a:endParaRPr lang="en-US"/>
          </a:p>
        </p:txBody>
      </p:sp>
    </p:spTree>
  </p:cSld>
  <p:clrMapOvr>
    <a:masterClrMapping/>
  </p:clrMapOvr>
  <p:transition>
    <p:split orient="vert"/>
  </p:transition>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5C0043C-52DB-DA46-A859-A1F308DA7C63}" type="datetimeFigureOut">
              <a:rPr lang="en-US" smtClean="0"/>
              <a:pPr/>
              <a:t>10/31/14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2ED89D8-9E87-5840-828B-C2C8637B808C}" type="slidenum">
              <a:rPr lang="en-US" smtClean="0"/>
              <a:pPr/>
              <a:t>‹#›</a:t>
            </a:fld>
            <a:endParaRPr lang="en-US"/>
          </a:p>
        </p:txBody>
      </p:sp>
    </p:spTree>
  </p:cSld>
  <p:clrMapOvr>
    <a:masterClrMapping/>
  </p:clrMapOvr>
  <p:transition>
    <p:split orient="vert"/>
  </p:transition>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5C0043C-52DB-DA46-A859-A1F308DA7C63}" type="datetimeFigureOut">
              <a:rPr lang="en-US" smtClean="0"/>
              <a:pPr/>
              <a:t>10/31/14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2ED89D8-9E87-5840-828B-C2C8637B808C}" type="slidenum">
              <a:rPr lang="en-US" smtClean="0"/>
              <a:pPr/>
              <a:t>‹#›</a:t>
            </a:fld>
            <a:endParaRPr lang="en-US"/>
          </a:p>
        </p:txBody>
      </p:sp>
    </p:spTree>
  </p:cSld>
  <p:clrMapOvr>
    <a:masterClrMapping/>
  </p:clrMapOvr>
  <p:transition>
    <p:split orient="vert"/>
  </p:transition>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5C0043C-52DB-DA46-A859-A1F308DA7C63}" type="datetimeFigureOut">
              <a:rPr lang="en-US" smtClean="0"/>
              <a:pPr/>
              <a:t>10/31/14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2ED89D8-9E87-5840-828B-C2C8637B808C}" type="slidenum">
              <a:rPr lang="en-US" smtClean="0"/>
              <a:pPr/>
              <a:t>‹#›</a:t>
            </a:fld>
            <a:endParaRPr lang="en-US"/>
          </a:p>
        </p:txBody>
      </p:sp>
    </p:spTree>
  </p:cSld>
  <p:clrMapOvr>
    <a:masterClrMapping/>
  </p:clrMapOvr>
  <p:transition>
    <p:split orient="vert"/>
  </p:transition>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C0043C-52DB-DA46-A859-A1F308DA7C63}" type="datetimeFigureOut">
              <a:rPr lang="en-US" smtClean="0"/>
              <a:pPr/>
              <a:t>10/31/14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ED89D8-9E87-5840-828B-C2C8637B808C}" type="slidenum">
              <a:rPr lang="en-US" smtClean="0"/>
              <a:pPr/>
              <a:t>‹#›</a:t>
            </a:fld>
            <a:endParaRPr lang="en-US"/>
          </a:p>
        </p:txBody>
      </p:sp>
    </p:spTree>
  </p:cSld>
  <p:clrMapOvr>
    <a:masterClrMapping/>
  </p:clrMapOvr>
  <p:transition>
    <p:split orient="vert"/>
  </p:transition>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C0043C-52DB-DA46-A859-A1F308DA7C63}" type="datetimeFigureOut">
              <a:rPr lang="en-US" smtClean="0"/>
              <a:pPr/>
              <a:t>10/31/14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ED89D8-9E87-5840-828B-C2C8637B808C}" type="slidenum">
              <a:rPr lang="en-US" smtClean="0"/>
              <a:pPr/>
              <a:t>‹#›</a:t>
            </a:fld>
            <a:endParaRPr lang="en-US"/>
          </a:p>
        </p:txBody>
      </p:sp>
    </p:spTree>
  </p:cSld>
  <p:clrMapOvr>
    <a:masterClrMapping/>
  </p:clrMapOvr>
  <p:transition>
    <p:split orient="vert"/>
  </p:transitio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5C0043C-52DB-DA46-A859-A1F308DA7C63}" type="datetimeFigureOut">
              <a:rPr lang="en-US" smtClean="0"/>
              <a:pPr/>
              <a:t>10/31/14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ED89D8-9E87-5840-828B-C2C8637B808C}"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accel="50000" decel="5000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accel="50000" decel="50000"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8" accel="50000" decel="5000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ppt_y"/>
                                          </p:val>
                                        </p:tav>
                                        <p:tav tm="100000">
                                          <p:val>
                                            <p:strVal val="#ppt_y"/>
                                          </p:val>
                                        </p:tav>
                                      </p:tavLst>
                                    </p:anim>
                                  </p:childTnLst>
                                </p:cTn>
                              </p:par>
                              <p:par>
                                <p:cTn id="17" presetID="2" presetClass="entr" presetSubtype="8" accel="50000" decel="50000"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ppt_y"/>
                                          </p:val>
                                        </p:tav>
                                        <p:tav tm="100000">
                                          <p:val>
                                            <p:strVal val="#ppt_y"/>
                                          </p:val>
                                        </p:tav>
                                      </p:tavLst>
                                    </p:anim>
                                  </p:childTnLst>
                                </p:cTn>
                              </p:par>
                              <p:par>
                                <p:cTn id="21" presetID="2" presetClass="entr" presetSubtype="8" accel="50000" decel="50000"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2" presetClass="entr" presetSubtype="8" accel="50000" decel="5000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0-#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 lvl="2">
            <p:tnLst>
              <p:par>
                <p:cTn presetID="2" presetClass="entr" presetSubtype="8" accel="50000" decel="50000"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0-#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 lvl="3">
            <p:tnLst>
              <p:par>
                <p:cTn presetID="2" presetClass="entr" presetSubtype="8" accel="50000" decel="50000"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0-#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 lvl="4">
            <p:tnLst>
              <p:par>
                <p:cTn presetID="2" presetClass="entr" presetSubtype="8" accel="50000" decel="50000"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0-#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 lvl="5">
            <p:tnLst>
              <p:par>
                <p:cTn presetID="2" presetClass="entr" presetSubtype="8" accel="50000" decel="50000"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0-#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Lst>
      </p:bldP>
    </p:bldLst>
  </p:timing>
  <p:txStyles>
    <p:titleStyle>
      <a:lvl1pPr algn="ctr" defTabSz="457200" rtl="0" eaLnBrk="1" latinLnBrk="0" hangingPunct="1">
        <a:spcBef>
          <a:spcPct val="0"/>
        </a:spcBef>
        <a:buNone/>
        <a:defRPr sz="4400" b="1" kern="1200">
          <a:solidFill>
            <a:schemeClr val="tx1"/>
          </a:solidFill>
          <a:effectLst>
            <a:outerShdw blurRad="50800" dist="38100" dir="2700000">
              <a:srgbClr val="FDEADA">
                <a:alpha val="43000"/>
              </a:srgbClr>
            </a:outerShdw>
          </a:effectLst>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descr="EternalLife-Title.psd"/>
          <p:cNvPicPr>
            <a:picLocks noChangeAspect="1"/>
          </p:cNvPicPr>
          <p:nvPr/>
        </p:nvPicPr>
        <p:blipFill>
          <a:blip r:embed="rId3"/>
          <a:stretch>
            <a:fillRect/>
          </a:stretch>
        </p:blipFill>
        <p:spPr>
          <a:xfrm>
            <a:off x="0" y="0"/>
            <a:ext cx="9144001" cy="6858000"/>
          </a:xfrm>
          <a:prstGeom prst="rect">
            <a:avLst/>
          </a:prstGeom>
        </p:spPr>
      </p:pic>
    </p:spTree>
  </p:cSld>
  <p:clrMapOvr>
    <a:masterClrMapping/>
  </p:clrMapOvr>
  <p:transition>
    <p:split orient="ver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7878"/>
            <a:ext cx="8229600" cy="1143000"/>
          </a:xfrm>
        </p:spPr>
        <p:txBody>
          <a:bodyPr>
            <a:normAutofit fontScale="90000"/>
          </a:bodyPr>
          <a:lstStyle/>
          <a:p>
            <a:r>
              <a:rPr lang="en-US" dirty="0" smtClean="0"/>
              <a:t>The Value of </a:t>
            </a:r>
            <a:br>
              <a:rPr lang="en-US" dirty="0" smtClean="0"/>
            </a:br>
            <a:r>
              <a:rPr lang="en-US" dirty="0" smtClean="0"/>
              <a:t>A Comprehensive Study</a:t>
            </a:r>
            <a:endParaRPr lang="en-US" dirty="0"/>
          </a:p>
        </p:txBody>
      </p:sp>
      <p:sp>
        <p:nvSpPr>
          <p:cNvPr id="3" name="Content Placeholder 2"/>
          <p:cNvSpPr>
            <a:spLocks noGrp="1"/>
          </p:cNvSpPr>
          <p:nvPr>
            <p:ph idx="1"/>
          </p:nvPr>
        </p:nvSpPr>
        <p:spPr>
          <a:xfrm>
            <a:off x="457200" y="1394586"/>
            <a:ext cx="8229600" cy="5088466"/>
          </a:xfrm>
        </p:spPr>
        <p:txBody>
          <a:bodyPr>
            <a:normAutofit lnSpcReduction="10000"/>
          </a:bodyPr>
          <a:lstStyle/>
          <a:p>
            <a:r>
              <a:rPr lang="en-US" dirty="0" smtClean="0"/>
              <a:t>Helps Us Answer Meaningful Questions And Correct Misunderstandings.</a:t>
            </a:r>
          </a:p>
          <a:p>
            <a:pPr lvl="1"/>
            <a:r>
              <a:rPr lang="en-US" dirty="0" smtClean="0"/>
              <a:t>1 Peter 3:15</a:t>
            </a:r>
          </a:p>
          <a:p>
            <a:r>
              <a:rPr lang="en-US" dirty="0" smtClean="0"/>
              <a:t>Motivates Us To Seek The Blessings God Has Promised For The Righteous. </a:t>
            </a:r>
          </a:p>
          <a:p>
            <a:pPr lvl="1"/>
            <a:r>
              <a:rPr lang="en-US" dirty="0" smtClean="0"/>
              <a:t>James 1:12</a:t>
            </a:r>
          </a:p>
          <a:p>
            <a:r>
              <a:rPr lang="en-US" dirty="0" smtClean="0"/>
              <a:t>Encourages Us In Our Evangelism. </a:t>
            </a:r>
          </a:p>
          <a:p>
            <a:pPr lvl="1"/>
            <a:r>
              <a:rPr lang="en-US" dirty="0" smtClean="0"/>
              <a:t>2 Corinthians 5:10-11</a:t>
            </a:r>
          </a:p>
          <a:p>
            <a:r>
              <a:rPr lang="en-US" dirty="0" smtClean="0"/>
              <a:t>Stirs Us To More Devoted Prayers.</a:t>
            </a:r>
          </a:p>
          <a:p>
            <a:pPr lvl="1"/>
            <a:r>
              <a:rPr lang="en-US" dirty="0" smtClean="0"/>
              <a:t>1 Peter 4:7</a:t>
            </a:r>
          </a:p>
        </p:txBody>
      </p:sp>
    </p:spTree>
  </p:cSld>
  <p:clrMapOvr>
    <a:masterClrMapping/>
  </p:clrMapOvr>
  <p:transition>
    <p:split orient="ver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God Gives Us</a:t>
            </a:r>
            <a:br>
              <a:rPr lang="en-US" dirty="0" smtClean="0"/>
            </a:br>
            <a:r>
              <a:rPr lang="en-US" dirty="0" smtClean="0"/>
              <a:t> A Healthy Outlook On Death</a:t>
            </a:r>
            <a:endParaRPr lang="en-US" dirty="0"/>
          </a:p>
        </p:txBody>
      </p:sp>
      <p:sp>
        <p:nvSpPr>
          <p:cNvPr id="3" name="Content Placeholder 2"/>
          <p:cNvSpPr>
            <a:spLocks noGrp="1"/>
          </p:cNvSpPr>
          <p:nvPr>
            <p:ph idx="1"/>
          </p:nvPr>
        </p:nvSpPr>
        <p:spPr>
          <a:xfrm>
            <a:off x="205619" y="1600200"/>
            <a:ext cx="8781143" cy="4856919"/>
          </a:xfrm>
        </p:spPr>
        <p:txBody>
          <a:bodyPr>
            <a:normAutofit/>
          </a:bodyPr>
          <a:lstStyle/>
          <a:p>
            <a:r>
              <a:rPr lang="en-US" dirty="0" smtClean="0"/>
              <a:t>Many Worldly Attitudes Are Troubling…</a:t>
            </a:r>
          </a:p>
          <a:p>
            <a:pPr lvl="1"/>
            <a:r>
              <a:rPr lang="en-US" dirty="0" smtClean="0"/>
              <a:t>Some Live In Denial. </a:t>
            </a:r>
          </a:p>
          <a:p>
            <a:pPr lvl="1"/>
            <a:r>
              <a:rPr lang="en-US" dirty="0" smtClean="0"/>
              <a:t>Some Are Full of Despair. (Acts 16:27, 1 Cor. 6:19) </a:t>
            </a:r>
          </a:p>
          <a:p>
            <a:pPr lvl="1"/>
            <a:r>
              <a:rPr lang="en-US" dirty="0" smtClean="0"/>
              <a:t>Some Live Controlled By Fear (Hebrews 2:14-15, </a:t>
            </a:r>
            <a:br>
              <a:rPr lang="en-US" dirty="0" smtClean="0"/>
            </a:br>
            <a:r>
              <a:rPr lang="en-US" dirty="0" smtClean="0"/>
              <a:t>1 Corinthians 15:54-57)</a:t>
            </a:r>
          </a:p>
          <a:p>
            <a:pPr lvl="1"/>
            <a:r>
              <a:rPr lang="en-US" dirty="0" smtClean="0"/>
              <a:t>Some View Death With No Emotion or With Extremely Imbalanced Emotions. (Num 20:29, 1 Cor. 13:3)</a:t>
            </a:r>
          </a:p>
          <a:p>
            <a:r>
              <a:rPr lang="en-US" dirty="0" smtClean="0"/>
              <a:t>Christians Are Called To A Different Approach…</a:t>
            </a:r>
          </a:p>
        </p:txBody>
      </p:sp>
    </p:spTree>
  </p:cSld>
  <p:clrMapOvr>
    <a:masterClrMapping/>
  </p:clrMapOvr>
  <p:transition>
    <p:split orient="ver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God Gives Us</a:t>
            </a:r>
            <a:br>
              <a:rPr lang="en-US" dirty="0" smtClean="0"/>
            </a:br>
            <a:r>
              <a:rPr lang="en-US" dirty="0" smtClean="0"/>
              <a:t> A Healthy Outlook On Death</a:t>
            </a:r>
            <a:endParaRPr lang="en-US" dirty="0"/>
          </a:p>
        </p:txBody>
      </p:sp>
      <p:sp>
        <p:nvSpPr>
          <p:cNvPr id="3" name="Content Placeholder 2"/>
          <p:cNvSpPr>
            <a:spLocks noGrp="1"/>
          </p:cNvSpPr>
          <p:nvPr>
            <p:ph idx="1"/>
          </p:nvPr>
        </p:nvSpPr>
        <p:spPr>
          <a:xfrm>
            <a:off x="205619" y="1600201"/>
            <a:ext cx="8781143" cy="4205514"/>
          </a:xfrm>
        </p:spPr>
        <p:txBody>
          <a:bodyPr>
            <a:normAutofit/>
          </a:bodyPr>
          <a:lstStyle/>
          <a:p>
            <a:r>
              <a:rPr lang="en-US" dirty="0" smtClean="0"/>
              <a:t>The Death of The Wicked Is </a:t>
            </a:r>
            <a:r>
              <a:rPr lang="en-US" b="1" dirty="0" smtClean="0"/>
              <a:t>A Warning.</a:t>
            </a:r>
          </a:p>
          <a:p>
            <a:pPr lvl="1"/>
            <a:r>
              <a:rPr lang="en-US" dirty="0" smtClean="0"/>
              <a:t>God Does Not Delight In This Loss. (Ezekiel 33:11)</a:t>
            </a:r>
          </a:p>
          <a:p>
            <a:pPr lvl="1"/>
            <a:r>
              <a:rPr lang="en-US" dirty="0" smtClean="0"/>
              <a:t>We Are Not To Consider It A Personal Victory. (Proverbs 24:17-18)</a:t>
            </a:r>
          </a:p>
          <a:p>
            <a:pPr lvl="1"/>
            <a:r>
              <a:rPr lang="en-US" dirty="0" smtClean="0"/>
              <a:t>God May Remove Their Influence To Protect His People. (2 Thessalonians 3:2, Proverbs 11:10)</a:t>
            </a:r>
          </a:p>
          <a:p>
            <a:pPr lvl="1"/>
            <a:r>
              <a:rPr lang="en-US" dirty="0" smtClean="0"/>
              <a:t>God Will Repay In Justice. (2 Thessalonians 1:6)</a:t>
            </a:r>
            <a:endParaRPr lang="en-US" dirty="0"/>
          </a:p>
        </p:txBody>
      </p:sp>
    </p:spTree>
  </p:cSld>
  <p:clrMapOvr>
    <a:masterClrMapping/>
  </p:clrMapOvr>
  <p:transition>
    <p:split orient="ver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God Gives Us</a:t>
            </a:r>
            <a:br>
              <a:rPr lang="en-US" dirty="0" smtClean="0"/>
            </a:br>
            <a:r>
              <a:rPr lang="en-US" dirty="0" smtClean="0"/>
              <a:t> A Healthy Outlook On Death</a:t>
            </a:r>
            <a:endParaRPr lang="en-US" dirty="0"/>
          </a:p>
        </p:txBody>
      </p:sp>
      <p:sp>
        <p:nvSpPr>
          <p:cNvPr id="3" name="Content Placeholder 2"/>
          <p:cNvSpPr>
            <a:spLocks noGrp="1"/>
          </p:cNvSpPr>
          <p:nvPr>
            <p:ph idx="1"/>
          </p:nvPr>
        </p:nvSpPr>
        <p:spPr>
          <a:xfrm>
            <a:off x="205619" y="1600201"/>
            <a:ext cx="8781143" cy="4205514"/>
          </a:xfrm>
        </p:spPr>
        <p:txBody>
          <a:bodyPr>
            <a:normAutofit/>
          </a:bodyPr>
          <a:lstStyle/>
          <a:p>
            <a:r>
              <a:rPr lang="en-US" dirty="0" smtClean="0"/>
              <a:t>The Death of The Righteous Is </a:t>
            </a:r>
            <a:r>
              <a:rPr lang="en-US" b="1" dirty="0" smtClean="0"/>
              <a:t>A REST.</a:t>
            </a:r>
          </a:p>
          <a:p>
            <a:pPr lvl="1"/>
            <a:r>
              <a:rPr lang="en-US" dirty="0" smtClean="0"/>
              <a:t>Rest From Labors &amp; Troubles (Revelation 14:12-13)</a:t>
            </a:r>
          </a:p>
          <a:p>
            <a:pPr lvl="1"/>
            <a:r>
              <a:rPr lang="en-US" dirty="0" smtClean="0"/>
              <a:t>Precious In The Eyes of God (Psalm 116:15)</a:t>
            </a:r>
          </a:p>
          <a:p>
            <a:pPr lvl="1"/>
            <a:r>
              <a:rPr lang="en-US" dirty="0" smtClean="0"/>
              <a:t>Removal From Evil &amp; At Peace (Isaiah 57:1-2)</a:t>
            </a:r>
          </a:p>
          <a:p>
            <a:pPr lvl="1"/>
            <a:r>
              <a:rPr lang="en-US" dirty="0" smtClean="0"/>
              <a:t>Carried By Angels (Luke 16:22)</a:t>
            </a:r>
          </a:p>
          <a:p>
            <a:r>
              <a:rPr lang="en-US" dirty="0" smtClean="0"/>
              <a:t>God Calls Us To Be Ready To Meet Him.</a:t>
            </a:r>
          </a:p>
          <a:p>
            <a:pPr lvl="1"/>
            <a:r>
              <a:rPr lang="en-US" dirty="0" smtClean="0"/>
              <a:t>Matthew 24:44</a:t>
            </a:r>
            <a:endParaRPr lang="en-US" dirty="0"/>
          </a:p>
        </p:txBody>
      </p:sp>
    </p:spTree>
  </p:cSld>
  <p:clrMapOvr>
    <a:masterClrMapping/>
  </p:clrMapOvr>
  <p:transition>
    <p:split orient="ver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descr="EternalLife-Title.psd"/>
          <p:cNvPicPr>
            <a:picLocks noChangeAspect="1"/>
          </p:cNvPicPr>
          <p:nvPr/>
        </p:nvPicPr>
        <p:blipFill>
          <a:blip r:embed="rId3"/>
          <a:stretch>
            <a:fillRect/>
          </a:stretch>
        </p:blipFill>
        <p:spPr>
          <a:xfrm>
            <a:off x="0" y="0"/>
            <a:ext cx="9144001" cy="6858000"/>
          </a:xfrm>
          <a:prstGeom prst="rect">
            <a:avLst/>
          </a:prstGeom>
        </p:spPr>
      </p:pic>
    </p:spTree>
  </p:cSld>
  <p:clrMapOvr>
    <a:masterClrMapping/>
  </p:clrMapOvr>
  <p:transition>
    <p:split orient="vert"/>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239</TotalTime>
  <Words>1195</Words>
  <Application>Microsoft Macintosh PowerPoint</Application>
  <PresentationFormat>On-screen Show (4:3)</PresentationFormat>
  <Paragraphs>81</Paragraphs>
  <Slides>6</Slides>
  <Notes>6</Notes>
  <HiddenSlides>0</HiddenSlides>
  <MMClips>0</MMClips>
  <ScaleCrop>false</ScaleCrop>
  <HeadingPairs>
    <vt:vector size="4" baseType="variant">
      <vt:variant>
        <vt:lpstr>Design Template</vt:lpstr>
      </vt:variant>
      <vt:variant>
        <vt:i4>1</vt:i4>
      </vt:variant>
      <vt:variant>
        <vt:lpstr>Slide Titles</vt:lpstr>
      </vt:variant>
      <vt:variant>
        <vt:i4>6</vt:i4>
      </vt:variant>
    </vt:vector>
  </HeadingPairs>
  <TitlesOfParts>
    <vt:vector size="7" baseType="lpstr">
      <vt:lpstr>Office Theme</vt:lpstr>
      <vt:lpstr>Slide 1</vt:lpstr>
      <vt:lpstr>The Value of  A Comprehensive Study</vt:lpstr>
      <vt:lpstr>God Gives Us  A Healthy Outlook On Death</vt:lpstr>
      <vt:lpstr>God Gives Us  A Healthy Outlook On Death</vt:lpstr>
      <vt:lpstr>God Gives Us  A Healthy Outlook On Death</vt:lpstr>
      <vt:lpstr>Slide 6</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Phillip Shumake</dc:creator>
  <cp:lastModifiedBy>Phillip Shumake</cp:lastModifiedBy>
  <cp:revision>46</cp:revision>
  <cp:lastPrinted>2014-10-31T20:20:46Z</cp:lastPrinted>
  <dcterms:created xsi:type="dcterms:W3CDTF">2014-10-31T20:09:16Z</dcterms:created>
  <dcterms:modified xsi:type="dcterms:W3CDTF">2014-10-31T20:20:57Z</dcterms:modified>
</cp:coreProperties>
</file>