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64" r:id="rId3"/>
    <p:sldId id="261" r:id="rId4"/>
    <p:sldId id="263" r:id="rId5"/>
    <p:sldId id="259" r:id="rId6"/>
    <p:sldId id="262"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0472" autoAdjust="0"/>
  </p:normalViewPr>
  <p:slideViewPr>
    <p:cSldViewPr snapToGrid="0" snapToObjects="1">
      <p:cViewPr varScale="1">
        <p:scale>
          <a:sx n="81" d="100"/>
          <a:sy n="81" d="100"/>
        </p:scale>
        <p:origin x="-168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8C150-0554-4645-9035-0734CECD0028}" type="datetimeFigureOut">
              <a:rPr lang="en-US" smtClean="0"/>
              <a:pPr/>
              <a:t>2/28/15</a:t>
            </a:fld>
            <a:endParaRPr lang="en-US"/>
          </a:p>
        </p:txBody>
      </p:sp>
      <p:sp>
        <p:nvSpPr>
          <p:cNvPr id="4" name="Slide Image Placeholder 3"/>
          <p:cNvSpPr>
            <a:spLocks noGrp="1" noRot="1" noChangeAspect="1"/>
          </p:cNvSpPr>
          <p:nvPr>
            <p:ph type="sldImg" idx="2"/>
          </p:nvPr>
        </p:nvSpPr>
        <p:spPr>
          <a:xfrm>
            <a:off x="1672137" y="45360"/>
            <a:ext cx="3407583" cy="2555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1655" y="2722007"/>
            <a:ext cx="6455477" cy="6289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172199" y="457200"/>
            <a:ext cx="684213" cy="457200"/>
          </a:xfrm>
          <a:prstGeom prst="rect">
            <a:avLst/>
          </a:prstGeom>
        </p:spPr>
        <p:txBody>
          <a:bodyPr vert="horz" lIns="91440" tIns="45720" rIns="91440" bIns="45720" rtlCol="0" anchor="b"/>
          <a:lstStyle>
            <a:lvl1pPr algn="r">
              <a:defRPr sz="1200"/>
            </a:lvl1pPr>
          </a:lstStyle>
          <a:p>
            <a:fld id="{B291E22C-86EF-A44D-B3D3-A1E436C5C5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It is shocking to me, how little attention is sometimes given</a:t>
            </a:r>
            <a:r>
              <a:rPr lang="en-US" sz="2400" baseline="0" dirty="0" smtClean="0"/>
              <a:t> to the subject of edification</a:t>
            </a:r>
            <a:r>
              <a:rPr lang="en-US" sz="2400" baseline="0" dirty="0" smtClean="0"/>
              <a:t>.  For example…this is the entire article</a:t>
            </a:r>
            <a:r>
              <a:rPr lang="en-US" sz="2400" dirty="0" smtClean="0"/>
              <a:t> in the </a:t>
            </a:r>
            <a:r>
              <a:rPr lang="en-US" sz="2400" dirty="0" err="1" smtClean="0"/>
              <a:t>Zondervan</a:t>
            </a:r>
            <a:r>
              <a:rPr lang="en-US" sz="2400" dirty="0" smtClean="0"/>
              <a:t> Encyclopedia (and that’s a good encyclopedia!)</a:t>
            </a:r>
            <a:endParaRPr lang="en-US" sz="2400" dirty="0"/>
          </a:p>
        </p:txBody>
      </p:sp>
      <p:sp>
        <p:nvSpPr>
          <p:cNvPr id="4" name="Slide Number Placeholder 3"/>
          <p:cNvSpPr>
            <a:spLocks noGrp="1"/>
          </p:cNvSpPr>
          <p:nvPr>
            <p:ph type="sldNum" sz="quarter" idx="10"/>
          </p:nvPr>
        </p:nvSpPr>
        <p:spPr/>
        <p:txBody>
          <a:bodyPr/>
          <a:lstStyle/>
          <a:p>
            <a:fld id="{B291E22C-86EF-A44D-B3D3-A1E436C5C5E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3225" y="46038"/>
            <a:ext cx="3405188" cy="2554287"/>
          </a:xfrm>
        </p:spPr>
      </p:sp>
      <p:sp>
        <p:nvSpPr>
          <p:cNvPr id="3" name="Notes Placeholder 2"/>
          <p:cNvSpPr>
            <a:spLocks noGrp="1"/>
          </p:cNvSpPr>
          <p:nvPr>
            <p:ph type="body" idx="1"/>
          </p:nvPr>
        </p:nvSpPr>
        <p:spPr/>
        <p:txBody>
          <a:bodyPr>
            <a:normAutofit/>
          </a:bodyPr>
          <a:lstStyle/>
          <a:p>
            <a:r>
              <a:rPr lang="en-US" sz="2000" dirty="0" smtClean="0"/>
              <a:t>Only 2 paragraphs – and the second paragraph is just a summary one of Wesley’s sermons.</a:t>
            </a:r>
          </a:p>
          <a:p>
            <a:endParaRPr lang="en-US" sz="2000" dirty="0" smtClean="0"/>
          </a:p>
          <a:p>
            <a:r>
              <a:rPr lang="en-US" sz="2000" dirty="0" smtClean="0"/>
              <a:t>Today, we are going to do better than this because Edification is SUCH an important concept that Paul taught us to make sure everything we do in our worship produces edification!</a:t>
            </a:r>
            <a:endParaRPr lang="en-US" sz="2000" dirty="0"/>
          </a:p>
        </p:txBody>
      </p:sp>
      <p:sp>
        <p:nvSpPr>
          <p:cNvPr id="4" name="Slide Number Placeholder 3"/>
          <p:cNvSpPr>
            <a:spLocks noGrp="1"/>
          </p:cNvSpPr>
          <p:nvPr>
            <p:ph type="sldNum" sz="quarter" idx="10"/>
          </p:nvPr>
        </p:nvSpPr>
        <p:spPr/>
        <p:txBody>
          <a:bodyPr/>
          <a:lstStyle/>
          <a:p>
            <a:fld id="{B291E22C-86EF-A44D-B3D3-A1E436C5C5E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Jesus…building houses or towers…</a:t>
            </a:r>
          </a:p>
          <a:p>
            <a:endParaRPr lang="en-US" sz="2000" dirty="0" smtClean="0"/>
          </a:p>
          <a:p>
            <a:r>
              <a:rPr lang="en-US" sz="2000" dirty="0" smtClean="0"/>
              <a:t>Paul…think about the PEOPLE</a:t>
            </a:r>
            <a:r>
              <a:rPr lang="en-US" sz="2000" baseline="0" dirty="0" smtClean="0"/>
              <a:t> within the church as something to be built up.  He wanted to establish a mindset that everyone was working to build up one another. He wanted to impress upon them – that like a group of people building a physical building – we are to be working together and BUILDING UP one another in the Lord.</a:t>
            </a:r>
          </a:p>
          <a:p>
            <a:endParaRPr lang="en-US" sz="2000" baseline="0" dirty="0" smtClean="0"/>
          </a:p>
          <a:p>
            <a:r>
              <a:rPr lang="en-US" sz="2000" baseline="0" dirty="0" smtClean="0"/>
              <a:t>Even in 2 Corinthians when things were getting difficult – Paul reminded them that everything he did, was for building them up.</a:t>
            </a:r>
            <a:r>
              <a:rPr lang="en-US" sz="2000" baseline="0" dirty="0" smtClean="0"/>
              <a:t> </a:t>
            </a:r>
          </a:p>
          <a:p>
            <a:endParaRPr lang="en-US" sz="2000" dirty="0" smtClean="0"/>
          </a:p>
          <a:p>
            <a:r>
              <a:rPr lang="en-US" sz="2000" baseline="0" dirty="0" smtClean="0"/>
              <a:t>This </a:t>
            </a:r>
            <a:r>
              <a:rPr lang="en-US" sz="2000" baseline="0" dirty="0" smtClean="0"/>
              <a:t>was his aim, so that their lives would honor God.</a:t>
            </a:r>
            <a:endParaRPr lang="en-US" sz="2000" dirty="0"/>
          </a:p>
        </p:txBody>
      </p:sp>
      <p:sp>
        <p:nvSpPr>
          <p:cNvPr id="4" name="Slide Number Placeholder 3"/>
          <p:cNvSpPr>
            <a:spLocks noGrp="1"/>
          </p:cNvSpPr>
          <p:nvPr>
            <p:ph type="sldNum" sz="quarter" idx="10"/>
          </p:nvPr>
        </p:nvSpPr>
        <p:spPr/>
        <p:txBody>
          <a:bodyPr/>
          <a:lstStyle/>
          <a:p>
            <a:fld id="{B291E22C-86EF-A44D-B3D3-A1E436C5C5E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aseline="0" dirty="0" smtClean="0"/>
              <a:t>The core of our understanding of what BIBLICAL edification involves can be seen as Paul </a:t>
            </a:r>
            <a:r>
              <a:rPr lang="en-US" sz="1400" baseline="0" dirty="0" err="1" smtClean="0"/>
              <a:t>developes</a:t>
            </a:r>
            <a:r>
              <a:rPr lang="en-US" sz="1400" baseline="0" dirty="0" smtClean="0"/>
              <a:t> the theme in the book of Ephesians</a:t>
            </a:r>
            <a:r>
              <a:rPr lang="en-US" sz="1400" baseline="0" dirty="0" smtClean="0"/>
              <a:t>…</a:t>
            </a:r>
            <a:r>
              <a:rPr lang="en-US" sz="1400" dirty="0" smtClean="0"/>
              <a:t> </a:t>
            </a:r>
            <a:r>
              <a:rPr lang="en-US" sz="1400" dirty="0" smtClean="0"/>
              <a:t>We </a:t>
            </a:r>
            <a:r>
              <a:rPr lang="en-US" sz="1400" dirty="0" smtClean="0"/>
              <a:t>Edify</a:t>
            </a:r>
            <a:r>
              <a:rPr lang="en-US" sz="1400" baseline="0" dirty="0" smtClean="0"/>
              <a:t> By Building On Jesus!!!</a:t>
            </a:r>
          </a:p>
          <a:p>
            <a:endParaRPr lang="en-US" sz="1400" baseline="0" dirty="0" smtClean="0"/>
          </a:p>
          <a:p>
            <a:r>
              <a:rPr lang="en-US" sz="1400" baseline="0" dirty="0" smtClean="0"/>
              <a:t>FOUNDATION:  19-22…notice it is construction, and it impacts each one of us individually, but also how we FIT and work TOGETHER in the honor being built up to God through the church.</a:t>
            </a:r>
          </a:p>
          <a:p>
            <a:endParaRPr lang="en-US" sz="1400" baseline="0" dirty="0" smtClean="0"/>
          </a:p>
          <a:p>
            <a:r>
              <a:rPr lang="en-US" sz="1400" baseline="0" dirty="0" smtClean="0"/>
              <a:t>Then in Ch 3 </a:t>
            </a:r>
            <a:r>
              <a:rPr lang="en-US" sz="1400" baseline="0" dirty="0" err="1" smtClean="0"/>
              <a:t>paul</a:t>
            </a:r>
            <a:r>
              <a:rPr lang="en-US" sz="1400" baseline="0" dirty="0" smtClean="0"/>
              <a:t> pray for them to grow in knowledge and understanding, and begins </a:t>
            </a:r>
            <a:r>
              <a:rPr lang="en-US" sz="1400" baseline="0" dirty="0" err="1" smtClean="0"/>
              <a:t>ch</a:t>
            </a:r>
            <a:r>
              <a:rPr lang="en-US" sz="1400" baseline="0" dirty="0" smtClean="0"/>
              <a:t> 4 discussing their unity…making his way to verse 11 where he brings into view the various roles of servants within the church and wants us to understand – that in the same way a physical building project has ‘project managers, architects, framers, electricians etc…” that each help the building come together – the church has apostles, and prophets, and apostles and pastors and evangelist – who all work together to BUILD UP the body of Christ.</a:t>
            </a:r>
          </a:p>
          <a:p>
            <a:endParaRPr lang="en-US" sz="1400" baseline="0" dirty="0" smtClean="0"/>
          </a:p>
          <a:p>
            <a:r>
              <a:rPr lang="en-US" sz="1400" baseline="0" dirty="0" smtClean="0"/>
              <a:t>THIS </a:t>
            </a:r>
            <a:r>
              <a:rPr lang="en-US" sz="1400" baseline="0" dirty="0" err="1" smtClean="0"/>
              <a:t>Buildling</a:t>
            </a:r>
            <a:r>
              <a:rPr lang="en-US" sz="1400" baseline="0" dirty="0" smtClean="0"/>
              <a:t> up is towards MATURITY.  This Building up is </a:t>
            </a:r>
            <a:r>
              <a:rPr lang="en-US" sz="1400" baseline="0" dirty="0" err="1" smtClean="0"/>
              <a:t>accompliesh</a:t>
            </a:r>
            <a:r>
              <a:rPr lang="en-US" sz="1400" baseline="0" dirty="0" smtClean="0"/>
              <a:t> via teaching (aka speaking the truth in love.)  And This Building up brings an increase in love.</a:t>
            </a:r>
          </a:p>
          <a:p>
            <a:endParaRPr lang="en-US" sz="1400" baseline="0" dirty="0" smtClean="0"/>
          </a:p>
          <a:p>
            <a:r>
              <a:rPr lang="en-US" sz="1400" baseline="0" dirty="0" smtClean="0"/>
              <a:t>***As you can imagine  - in any construction project there are going to be times people </a:t>
            </a:r>
            <a:r>
              <a:rPr lang="en-US" sz="1400" baseline="0" dirty="0" err="1" smtClean="0"/>
              <a:t>mis</a:t>
            </a:r>
            <a:r>
              <a:rPr lang="en-US" sz="1400" baseline="0" dirty="0" smtClean="0"/>
              <a:t>-read the blueprints, order the wrong parts, say the wrong thing, get exhausted and lose their cool.  Hang out on a construction site long enough and you see some amazing things accomplished, but you also see the only way these projects are ever successfully finished is when people choose to keep working together.  Well – hang out in the church long enough and you’ll see the same things.  But we choose to keep working together. We choose to find something beneficial to say, we choose not to close our hearts, we choose to forgiven and keep going together.  Because we all want to build one another up to be more like Christ.</a:t>
            </a:r>
          </a:p>
          <a:p>
            <a:endParaRPr lang="en-US" sz="1400" baseline="0" dirty="0" smtClean="0"/>
          </a:p>
          <a:p>
            <a:r>
              <a:rPr lang="en-US" sz="1400" baseline="0" dirty="0" smtClean="0"/>
              <a:t>((Transition…this is something we are all responsible to </a:t>
            </a:r>
            <a:r>
              <a:rPr lang="en-US" sz="1400" baseline="0" dirty="0" err="1" smtClean="0"/>
              <a:t>particiate</a:t>
            </a:r>
            <a:r>
              <a:rPr lang="en-US" sz="1400" baseline="0" dirty="0" smtClean="0"/>
              <a:t> in..)</a:t>
            </a:r>
            <a:endParaRPr lang="en-US" sz="1400" dirty="0"/>
          </a:p>
        </p:txBody>
      </p:sp>
      <p:sp>
        <p:nvSpPr>
          <p:cNvPr id="4" name="Slide Number Placeholder 3"/>
          <p:cNvSpPr>
            <a:spLocks noGrp="1"/>
          </p:cNvSpPr>
          <p:nvPr>
            <p:ph type="sldNum" sz="quarter" idx="10"/>
          </p:nvPr>
        </p:nvSpPr>
        <p:spPr/>
        <p:txBody>
          <a:bodyPr/>
          <a:lstStyle/>
          <a:p>
            <a:fld id="{B291E22C-86EF-A44D-B3D3-A1E436C5C5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Rom 14:19 – in matters of judgment we pursue things that bring peace.</a:t>
            </a:r>
          </a:p>
          <a:p>
            <a:endParaRPr lang="en-US" sz="1600" dirty="0" smtClean="0"/>
          </a:p>
          <a:p>
            <a:r>
              <a:rPr lang="en-US" sz="1600" dirty="0" smtClean="0"/>
              <a:t>2 Cor. 10:8 – proper use of authority </a:t>
            </a:r>
            <a:endParaRPr lang="en-US" sz="1600" dirty="0"/>
          </a:p>
        </p:txBody>
      </p:sp>
      <p:sp>
        <p:nvSpPr>
          <p:cNvPr id="4" name="Slide Number Placeholder 3"/>
          <p:cNvSpPr>
            <a:spLocks noGrp="1"/>
          </p:cNvSpPr>
          <p:nvPr>
            <p:ph type="sldNum" sz="quarter" idx="10"/>
          </p:nvPr>
        </p:nvSpPr>
        <p:spPr/>
        <p:txBody>
          <a:bodyPr/>
          <a:lstStyle/>
          <a:p>
            <a:fld id="{B291E22C-86EF-A44D-B3D3-A1E436C5C5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TEACHING: This is the primary work</a:t>
            </a:r>
            <a:r>
              <a:rPr lang="en-US" sz="1600" baseline="0" dirty="0" smtClean="0"/>
              <a:t> of building up.  It can be teaching in song, at home, during worship, teaching the lost, teaching the saints – any of these – but it always begins with and has an element of teaching.</a:t>
            </a:r>
          </a:p>
          <a:p>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MORE THAN KNOWLEDGE: </a:t>
            </a:r>
            <a:r>
              <a:rPr lang="en-US" sz="1600" dirty="0" smtClean="0"/>
              <a:t>Teaching That Imparts Much More Than Knowledge.</a:t>
            </a:r>
            <a:r>
              <a:rPr lang="en-US" sz="1600" baseline="0" dirty="0" smtClean="0"/>
              <a:t> There is loving Humility being demonstrated.</a:t>
            </a:r>
          </a:p>
          <a:p>
            <a:endParaRPr lang="en-US" sz="1600" dirty="0"/>
          </a:p>
        </p:txBody>
      </p:sp>
      <p:sp>
        <p:nvSpPr>
          <p:cNvPr id="4" name="Slide Number Placeholder 3"/>
          <p:cNvSpPr>
            <a:spLocks noGrp="1"/>
          </p:cNvSpPr>
          <p:nvPr>
            <p:ph type="sldNum" sz="quarter" idx="10"/>
          </p:nvPr>
        </p:nvSpPr>
        <p:spPr/>
        <p:txBody>
          <a:bodyPr/>
          <a:lstStyle/>
          <a:p>
            <a:fld id="{B291E22C-86EF-A44D-B3D3-A1E436C5C5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3225" y="46038"/>
            <a:ext cx="3405188" cy="2554287"/>
          </a:xfrm>
        </p:spPr>
      </p:sp>
      <p:sp>
        <p:nvSpPr>
          <p:cNvPr id="3" name="Notes Placeholder 2"/>
          <p:cNvSpPr>
            <a:spLocks noGrp="1"/>
          </p:cNvSpPr>
          <p:nvPr>
            <p:ph type="body" idx="1"/>
          </p:nvPr>
        </p:nvSpPr>
        <p:spPr/>
        <p:txBody>
          <a:bodyPr>
            <a:normAutofit/>
          </a:bodyPr>
          <a:lstStyle/>
          <a:p>
            <a:r>
              <a:rPr lang="en-US" sz="1800" dirty="0" smtClean="0"/>
              <a:t>So today, we want to help you become more like Christ.</a:t>
            </a:r>
          </a:p>
          <a:p>
            <a:endParaRPr lang="en-US" sz="1800" dirty="0" smtClean="0"/>
          </a:p>
          <a:p>
            <a:r>
              <a:rPr lang="en-US" sz="1800" dirty="0" smtClean="0"/>
              <a:t>If you are already a Christian but you need the prayers of the church, we are here to help build you up.</a:t>
            </a:r>
          </a:p>
          <a:p>
            <a:endParaRPr lang="en-US" sz="1800" dirty="0" smtClean="0"/>
          </a:p>
          <a:p>
            <a:r>
              <a:rPr lang="en-US" sz="1800" dirty="0" smtClean="0"/>
              <a:t>If you are not a Christian – then your journey begins with confessing your faith that Jesus is the Son of God, committing to turn away from sin, and being baptized so that your sins will be washed away by the power of the blood of Jesus.</a:t>
            </a:r>
          </a:p>
          <a:p>
            <a:endParaRPr lang="en-US" sz="1800" dirty="0" smtClean="0"/>
          </a:p>
          <a:p>
            <a:r>
              <a:rPr lang="en-US" sz="1800" dirty="0" smtClean="0"/>
              <a:t>Please come to the Lord right now, while we stand and sing.</a:t>
            </a:r>
            <a:endParaRPr lang="en-US" sz="1800" dirty="0"/>
          </a:p>
        </p:txBody>
      </p:sp>
      <p:sp>
        <p:nvSpPr>
          <p:cNvPr id="4" name="Slide Number Placeholder 3"/>
          <p:cNvSpPr>
            <a:spLocks noGrp="1"/>
          </p:cNvSpPr>
          <p:nvPr>
            <p:ph type="sldNum" sz="quarter" idx="10"/>
          </p:nvPr>
        </p:nvSpPr>
        <p:spPr/>
        <p:txBody>
          <a:bodyPr/>
          <a:lstStyle/>
          <a:p>
            <a:fld id="{B291E22C-86EF-A44D-B3D3-A1E436C5C5E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dification-Title.jpg"/>
          <p:cNvPicPr>
            <a:picLocks noChangeAspect="1"/>
          </p:cNvPicPr>
          <p:nvPr/>
        </p:nvPicPr>
        <p:blipFill>
          <a:blip r:embed="rId3"/>
          <a:stretch>
            <a:fillRect/>
          </a:stretch>
        </p:blipFill>
        <p:spPr>
          <a:xfrm>
            <a:off x="0" y="0"/>
            <a:ext cx="9144000" cy="6858001"/>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46" y="1462270"/>
            <a:ext cx="3841029" cy="3539621"/>
          </a:xfrm>
        </p:spPr>
        <p:txBody>
          <a:bodyPr>
            <a:normAutofit/>
          </a:bodyPr>
          <a:lstStyle/>
          <a:p>
            <a:r>
              <a:rPr lang="en-US" dirty="0" err="1" smtClean="0"/>
              <a:t>Zondervan</a:t>
            </a:r>
            <a:r>
              <a:rPr lang="en-US" dirty="0" smtClean="0"/>
              <a:t> </a:t>
            </a:r>
            <a:br>
              <a:rPr lang="en-US" dirty="0" smtClean="0"/>
            </a:br>
            <a:r>
              <a:rPr lang="en-US" dirty="0" smtClean="0"/>
              <a:t>Encyclopedia </a:t>
            </a:r>
            <a:br>
              <a:rPr lang="en-US" dirty="0" smtClean="0"/>
            </a:br>
            <a:r>
              <a:rPr lang="en-US" dirty="0" smtClean="0"/>
              <a:t>of the Bible</a:t>
            </a:r>
            <a:br>
              <a:rPr lang="en-US" dirty="0" smtClean="0"/>
            </a:br>
            <a:r>
              <a:rPr lang="en-US" dirty="0" smtClean="0"/>
              <a:t>Vol. 2</a:t>
            </a:r>
            <a:endParaRPr lang="en-US" dirty="0"/>
          </a:p>
        </p:txBody>
      </p:sp>
      <p:pic>
        <p:nvPicPr>
          <p:cNvPr id="4" name="Picture 3" descr="IMG_8059.JPG"/>
          <p:cNvPicPr>
            <a:picLocks noChangeAspect="1"/>
          </p:cNvPicPr>
          <p:nvPr/>
        </p:nvPicPr>
        <p:blipFill>
          <a:blip r:embed="rId3"/>
          <a:srcRect l="15357" t="5319" b="7801"/>
          <a:stretch>
            <a:fillRect/>
          </a:stretch>
        </p:blipFill>
        <p:spPr>
          <a:xfrm rot="5400000">
            <a:off x="3159386" y="909223"/>
            <a:ext cx="6603538" cy="5083485"/>
          </a:xfrm>
          <a:prstGeom prst="rect">
            <a:avLst/>
          </a:prstGeom>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Edification Is </a:t>
            </a:r>
            <a:br>
              <a:rPr lang="en-US" dirty="0" smtClean="0"/>
            </a:br>
            <a:r>
              <a:rPr lang="en-US" dirty="0" smtClean="0"/>
              <a:t>A Construction Term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Greek Word: </a:t>
            </a:r>
            <a:r>
              <a:rPr lang="en-US" dirty="0" err="1" smtClean="0"/>
              <a:t>oikodomeo</a:t>
            </a:r>
            <a:endParaRPr lang="en-US" dirty="0" smtClean="0"/>
          </a:p>
          <a:p>
            <a:pPr lvl="1"/>
            <a:r>
              <a:rPr lang="en-US" dirty="0" smtClean="0"/>
              <a:t>Literally: to build a house</a:t>
            </a:r>
          </a:p>
          <a:p>
            <a:pPr lvl="1"/>
            <a:r>
              <a:rPr lang="en-US" dirty="0" smtClean="0"/>
              <a:t>Metaphorically: to promote the spiritual growth and development of character of believers.</a:t>
            </a:r>
          </a:p>
          <a:p>
            <a:r>
              <a:rPr lang="en-US" dirty="0" smtClean="0"/>
              <a:t>Jesus Used This Term In His Parables</a:t>
            </a:r>
          </a:p>
          <a:p>
            <a:pPr lvl="1"/>
            <a:r>
              <a:rPr lang="en-US" dirty="0" smtClean="0"/>
              <a:t>Matthew 7:24, Matthew 21:33</a:t>
            </a:r>
          </a:p>
          <a:p>
            <a:pPr lvl="1"/>
            <a:r>
              <a:rPr lang="en-US" dirty="0" smtClean="0"/>
              <a:t>Luke 12:18, Luke 14:28</a:t>
            </a:r>
          </a:p>
          <a:p>
            <a:r>
              <a:rPr lang="en-US" dirty="0" smtClean="0"/>
              <a:t>Paul Continues With This Figurative Application</a:t>
            </a:r>
          </a:p>
          <a:p>
            <a:pPr lvl="1"/>
            <a:r>
              <a:rPr lang="en-US" dirty="0" smtClean="0"/>
              <a:t>1 Corinthians 14:12, 26</a:t>
            </a:r>
          </a:p>
          <a:p>
            <a:pPr lvl="1"/>
            <a:r>
              <a:rPr lang="en-US" dirty="0" smtClean="0"/>
              <a:t>2 Corinthians 12:19, 13:10</a:t>
            </a:r>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Edification In The Book of Ephesians</a:t>
            </a:r>
            <a:endParaRPr lang="en-US" dirty="0"/>
          </a:p>
        </p:txBody>
      </p:sp>
      <p:sp>
        <p:nvSpPr>
          <p:cNvPr id="3" name="Content Placeholder 2"/>
          <p:cNvSpPr>
            <a:spLocks noGrp="1"/>
          </p:cNvSpPr>
          <p:nvPr>
            <p:ph idx="1"/>
          </p:nvPr>
        </p:nvSpPr>
        <p:spPr/>
        <p:txBody>
          <a:bodyPr>
            <a:normAutofit lnSpcReduction="10000"/>
          </a:bodyPr>
          <a:lstStyle/>
          <a:p>
            <a:r>
              <a:rPr lang="en-US" dirty="0" smtClean="0"/>
              <a:t>Edification Is Building Up Christians Upon The Foundation of Christ &amp; His Apostles.</a:t>
            </a:r>
          </a:p>
          <a:p>
            <a:pPr lvl="1"/>
            <a:r>
              <a:rPr lang="en-US" dirty="0" smtClean="0"/>
              <a:t>Ephesians 2:19-22</a:t>
            </a:r>
          </a:p>
          <a:p>
            <a:r>
              <a:rPr lang="en-US" dirty="0" smtClean="0"/>
              <a:t>Edification Is Enhanced Through Servants Who Are Teaching The Truth In Love.</a:t>
            </a:r>
          </a:p>
          <a:p>
            <a:pPr lvl="1"/>
            <a:r>
              <a:rPr lang="en-US" dirty="0" smtClean="0"/>
              <a:t>Ephesians 4:12-16</a:t>
            </a:r>
          </a:p>
          <a:p>
            <a:r>
              <a:rPr lang="en-US" dirty="0" smtClean="0"/>
              <a:t>Edification Is The Motivation In Our Speech, Our Tender Hearts, &amp; Our Forgiving Spirit.</a:t>
            </a:r>
          </a:p>
          <a:p>
            <a:pPr lvl="1"/>
            <a:r>
              <a:rPr lang="en-US" dirty="0" smtClean="0"/>
              <a:t>Ephesians 4:29-32</a:t>
            </a:r>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Charge To Edify One Another</a:t>
            </a:r>
            <a:endParaRPr lang="en-US" dirty="0"/>
          </a:p>
        </p:txBody>
      </p:sp>
      <p:sp>
        <p:nvSpPr>
          <p:cNvPr id="3" name="Content Placeholder 2"/>
          <p:cNvSpPr>
            <a:spLocks noGrp="1"/>
          </p:cNvSpPr>
          <p:nvPr>
            <p:ph idx="1"/>
          </p:nvPr>
        </p:nvSpPr>
        <p:spPr/>
        <p:txBody>
          <a:bodyPr/>
          <a:lstStyle/>
          <a:p>
            <a:r>
              <a:rPr lang="en-US" dirty="0" smtClean="0"/>
              <a:t>Given To All Christians</a:t>
            </a:r>
          </a:p>
          <a:p>
            <a:pPr lvl="1"/>
            <a:r>
              <a:rPr lang="en-US" dirty="0" smtClean="0"/>
              <a:t>1 Thessalonians 5:11, Romans 14:19</a:t>
            </a:r>
          </a:p>
          <a:p>
            <a:r>
              <a:rPr lang="en-US" dirty="0" smtClean="0"/>
              <a:t>Especially Important When Fulfilling The Roles of Elders or Evangelists</a:t>
            </a:r>
          </a:p>
          <a:p>
            <a:pPr lvl="1"/>
            <a:r>
              <a:rPr lang="en-US" dirty="0" smtClean="0"/>
              <a:t>Ephesians 4:11-12, 2 Corinthians 10:8</a:t>
            </a:r>
          </a:p>
          <a:p>
            <a:r>
              <a:rPr lang="en-US" dirty="0" smtClean="0"/>
              <a:t>We Cannot Become Distracted From The Importance of Genuine Edification.</a:t>
            </a:r>
          </a:p>
          <a:p>
            <a:pPr lvl="1"/>
            <a:r>
              <a:rPr lang="en-US" dirty="0" smtClean="0"/>
              <a:t>1 Timothy 1:4</a:t>
            </a:r>
          </a:p>
          <a:p>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That Edify</a:t>
            </a:r>
            <a:endParaRPr lang="en-US" dirty="0"/>
          </a:p>
        </p:txBody>
      </p:sp>
      <p:sp>
        <p:nvSpPr>
          <p:cNvPr id="3" name="Content Placeholder 2"/>
          <p:cNvSpPr>
            <a:spLocks noGrp="1"/>
          </p:cNvSpPr>
          <p:nvPr>
            <p:ph idx="1"/>
          </p:nvPr>
        </p:nvSpPr>
        <p:spPr>
          <a:xfrm>
            <a:off x="457200" y="1448998"/>
            <a:ext cx="8229600" cy="5089524"/>
          </a:xfrm>
        </p:spPr>
        <p:txBody>
          <a:bodyPr>
            <a:normAutofit fontScale="92500" lnSpcReduction="20000"/>
          </a:bodyPr>
          <a:lstStyle/>
          <a:p>
            <a:r>
              <a:rPr lang="en-US" dirty="0" smtClean="0"/>
              <a:t>We Edify By Teaching The Scriptures</a:t>
            </a:r>
          </a:p>
          <a:p>
            <a:pPr lvl="1"/>
            <a:r>
              <a:rPr lang="en-US" dirty="0" smtClean="0"/>
              <a:t>Romans 15:20, 1 Corinthians 8:1</a:t>
            </a:r>
          </a:p>
          <a:p>
            <a:r>
              <a:rPr lang="en-US" dirty="0" smtClean="0"/>
              <a:t>We Edify By Giving Care &amp; Comfort To </a:t>
            </a:r>
            <a:br>
              <a:rPr lang="en-US" dirty="0" smtClean="0"/>
            </a:br>
            <a:r>
              <a:rPr lang="en-US" dirty="0" smtClean="0"/>
              <a:t>One Another</a:t>
            </a:r>
          </a:p>
          <a:p>
            <a:pPr lvl="1"/>
            <a:r>
              <a:rPr lang="en-US" dirty="0" smtClean="0"/>
              <a:t>Romans 15:2, 1 Corinthians 14:3, 1 Thessalonians 5:11</a:t>
            </a:r>
          </a:p>
          <a:p>
            <a:r>
              <a:rPr lang="en-US" dirty="0" smtClean="0"/>
              <a:t>We Edify By Cooperating In An Orderly Manner.</a:t>
            </a:r>
          </a:p>
          <a:p>
            <a:pPr lvl="1"/>
            <a:r>
              <a:rPr lang="en-US" dirty="0" smtClean="0"/>
              <a:t>1 Corinthians 14:26</a:t>
            </a:r>
          </a:p>
          <a:p>
            <a:r>
              <a:rPr lang="en-US" dirty="0" smtClean="0"/>
              <a:t>We Edify By Making Thoughtful Decisions</a:t>
            </a:r>
          </a:p>
          <a:p>
            <a:pPr lvl="1"/>
            <a:r>
              <a:rPr lang="en-US" dirty="0" smtClean="0"/>
              <a:t>1 Corinthians 8:10, 1 Corinthians 10:23</a:t>
            </a:r>
          </a:p>
          <a:p>
            <a:r>
              <a:rPr lang="en-US" dirty="0" smtClean="0"/>
              <a:t>We Edify By Using Our Talents To Bless Others</a:t>
            </a:r>
          </a:p>
          <a:p>
            <a:pPr lvl="1"/>
            <a:r>
              <a:rPr lang="en-US" dirty="0" smtClean="0"/>
              <a:t>1 Corinthians 14:4, 17</a:t>
            </a:r>
          </a:p>
          <a:p>
            <a:pPr lvl="1"/>
            <a:endParaRPr lang="en-US" dirty="0" smtClean="0"/>
          </a:p>
          <a:p>
            <a:endParaRPr lang="en-US" dirty="0" smtClean="0"/>
          </a:p>
          <a:p>
            <a:pPr lvl="1"/>
            <a:endParaRPr lang="en-US"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dification-Title.jpg"/>
          <p:cNvPicPr>
            <a:picLocks noChangeAspect="1"/>
          </p:cNvPicPr>
          <p:nvPr/>
        </p:nvPicPr>
        <p:blipFill>
          <a:blip r:embed="rId3"/>
          <a:stretch>
            <a:fillRect/>
          </a:stretch>
        </p:blipFill>
        <p:spPr>
          <a:xfrm>
            <a:off x="0" y="0"/>
            <a:ext cx="9144000" cy="6858001"/>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401</TotalTime>
  <Words>1080</Words>
  <Application>Microsoft Macintosh PowerPoint</Application>
  <PresentationFormat>On-screen Show (4:3)</PresentationFormat>
  <Paragraphs>79</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Default Theme</vt:lpstr>
      <vt:lpstr>Slide 1</vt:lpstr>
      <vt:lpstr>Zondervan  Encyclopedia  of the Bible Vol. 2</vt:lpstr>
      <vt:lpstr>Edification Is  A Construction Term</vt:lpstr>
      <vt:lpstr>Edification In The Book of Ephesians</vt:lpstr>
      <vt:lpstr>The Charge To Edify One Another</vt:lpstr>
      <vt:lpstr>Actions That Edify</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35</cp:revision>
  <cp:lastPrinted>2015-03-01T03:22:33Z</cp:lastPrinted>
  <dcterms:created xsi:type="dcterms:W3CDTF">2015-03-01T03:14:17Z</dcterms:created>
  <dcterms:modified xsi:type="dcterms:W3CDTF">2015-03-01T03:23:08Z</dcterms:modified>
</cp:coreProperties>
</file>