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6"/>
  </p:notesMasterIdLst>
  <p:sldIdLst>
    <p:sldId id="256" r:id="rId2"/>
    <p:sldId id="264" r:id="rId3"/>
    <p:sldId id="263" r:id="rId4"/>
    <p:sldId id="258"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notes"/>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notesView">
  <p:normalViewPr>
    <p:restoredLeft sz="15620"/>
    <p:restoredTop sz="62405" autoAdjust="0"/>
  </p:normalViewPr>
  <p:slideViewPr>
    <p:cSldViewPr snapToGrid="0" snapToObjects="1">
      <p:cViewPr varScale="1">
        <p:scale>
          <a:sx n="71" d="100"/>
          <a:sy n="71" d="100"/>
        </p:scale>
        <p:origin x="-1968" y="-112"/>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9" d="100"/>
          <a:sy n="89" d="100"/>
        </p:scale>
        <p:origin x="-2880" y="-10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B88D14-9153-854B-9CEF-DF8775270C06}" type="datetimeFigureOut">
              <a:rPr lang="en-US" smtClean="0"/>
              <a:pPr/>
              <a:t>6/7/15</a:t>
            </a:fld>
            <a:endParaRPr lang="en-US"/>
          </a:p>
        </p:txBody>
      </p:sp>
      <p:sp>
        <p:nvSpPr>
          <p:cNvPr id="4" name="Slide Image Placeholder 3"/>
          <p:cNvSpPr>
            <a:spLocks noGrp="1" noRot="1" noChangeAspect="1"/>
          </p:cNvSpPr>
          <p:nvPr>
            <p:ph type="sldImg" idx="2"/>
          </p:nvPr>
        </p:nvSpPr>
        <p:spPr>
          <a:xfrm>
            <a:off x="1567078" y="90720"/>
            <a:ext cx="3558765" cy="2669074"/>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0944" y="2865633"/>
            <a:ext cx="6607000" cy="613094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5"/>
          </p:nvPr>
        </p:nvSpPr>
        <p:spPr>
          <a:xfrm>
            <a:off x="5737400" y="457200"/>
            <a:ext cx="869600" cy="457200"/>
          </a:xfrm>
          <a:prstGeom prst="rect">
            <a:avLst/>
          </a:prstGeom>
        </p:spPr>
        <p:txBody>
          <a:bodyPr vert="horz" lIns="91440" tIns="45720" rIns="91440" bIns="45720" rtlCol="0" anchor="b"/>
          <a:lstStyle>
            <a:lvl1pPr algn="r">
              <a:defRPr sz="1200"/>
            </a:lvl1pPr>
          </a:lstStyle>
          <a:p>
            <a:fld id="{DF6DE5CB-590A-C04D-AEC0-88FFBC58F9A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Tonight we are finishing</a:t>
            </a:r>
            <a:r>
              <a:rPr lang="en-US" sz="1400" baseline="0" dirty="0" smtClean="0"/>
              <a:t> our series on the book of James.</a:t>
            </a:r>
            <a:endParaRPr lang="en-US" sz="1400" dirty="0" smtClean="0"/>
          </a:p>
          <a:p>
            <a:endParaRPr lang="en-US" sz="1400" dirty="0" smtClean="0"/>
          </a:p>
          <a:p>
            <a:endParaRPr lang="en-US" sz="1400" baseline="0" dirty="0" smtClean="0"/>
          </a:p>
          <a:p>
            <a:endParaRPr lang="en-US" baseline="0" dirty="0" smtClean="0"/>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DF6DE5CB-590A-C04D-AEC0-88FFBC58F9A5}"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66863" y="90488"/>
            <a:ext cx="3559175" cy="2668587"/>
          </a:xfrm>
        </p:spPr>
      </p:sp>
      <p:sp>
        <p:nvSpPr>
          <p:cNvPr id="3" name="Notes Placeholder 2"/>
          <p:cNvSpPr>
            <a:spLocks noGrp="1"/>
          </p:cNvSpPr>
          <p:nvPr>
            <p:ph type="body" idx="1"/>
          </p:nvPr>
        </p:nvSpPr>
        <p:spPr/>
        <p:txBody>
          <a:bodyPr>
            <a:normAutofit/>
          </a:bodyPr>
          <a:lstStyle/>
          <a:p>
            <a:r>
              <a:rPr lang="en-US" sz="1600" b="1" baseline="0" dirty="0" smtClean="0"/>
              <a:t>Acknowledge God – as my closest friend, as my reference point for humility, as my judge, and as the purpose for my plans.</a:t>
            </a:r>
          </a:p>
          <a:p>
            <a:endParaRPr lang="en-US" sz="1600" b="1" baseline="0" dirty="0" smtClean="0"/>
          </a:p>
          <a:p>
            <a:r>
              <a:rPr lang="en-US" sz="1600" b="1" baseline="0" dirty="0" smtClean="0"/>
              <a:t>I CHOOSE NOT TO TRUST RICHES.   This section refers to two Bible teachings.</a:t>
            </a:r>
          </a:p>
          <a:p>
            <a:endParaRPr lang="en-US" sz="1600" b="1" baseline="0" dirty="0" smtClean="0"/>
          </a:p>
          <a:p>
            <a:r>
              <a:rPr lang="en-US" sz="1600" b="0" baseline="0" dirty="0" smtClean="0"/>
              <a:t>First is Vs 1-3: A reference to Matt. 6:19-21.  Think about where you’ve laid up your treasure.</a:t>
            </a:r>
            <a:br>
              <a:rPr lang="en-US" sz="1600" b="0" baseline="0" dirty="0" smtClean="0"/>
            </a:br>
            <a:endParaRPr lang="en-US" sz="1600" b="0" baseline="0" dirty="0" smtClean="0"/>
          </a:p>
          <a:p>
            <a:r>
              <a:rPr lang="en-US" sz="1600" b="0" baseline="0" dirty="0" smtClean="0"/>
              <a:t>Second is Vs 4-6: A reference to Leviticus 19:13 and Deut. 24:14-15…. Command aimed at keeping people from getting rich by mistreating others. </a:t>
            </a:r>
            <a:r>
              <a:rPr lang="en-US" sz="1600" b="1" baseline="0" dirty="0" smtClean="0"/>
              <a:t> Repeated in Proverbs 3:27-28</a:t>
            </a:r>
            <a:r>
              <a:rPr lang="en-US" sz="1600" b="0" baseline="0" dirty="0" smtClean="0"/>
              <a:t>.  When we don’t pay those who have earned payment, it is counted against us.  </a:t>
            </a:r>
            <a:br>
              <a:rPr lang="en-US" sz="1600" b="0" baseline="0" dirty="0" smtClean="0"/>
            </a:br>
            <a:r>
              <a:rPr lang="en-US" sz="1600" b="0" baseline="0" dirty="0" smtClean="0"/>
              <a:t/>
            </a:r>
            <a:br>
              <a:rPr lang="en-US" sz="1600" b="0" baseline="0" dirty="0" smtClean="0"/>
            </a:br>
            <a:r>
              <a:rPr lang="en-US" sz="1600" b="0" baseline="0" dirty="0" smtClean="0"/>
              <a:t>This section builds off the arrogant discussion of the man who planned to buy and sell and make a profit – but wasn’t concerned with what is SPIRITUALLY profitable.</a:t>
            </a:r>
          </a:p>
          <a:p>
            <a:endParaRPr lang="en-US" sz="1600" b="0" baseline="0" dirty="0" smtClean="0"/>
          </a:p>
          <a:p>
            <a:r>
              <a:rPr lang="en-US" sz="1600" kern="1200" dirty="0" smtClean="0">
                <a:solidFill>
                  <a:schemeClr val="tx1"/>
                </a:solidFill>
                <a:latin typeface="+mn-lt"/>
                <a:ea typeface="+mn-ea"/>
                <a:cs typeface="+mn-cs"/>
              </a:rPr>
              <a:t>5:6- The</a:t>
            </a:r>
            <a:r>
              <a:rPr lang="en-US" sz="1600" kern="1200" baseline="0" dirty="0" smtClean="0">
                <a:solidFill>
                  <a:schemeClr val="tx1"/>
                </a:solidFill>
                <a:latin typeface="+mn-lt"/>
                <a:ea typeface="+mn-ea"/>
                <a:cs typeface="+mn-cs"/>
              </a:rPr>
              <a:t> GREEDY of the World find it easy to step on and take advantage of Christians because as James says they </a:t>
            </a:r>
            <a:r>
              <a:rPr lang="en-US" sz="1600" kern="1200" dirty="0" smtClean="0">
                <a:solidFill>
                  <a:schemeClr val="tx1"/>
                </a:solidFill>
                <a:latin typeface="+mn-lt"/>
                <a:ea typeface="+mn-ea"/>
                <a:cs typeface="+mn-cs"/>
              </a:rPr>
              <a:t>do “not resist.”  Like Jesus was meek and led to slaughter, his disciples (the just) have been persecuted and abused with ease by the ruthless and greedy.</a:t>
            </a:r>
            <a:r>
              <a:rPr lang="en-US" sz="1600" kern="1200" baseline="0" dirty="0" smtClean="0">
                <a:solidFill>
                  <a:schemeClr val="tx1"/>
                </a:solidFill>
                <a:latin typeface="+mn-lt"/>
                <a:ea typeface="+mn-ea"/>
                <a:cs typeface="+mn-cs"/>
              </a:rPr>
              <a:t>  Point: Just because it was easy to do – doesn’t make it right!</a:t>
            </a:r>
            <a:endParaRPr lang="en-US" sz="1600" b="0" baseline="0" dirty="0" smtClean="0"/>
          </a:p>
          <a:p>
            <a:endParaRPr lang="en-US" sz="1600" b="0" baseline="0" dirty="0" smtClean="0"/>
          </a:p>
          <a:p>
            <a:endParaRPr lang="en-US" sz="1600" b="0" baseline="0" dirty="0" smtClean="0"/>
          </a:p>
          <a:p>
            <a:endParaRPr lang="en-US" sz="1600" b="1" baseline="0" dirty="0" smtClean="0"/>
          </a:p>
          <a:p>
            <a:endParaRPr lang="en-US" sz="1600" b="1" baseline="0" dirty="0" smtClean="0"/>
          </a:p>
          <a:p>
            <a:endParaRPr lang="en-US" sz="1600" baseline="0" dirty="0" smtClean="0"/>
          </a:p>
        </p:txBody>
      </p:sp>
      <p:sp>
        <p:nvSpPr>
          <p:cNvPr id="4" name="Slide Number Placeholder 3"/>
          <p:cNvSpPr>
            <a:spLocks noGrp="1"/>
          </p:cNvSpPr>
          <p:nvPr>
            <p:ph type="sldNum" sz="quarter" idx="10"/>
          </p:nvPr>
        </p:nvSpPr>
        <p:spPr/>
        <p:txBody>
          <a:bodyPr/>
          <a:lstStyle/>
          <a:p>
            <a:fld id="{DF6DE5CB-590A-C04D-AEC0-88FFBC58F9A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66863" y="90488"/>
            <a:ext cx="3559175" cy="2668587"/>
          </a:xfrm>
        </p:spPr>
      </p:sp>
      <p:sp>
        <p:nvSpPr>
          <p:cNvPr id="3" name="Notes Placeholder 2"/>
          <p:cNvSpPr>
            <a:spLocks noGrp="1"/>
          </p:cNvSpPr>
          <p:nvPr>
            <p:ph type="body" idx="1"/>
          </p:nvPr>
        </p:nvSpPr>
        <p:spPr/>
        <p:txBody>
          <a:bodyPr>
            <a:normAutofit fontScale="92500" lnSpcReduction="10000"/>
          </a:bodyPr>
          <a:lstStyle/>
          <a:p>
            <a:r>
              <a:rPr lang="en-US" b="1" baseline="0" dirty="0" smtClean="0"/>
              <a:t>I </a:t>
            </a:r>
            <a:r>
              <a:rPr lang="en-US" b="1" baseline="0" dirty="0" smtClean="0"/>
              <a:t>CHOOSE PATIENCE.</a:t>
            </a:r>
            <a:r>
              <a:rPr lang="en-US" b="1" baseline="0" dirty="0" smtClean="0"/>
              <a:t> </a:t>
            </a:r>
            <a:endParaRPr lang="en-US" b="0" baseline="0" dirty="0" smtClean="0"/>
          </a:p>
          <a:p>
            <a:pPr>
              <a:buFont typeface="Wingdings" pitchFamily="8" charset="2"/>
              <a:buChar char="Ø"/>
            </a:pPr>
            <a:r>
              <a:rPr lang="en-US" b="0" baseline="0" dirty="0" smtClean="0"/>
              <a:t>Strong Heart.</a:t>
            </a:r>
          </a:p>
          <a:p>
            <a:pPr>
              <a:buFont typeface="Wingdings" pitchFamily="8" charset="2"/>
              <a:buChar char="Ø"/>
            </a:pPr>
            <a:r>
              <a:rPr lang="en-US" b="0" baseline="0" dirty="0" smtClean="0"/>
              <a:t>Avoid of complaining.</a:t>
            </a:r>
          </a:p>
          <a:p>
            <a:pPr>
              <a:buFont typeface="Wingdings" pitchFamily="8" charset="2"/>
              <a:buChar char="Ø"/>
            </a:pPr>
            <a:r>
              <a:rPr lang="en-US" b="0" baseline="0" dirty="0" smtClean="0"/>
              <a:t>You’re Not Alone. (remember the prophets)</a:t>
            </a:r>
          </a:p>
          <a:p>
            <a:pPr>
              <a:buFont typeface="Wingdings" pitchFamily="8" charset="2"/>
              <a:buChar char="Ø"/>
            </a:pPr>
            <a:r>
              <a:rPr lang="en-US" b="0" baseline="0" dirty="0" smtClean="0"/>
              <a:t>Endure, Trusting in the Compassion and Mercy of God</a:t>
            </a:r>
            <a:r>
              <a:rPr lang="en-US" b="0" baseline="0" dirty="0" smtClean="0"/>
              <a:t>.</a:t>
            </a:r>
          </a:p>
          <a:p>
            <a:pPr>
              <a:buFont typeface="Wingdings" pitchFamily="8" charset="2"/>
              <a:buChar char="Ø"/>
            </a:pPr>
            <a:endParaRPr lang="en-US" b="0" baseline="0" dirty="0" smtClean="0"/>
          </a:p>
          <a:p>
            <a:pPr>
              <a:buFont typeface="Wingdings" pitchFamily="8" charset="2"/>
              <a:buNone/>
            </a:pPr>
            <a:r>
              <a:rPr lang="en-US" b="0" baseline="0" dirty="0" smtClean="0"/>
              <a:t>**** Think of how many areas Patience impacts!!!  The list is astounding…</a:t>
            </a:r>
          </a:p>
          <a:p>
            <a:pPr>
              <a:buFont typeface="Wingdings" pitchFamily="8" charset="2"/>
              <a:buNone/>
            </a:pPr>
            <a:endParaRPr lang="en-US" b="0" baseline="0" dirty="0" smtClean="0"/>
          </a:p>
          <a:p>
            <a:pPr>
              <a:buFont typeface="Wingdings" pitchFamily="8" charset="2"/>
              <a:buNone/>
            </a:pPr>
            <a:r>
              <a:rPr lang="en-US" sz="1200" kern="1200" dirty="0" smtClean="0">
                <a:solidFill>
                  <a:schemeClr val="tx1"/>
                </a:solidFill>
                <a:latin typeface="+mn-lt"/>
                <a:ea typeface="+mn-ea"/>
                <a:cs typeface="+mn-cs"/>
              </a:rPr>
              <a:t>Patience and Love	Patience and Perseverance	Patience and Temptation	Patience And decision making	Patience and the prophets	Patience and Faith in God	Patience and our </a:t>
            </a:r>
            <a:r>
              <a:rPr lang="en-US" sz="1200" kern="1200" dirty="0" err="1" smtClean="0">
                <a:solidFill>
                  <a:schemeClr val="tx1"/>
                </a:solidFill>
                <a:latin typeface="+mn-lt"/>
                <a:ea typeface="+mn-ea"/>
                <a:cs typeface="+mn-cs"/>
              </a:rPr>
              <a:t>Prayerlife</a:t>
            </a:r>
            <a:r>
              <a:rPr lang="en-US" sz="1200" kern="1200" dirty="0" smtClean="0">
                <a:solidFill>
                  <a:schemeClr val="tx1"/>
                </a:solidFill>
                <a:latin typeface="+mn-lt"/>
                <a:ea typeface="+mn-ea"/>
                <a:cs typeface="+mn-cs"/>
              </a:rPr>
              <a:t>		Patience and reaping and sowing		Patience and intolerance/righteous indignation 		Patience and stewardship	Patience and conflict	Patience and dating	Patience and fruit of the spirit	Patience and mental peace/anxiety	Patience and Parenting	Patience and redeeming the time</a:t>
            </a:r>
            <a:endParaRPr lang="en-US" b="0" baseline="0" dirty="0" smtClean="0"/>
          </a:p>
          <a:p>
            <a:endParaRPr lang="en-US" b="1" baseline="0" dirty="0" smtClean="0"/>
          </a:p>
          <a:p>
            <a:r>
              <a:rPr lang="en-US" b="1" baseline="0" dirty="0" smtClean="0"/>
              <a:t>3 reasons for patience: </a:t>
            </a:r>
            <a:r>
              <a:rPr lang="en-US" sz="1200" kern="1200" dirty="0" smtClean="0">
                <a:solidFill>
                  <a:schemeClr val="tx1"/>
                </a:solidFill>
                <a:latin typeface="+mn-lt"/>
                <a:ea typeface="+mn-ea"/>
                <a:cs typeface="+mn-cs"/>
              </a:rPr>
              <a:t>Helping us be patient: there is a legitimate need for late rains. There is precious fruit, and </a:t>
            </a:r>
            <a:r>
              <a:rPr lang="en-US" sz="1200" kern="1200" dirty="0" err="1" smtClean="0">
                <a:solidFill>
                  <a:schemeClr val="tx1"/>
                </a:solidFill>
                <a:latin typeface="+mn-lt"/>
                <a:ea typeface="+mn-ea"/>
                <a:cs typeface="+mn-cs"/>
              </a:rPr>
              <a:t>jesus</a:t>
            </a:r>
            <a:r>
              <a:rPr lang="en-US" sz="1200" kern="1200" dirty="0" smtClean="0">
                <a:solidFill>
                  <a:schemeClr val="tx1"/>
                </a:solidFill>
                <a:latin typeface="+mn-lt"/>
                <a:ea typeface="+mn-ea"/>
                <a:cs typeface="+mn-cs"/>
              </a:rPr>
              <a:t> return is SO SOON!</a:t>
            </a:r>
            <a:endParaRPr lang="en-US" b="1" baseline="0" dirty="0" smtClean="0"/>
          </a:p>
          <a:p>
            <a:endParaRPr lang="en-US" b="1" baseline="0" dirty="0" smtClean="0"/>
          </a:p>
          <a:p>
            <a:r>
              <a:rPr lang="en-US" b="1" baseline="0" dirty="0" smtClean="0"/>
              <a:t>Vs 9 – Patience with one another again: </a:t>
            </a:r>
            <a:r>
              <a:rPr lang="en-US" sz="1200" kern="1200" dirty="0" smtClean="0">
                <a:solidFill>
                  <a:schemeClr val="tx1"/>
                </a:solidFill>
                <a:latin typeface="+mn-lt"/>
                <a:ea typeface="+mn-ea"/>
                <a:cs typeface="+mn-cs"/>
              </a:rPr>
              <a:t>Judge not... Technically this is don't Groan. The muffled impatience we have towards fellow Christians.  We expect them to know better or do better. We clash personalities or just</a:t>
            </a:r>
            <a:r>
              <a:rPr lang="en-US" sz="1200" kern="1200" baseline="0" dirty="0" smtClean="0">
                <a:solidFill>
                  <a:schemeClr val="tx1"/>
                </a:solidFill>
                <a:latin typeface="+mn-lt"/>
                <a:ea typeface="+mn-ea"/>
                <a:cs typeface="+mn-cs"/>
              </a:rPr>
              <a:t> want to rush their growth…</a:t>
            </a:r>
            <a:r>
              <a:rPr lang="en-US" sz="1200" kern="1200" dirty="0" smtClean="0">
                <a:solidFill>
                  <a:schemeClr val="tx1"/>
                </a:solidFill>
                <a:latin typeface="+mn-lt"/>
                <a:ea typeface="+mn-ea"/>
                <a:cs typeface="+mn-cs"/>
              </a:rPr>
              <a:t> we get frustrated with our spiritual family just like biological family sometimes.</a:t>
            </a:r>
          </a:p>
          <a:p>
            <a:endParaRPr lang="en-US" sz="1200" b="1"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In my goals and in my </a:t>
            </a:r>
            <a:r>
              <a:rPr lang="en-US" sz="1200" b="1" kern="1200" baseline="0" dirty="0" err="1" smtClean="0">
                <a:solidFill>
                  <a:schemeClr val="tx1"/>
                </a:solidFill>
                <a:latin typeface="+mn-lt"/>
                <a:ea typeface="+mn-ea"/>
                <a:cs typeface="+mn-cs"/>
              </a:rPr>
              <a:t>relatinoships</a:t>
            </a:r>
            <a:r>
              <a:rPr lang="en-US" sz="1200" b="1" kern="1200" baseline="0" dirty="0" smtClean="0">
                <a:solidFill>
                  <a:schemeClr val="tx1"/>
                </a:solidFill>
                <a:latin typeface="+mn-lt"/>
                <a:ea typeface="+mn-ea"/>
                <a:cs typeface="+mn-cs"/>
              </a:rPr>
              <a:t>: I NEED PATIENCE!</a:t>
            </a:r>
            <a:endParaRPr lang="en-US" b="1" baseline="0" dirty="0" smtClean="0"/>
          </a:p>
          <a:p>
            <a:endParaRPr lang="en-US" b="1" baseline="0" dirty="0" smtClean="0"/>
          </a:p>
          <a:p>
            <a:r>
              <a:rPr lang="en-US" b="1" baseline="0" dirty="0" smtClean="0"/>
              <a:t>I CHOOSE PRAYER.</a:t>
            </a:r>
          </a:p>
          <a:p>
            <a:r>
              <a:rPr lang="en-US" b="0" baseline="0" dirty="0" smtClean="0"/>
              <a:t>In suffering, I will pray to God. In good times, I will still speak to God, but in praise…. Because God is the one I will turn to. I turn to </a:t>
            </a:r>
            <a:r>
              <a:rPr lang="en-US" b="0" baseline="0" dirty="0" smtClean="0"/>
              <a:t>him.</a:t>
            </a:r>
            <a:r>
              <a:rPr lang="en-US" dirty="0" smtClean="0"/>
              <a:t>  </a:t>
            </a:r>
            <a:r>
              <a:rPr lang="en-US" b="0" baseline="0" dirty="0" smtClean="0"/>
              <a:t>Pray without ceasing…</a:t>
            </a:r>
          </a:p>
          <a:p>
            <a:endParaRPr lang="en-US" b="0" baseline="0" dirty="0" smtClean="0"/>
          </a:p>
          <a:p>
            <a:r>
              <a:rPr lang="en-US" b="0" baseline="0" dirty="0" smtClean="0"/>
              <a:t>Praying when we are suffering – facing poverty, prison, hardships, disappointments, grief, depression, hopelessness.</a:t>
            </a:r>
          </a:p>
          <a:p>
            <a:r>
              <a:rPr lang="en-US" b="0" baseline="0" dirty="0" smtClean="0"/>
              <a:t>Praying when we are sick – the benefit of CALLING the eldership to us, to pray and to care for us.</a:t>
            </a:r>
          </a:p>
          <a:p>
            <a:r>
              <a:rPr lang="en-US" b="0" baseline="0" dirty="0" smtClean="0"/>
              <a:t>Praying when we are spiritually sick – when sin is pulling you down – it is time to SIT DOWN with your spouse, with your friend, with a trusted Christian and say: this is my sin. Please pray for me.</a:t>
            </a:r>
          </a:p>
          <a:p>
            <a:endParaRPr lang="en-US" b="0" baseline="0" dirty="0" smtClean="0"/>
          </a:p>
          <a:p>
            <a:r>
              <a:rPr lang="en-US" b="0" baseline="0" dirty="0" smtClean="0"/>
              <a:t>**BECAUSE God answers PRAYER.  God intervenes on behalf of his people to bring about an outcome we wouldn’t have been blessed with otherwise. For example, think of Elijah.. (1 Kings 18:41-45…based on the promise of Deut. 11:13-17.)  When suffering, sick, or overcome with sin:: PRAY – pray fully (7 times) and pray not selfishly (like </a:t>
            </a:r>
            <a:r>
              <a:rPr lang="en-US" b="0" baseline="0" dirty="0" err="1" smtClean="0"/>
              <a:t>ch</a:t>
            </a:r>
            <a:r>
              <a:rPr lang="en-US" b="0" baseline="0" dirty="0" smtClean="0"/>
              <a:t> 4) but for God to fulfill His promises.  May He give us each day our daily bread, May His kingdom come and His will be done!</a:t>
            </a:r>
          </a:p>
          <a:p>
            <a:endParaRPr lang="en-US" b="1" baseline="0" dirty="0" smtClean="0"/>
          </a:p>
          <a:p>
            <a:endParaRPr lang="en-US" baseline="0" dirty="0" smtClean="0"/>
          </a:p>
        </p:txBody>
      </p:sp>
      <p:sp>
        <p:nvSpPr>
          <p:cNvPr id="4" name="Slide Number Placeholder 3"/>
          <p:cNvSpPr>
            <a:spLocks noGrp="1"/>
          </p:cNvSpPr>
          <p:nvPr>
            <p:ph type="sldNum" sz="quarter" idx="10"/>
          </p:nvPr>
        </p:nvSpPr>
        <p:spPr/>
        <p:txBody>
          <a:bodyPr/>
          <a:lstStyle/>
          <a:p>
            <a:fld id="{DF6DE5CB-590A-C04D-AEC0-88FFBC58F9A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66255" y="90720"/>
            <a:ext cx="2413951" cy="1810463"/>
          </a:xfrm>
        </p:spPr>
      </p:sp>
      <p:sp>
        <p:nvSpPr>
          <p:cNvPr id="3" name="Notes Placeholder 2"/>
          <p:cNvSpPr>
            <a:spLocks noGrp="1"/>
          </p:cNvSpPr>
          <p:nvPr>
            <p:ph type="body" idx="1"/>
          </p:nvPr>
        </p:nvSpPr>
        <p:spPr>
          <a:xfrm>
            <a:off x="120944" y="1901183"/>
            <a:ext cx="6607000" cy="7095391"/>
          </a:xfrm>
        </p:spPr>
        <p:txBody>
          <a:bodyPr>
            <a:normAutofit/>
          </a:bodyPr>
          <a:lstStyle/>
          <a:p>
            <a:r>
              <a:rPr lang="en-US" sz="1600" b="1" baseline="0" dirty="0" smtClean="0"/>
              <a:t>I CHOOSE PURSUIT.</a:t>
            </a:r>
          </a:p>
          <a:p>
            <a:r>
              <a:rPr lang="en-US" sz="1600" b="0" baseline="0" dirty="0" smtClean="0"/>
              <a:t>James’ final words are for us to pick up where he leaves off.  In this book he’s guided us to make choices that keep us away from sin and walking in Holiness with Jesus. And he’s talked to us about these choices to give us not just a better life on earth – but to SAVE OUR SOULS from DEATH.</a:t>
            </a:r>
          </a:p>
          <a:p>
            <a:endParaRPr lang="en-US" sz="1600" b="0" baseline="0" dirty="0" smtClean="0"/>
          </a:p>
          <a:p>
            <a:r>
              <a:rPr lang="en-US" sz="1600" b="0" baseline="0" dirty="0" smtClean="0"/>
              <a:t>I choose not to give up on one another. I choose to get in my car and drive to your house and sit at the kitchen table and study.  I choose to pick up the phone and call you and urge you with love to turn back from sin. I choose to pray for the right things to say and to speak with boldness and compassion.  I choose to come after you.</a:t>
            </a:r>
          </a:p>
          <a:p>
            <a:endParaRPr lang="en-US" sz="1600" b="0" baseline="0" dirty="0" smtClean="0"/>
          </a:p>
          <a:p>
            <a:r>
              <a:rPr lang="en-US" sz="1600" b="0" baseline="0" dirty="0" smtClean="0"/>
              <a:t>This choice is the epitome of an ACTIVE LOVE.  Jesus left heaven to pursue you and me – to win us back by His love and leadership.</a:t>
            </a:r>
          </a:p>
          <a:p>
            <a:r>
              <a:rPr lang="en-US" sz="1600" b="0" baseline="0" dirty="0" smtClean="0"/>
              <a:t>Luke 15- the shepherd ventures out to find the wandering lamb and bring him or her back.</a:t>
            </a:r>
          </a:p>
          <a:p>
            <a:endParaRPr lang="en-US" sz="1600" b="0" baseline="0" dirty="0" smtClean="0"/>
          </a:p>
          <a:p>
            <a:r>
              <a:rPr lang="en-US" sz="1600" b="0" baseline="0" dirty="0" smtClean="0"/>
              <a:t>** Because Good people with Good hearts DO get blinded by sin and STRAY.</a:t>
            </a:r>
          </a:p>
          <a:p>
            <a:r>
              <a:rPr lang="en-US" sz="1600" b="0" baseline="0" dirty="0" smtClean="0"/>
              <a:t>** Because Good people with Good hearts WILL TURN BACK – maybe not every time – but sometimes they really do come back!!</a:t>
            </a:r>
          </a:p>
          <a:p>
            <a:r>
              <a:rPr lang="en-US" sz="1600" b="0" baseline="0" dirty="0" smtClean="0"/>
              <a:t>** Because Death can be avoided and A MULTITUDE (not just a few – but even years of bad decisions) can be COVERED by the blood of Christ!</a:t>
            </a:r>
          </a:p>
          <a:p>
            <a:endParaRPr lang="en-US" sz="1600" b="0" baseline="0" dirty="0" smtClean="0"/>
          </a:p>
          <a:p>
            <a:r>
              <a:rPr lang="en-US" sz="1600" b="0" baseline="0" dirty="0" smtClean="0"/>
              <a:t>If that is you tonight – and you are here because Someone Asked you simply to come back – then PLEASE – know it’s not too late. You are loved by God and he will SAVE YOU.</a:t>
            </a:r>
          </a:p>
          <a:p>
            <a:endParaRPr lang="en-US" sz="1600" b="0" baseline="0" dirty="0" smtClean="0"/>
          </a:p>
          <a:p>
            <a:r>
              <a:rPr lang="en-US" sz="1600" b="0" baseline="0" dirty="0" smtClean="0"/>
              <a:t>Just turn from your sinful way and come BACK!</a:t>
            </a:r>
            <a:endParaRPr lang="en-US" sz="1600" b="0" baseline="0" dirty="0" smtClean="0"/>
          </a:p>
        </p:txBody>
      </p:sp>
      <p:sp>
        <p:nvSpPr>
          <p:cNvPr id="4" name="Slide Number Placeholder 3"/>
          <p:cNvSpPr>
            <a:spLocks noGrp="1"/>
          </p:cNvSpPr>
          <p:nvPr>
            <p:ph type="sldNum" sz="quarter" idx="10"/>
          </p:nvPr>
        </p:nvSpPr>
        <p:spPr/>
        <p:txBody>
          <a:bodyPr/>
          <a:lstStyle/>
          <a:p>
            <a:fld id="{DF6DE5CB-590A-C04D-AEC0-88FFBC58F9A5}"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6/7/15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6/7/15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6/7/15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6/7/15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6/7/15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6/7/15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6/7/15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6/7/15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6/7/15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6/7/15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6/7/15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2617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95174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par>
                                <p:cTn id="10" presetID="5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Scale>
                                      <p:cBhvr>
                                        <p:cTn id="12"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
                                            <p:txEl>
                                              <p:pRg st="1" end="1"/>
                                            </p:txEl>
                                          </p:spTgt>
                                        </p:tgtEl>
                                        <p:attrNameLst>
                                          <p:attrName>ppt_x</p:attrName>
                                          <p:attrName>ppt_y</p:attrName>
                                        </p:attrNameLst>
                                      </p:cBhvr>
                                    </p:animMotion>
                                    <p:animEffect transition="in" filter="fade">
                                      <p:cBhvr>
                                        <p:cTn id="14" dur="1000"/>
                                        <p:tgtEl>
                                          <p:spTgt spid="3">
                                            <p:txEl>
                                              <p:pRg st="1" end="1"/>
                                            </p:txEl>
                                          </p:spTgt>
                                        </p:tgtEl>
                                      </p:cBhvr>
                                    </p:animEffect>
                                  </p:childTnLst>
                                </p:cTn>
                              </p:par>
                              <p:par>
                                <p:cTn id="15" presetID="5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Scale>
                                      <p:cBhvr>
                                        <p:cTn id="17"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3">
                                            <p:txEl>
                                              <p:pRg st="2" end="2"/>
                                            </p:txEl>
                                          </p:spTgt>
                                        </p:tgtEl>
                                        <p:attrNameLst>
                                          <p:attrName>ppt_x</p:attrName>
                                          <p:attrName>ppt_y</p:attrName>
                                        </p:attrNameLst>
                                      </p:cBhvr>
                                    </p:animMotion>
                                    <p:animEffect transition="in" filter="fade">
                                      <p:cBhvr>
                                        <p:cTn id="19" dur="1000"/>
                                        <p:tgtEl>
                                          <p:spTgt spid="3">
                                            <p:txEl>
                                              <p:pRg st="2" end="2"/>
                                            </p:txEl>
                                          </p:spTgt>
                                        </p:tgtEl>
                                      </p:cBhvr>
                                    </p:animEffect>
                                  </p:childTnLst>
                                </p:cTn>
                              </p:par>
                              <p:par>
                                <p:cTn id="20" presetID="5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Scale>
                                      <p:cBhvr>
                                        <p:cTn id="22"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3">
                                            <p:txEl>
                                              <p:pRg st="3" end="3"/>
                                            </p:txEl>
                                          </p:spTgt>
                                        </p:tgtEl>
                                        <p:attrNameLst>
                                          <p:attrName>ppt_x</p:attrName>
                                          <p:attrName>ppt_y</p:attrName>
                                        </p:attrNameLst>
                                      </p:cBhvr>
                                    </p:animMotion>
                                    <p:animEffect transition="in" filter="fade">
                                      <p:cBhvr>
                                        <p:cTn id="24" dur="1000"/>
                                        <p:tgtEl>
                                          <p:spTgt spid="3">
                                            <p:txEl>
                                              <p:pRg st="3" end="3"/>
                                            </p:txEl>
                                          </p:spTgt>
                                        </p:tgtEl>
                                      </p:cBhvr>
                                    </p:animEffect>
                                  </p:childTnLst>
                                </p:cTn>
                              </p:par>
                              <p:par>
                                <p:cTn id="25" presetID="5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Scale>
                                      <p:cBhvr>
                                        <p:cTn id="27"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8" dur="1000" decel="50000" fill="hold">
                                          <p:stCondLst>
                                            <p:cond delay="0"/>
                                          </p:stCondLst>
                                        </p:cTn>
                                        <p:tgtEl>
                                          <p:spTgt spid="3">
                                            <p:txEl>
                                              <p:pRg st="4" end="4"/>
                                            </p:txEl>
                                          </p:spTgt>
                                        </p:tgtEl>
                                        <p:attrNameLst>
                                          <p:attrName>ppt_x</p:attrName>
                                          <p:attrName>ppt_y</p:attrName>
                                        </p:attrNameLst>
                                      </p:cBhvr>
                                    </p:animMotion>
                                    <p:animEffect transition="in" filter="fade">
                                      <p:cBhvr>
                                        <p:cTn id="29"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5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Scale>
                      <p:cBhvr>
                        <p:cTn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dur="1000" decel="50000" fill="hold">
                          <p:stCondLst>
                            <p:cond delay="0"/>
                          </p:stCondLst>
                        </p:cTn>
                        <p:tgtEl>
                          <p:spTgt spid="3"/>
                        </p:tgtEl>
                        <p:attrNameLst>
                          <p:attrName>ppt_x</p:attrName>
                          <p:attrName>ppt_y</p:attrName>
                        </p:attrNameLst>
                      </p:cBhvr>
                    </p:animMotion>
                    <p:animEffect transition="in" filter="fade">
                      <p:cBhvr>
                        <p:cTn dur="1000"/>
                        <p:tgtEl>
                          <p:spTgt spid="3"/>
                        </p:tgtEl>
                      </p:cBhvr>
                    </p:animEffect>
                  </p:childTnLst>
                </p:cTn>
              </p:par>
            </p:tnLst>
          </p:tmpl>
          <p:tmpl lvl="2">
            <p:tnLst>
              <p:par>
                <p:cTn presetID="52"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Scale>
                      <p:cBhvr>
                        <p:cTn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dur="1000" decel="50000" fill="hold">
                          <p:stCondLst>
                            <p:cond delay="0"/>
                          </p:stCondLst>
                        </p:cTn>
                        <p:tgtEl>
                          <p:spTgt spid="3"/>
                        </p:tgtEl>
                        <p:attrNameLst>
                          <p:attrName>ppt_x</p:attrName>
                          <p:attrName>ppt_y</p:attrName>
                        </p:attrNameLst>
                      </p:cBhvr>
                    </p:animMotion>
                    <p:animEffect transition="in" filter="fade">
                      <p:cBhvr>
                        <p:cTn dur="1000"/>
                        <p:tgtEl>
                          <p:spTgt spid="3"/>
                        </p:tgtEl>
                      </p:cBhvr>
                    </p:animEffect>
                  </p:childTnLst>
                </p:cTn>
              </p:par>
            </p:tnLst>
          </p:tmpl>
          <p:tmpl lvl="3">
            <p:tnLst>
              <p:par>
                <p:cTn presetID="52"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Scale>
                      <p:cBhvr>
                        <p:cTn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dur="1000" decel="50000" fill="hold">
                          <p:stCondLst>
                            <p:cond delay="0"/>
                          </p:stCondLst>
                        </p:cTn>
                        <p:tgtEl>
                          <p:spTgt spid="3"/>
                        </p:tgtEl>
                        <p:attrNameLst>
                          <p:attrName>ppt_x</p:attrName>
                          <p:attrName>ppt_y</p:attrName>
                        </p:attrNameLst>
                      </p:cBhvr>
                    </p:animMotion>
                    <p:animEffect transition="in" filter="fade">
                      <p:cBhvr>
                        <p:cTn dur="1000"/>
                        <p:tgtEl>
                          <p:spTgt spid="3"/>
                        </p:tgtEl>
                      </p:cBhvr>
                    </p:animEffect>
                  </p:childTnLst>
                </p:cTn>
              </p:par>
            </p:tnLst>
          </p:tmpl>
          <p:tmpl lvl="4">
            <p:tnLst>
              <p:par>
                <p:cTn presetID="52"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Scale>
                      <p:cBhvr>
                        <p:cTn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dur="1000" decel="50000" fill="hold">
                          <p:stCondLst>
                            <p:cond delay="0"/>
                          </p:stCondLst>
                        </p:cTn>
                        <p:tgtEl>
                          <p:spTgt spid="3"/>
                        </p:tgtEl>
                        <p:attrNameLst>
                          <p:attrName>ppt_x</p:attrName>
                          <p:attrName>ppt_y</p:attrName>
                        </p:attrNameLst>
                      </p:cBhvr>
                    </p:animMotion>
                    <p:animEffect transition="in" filter="fade">
                      <p:cBhvr>
                        <p:cTn dur="1000"/>
                        <p:tgtEl>
                          <p:spTgt spid="3"/>
                        </p:tgtEl>
                      </p:cBhvr>
                    </p:animEffect>
                  </p:childTnLst>
                </p:cTn>
              </p:par>
            </p:tnLst>
          </p:tmpl>
          <p:tmpl lvl="5">
            <p:tnLst>
              <p:par>
                <p:cTn presetID="52"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Scale>
                      <p:cBhvr>
                        <p:cTn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dur="1000" decel="50000" fill="hold">
                          <p:stCondLst>
                            <p:cond delay="0"/>
                          </p:stCondLst>
                        </p:cTn>
                        <p:tgtEl>
                          <p:spTgt spid="3"/>
                        </p:tgtEl>
                        <p:attrNameLst>
                          <p:attrName>ppt_x</p:attrName>
                          <p:attrName>ppt_y</p:attrName>
                        </p:attrNameLst>
                      </p:cBhvr>
                    </p:animMotion>
                    <p:animEffect transition="in" filter="fade">
                      <p:cBhvr>
                        <p:cTn dur="1000"/>
                        <p:tgtEl>
                          <p:spTgt spid="3"/>
                        </p:tgtEl>
                      </p:cBhvr>
                    </p:animEffect>
                  </p:childTnLst>
                </p:cTn>
              </p:par>
            </p:tnLst>
          </p:tmpl>
        </p:tmplLst>
      </p:bldP>
    </p:bldLst>
  </p:timing>
  <p:txStyles>
    <p:titleStyle>
      <a:lvl1pPr algn="ctr" defTabSz="457200" rtl="0" eaLnBrk="1" latinLnBrk="0" hangingPunct="1">
        <a:spcBef>
          <a:spcPct val="0"/>
        </a:spcBef>
        <a:buNone/>
        <a:defRPr sz="440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b="0" kern="1200">
          <a:solidFill>
            <a:schemeClr val="accent2">
              <a:lumMod val="50000"/>
            </a:schemeClr>
          </a:solidFill>
          <a:latin typeface="Arial"/>
          <a:ea typeface="+mn-ea"/>
          <a:cs typeface="Arial"/>
        </a:defRPr>
      </a:lvl1pPr>
      <a:lvl2pPr marL="742950" indent="-285750" algn="l" defTabSz="457200" rtl="0" eaLnBrk="1" latinLnBrk="0" hangingPunct="1">
        <a:spcBef>
          <a:spcPct val="20000"/>
        </a:spcBef>
        <a:buFont typeface="Arial"/>
        <a:buChar char="–"/>
        <a:defRPr sz="2800" b="0" kern="1200">
          <a:solidFill>
            <a:schemeClr val="accent2">
              <a:lumMod val="50000"/>
            </a:schemeClr>
          </a:solidFill>
          <a:latin typeface="Arial"/>
          <a:ea typeface="+mn-ea"/>
          <a:cs typeface="Arial"/>
        </a:defRPr>
      </a:lvl2pPr>
      <a:lvl3pPr marL="1143000" indent="-228600" algn="l" defTabSz="457200" rtl="0" eaLnBrk="1" latinLnBrk="0" hangingPunct="1">
        <a:spcBef>
          <a:spcPct val="20000"/>
        </a:spcBef>
        <a:buFont typeface="Arial"/>
        <a:buChar char="•"/>
        <a:defRPr sz="2400" b="0" kern="1200">
          <a:solidFill>
            <a:schemeClr val="accent2">
              <a:lumMod val="50000"/>
            </a:schemeClr>
          </a:solidFill>
          <a:latin typeface="Arial"/>
          <a:ea typeface="+mn-ea"/>
          <a:cs typeface="Arial"/>
        </a:defRPr>
      </a:lvl3pPr>
      <a:lvl4pPr marL="1600200" indent="-228600" algn="l" defTabSz="457200" rtl="0" eaLnBrk="1" latinLnBrk="0" hangingPunct="1">
        <a:spcBef>
          <a:spcPct val="20000"/>
        </a:spcBef>
        <a:buFont typeface="Arial"/>
        <a:buChar char="–"/>
        <a:defRPr sz="2000" b="0" kern="1200">
          <a:solidFill>
            <a:schemeClr val="accent2">
              <a:lumMod val="50000"/>
            </a:schemeClr>
          </a:solidFill>
          <a:latin typeface="Arial"/>
          <a:ea typeface="+mn-ea"/>
          <a:cs typeface="Arial"/>
        </a:defRPr>
      </a:lvl4pPr>
      <a:lvl5pPr marL="2057400" indent="-228600" algn="l" defTabSz="457200" rtl="0" eaLnBrk="1" latinLnBrk="0" hangingPunct="1">
        <a:spcBef>
          <a:spcPct val="20000"/>
        </a:spcBef>
        <a:buFont typeface="Arial"/>
        <a:buChar char="»"/>
        <a:defRPr sz="2000" b="0" kern="1200">
          <a:solidFill>
            <a:schemeClr val="accent2">
              <a:lumMod val="50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Defining Choices</a:t>
            </a:r>
            <a:endParaRPr lang="en-US" dirty="0"/>
          </a:p>
        </p:txBody>
      </p:sp>
      <p:sp>
        <p:nvSpPr>
          <p:cNvPr id="3" name="Subtitle 2"/>
          <p:cNvSpPr>
            <a:spLocks noGrp="1"/>
          </p:cNvSpPr>
          <p:nvPr>
            <p:ph type="subTitle" idx="1"/>
          </p:nvPr>
        </p:nvSpPr>
        <p:spPr/>
        <p:txBody>
          <a:bodyPr/>
          <a:lstStyle/>
          <a:p>
            <a:endParaRPr lang="en-US"/>
          </a:p>
        </p:txBody>
      </p:sp>
      <p:pic>
        <p:nvPicPr>
          <p:cNvPr id="4" name="Picture 3" descr="DefiningChoices.jpg"/>
          <p:cNvPicPr>
            <a:picLocks noChangeAspect="1"/>
          </p:cNvPicPr>
          <p:nvPr/>
        </p:nvPicPr>
        <p:blipFill>
          <a:blip r:embed="rId3"/>
          <a:stretch>
            <a:fillRect/>
          </a:stretch>
        </p:blipFill>
        <p:spPr>
          <a:xfrm>
            <a:off x="0" y="-1"/>
            <a:ext cx="9144000" cy="6858001"/>
          </a:xfrm>
          <a:prstGeom prst="rect">
            <a:avLst/>
          </a:prstGeom>
        </p:spPr>
      </p:pic>
    </p:spTree>
  </p:cSld>
  <p:clrMapOvr>
    <a:masterClrMapping/>
  </p:clrMapOvr>
  <p:transition>
    <p:spli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Life-Changing Choices</a:t>
            </a:r>
            <a:endParaRPr lang="en-US" b="1" i="1" dirty="0"/>
          </a:p>
        </p:txBody>
      </p:sp>
      <p:sp>
        <p:nvSpPr>
          <p:cNvPr id="3" name="Content Placeholder 2"/>
          <p:cNvSpPr>
            <a:spLocks noGrp="1"/>
          </p:cNvSpPr>
          <p:nvPr>
            <p:ph idx="1"/>
          </p:nvPr>
        </p:nvSpPr>
        <p:spPr>
          <a:xfrm>
            <a:off x="115448" y="1682598"/>
            <a:ext cx="9100707" cy="5088822"/>
          </a:xfrm>
        </p:spPr>
        <p:txBody>
          <a:bodyPr>
            <a:normAutofit fontScale="92500"/>
          </a:bodyPr>
          <a:lstStyle/>
          <a:p>
            <a:r>
              <a:rPr lang="en-US" b="1" dirty="0" smtClean="0"/>
              <a:t>I Choose Perseverance, Responsibility </a:t>
            </a:r>
            <a:br>
              <a:rPr lang="en-US" b="1" dirty="0" smtClean="0"/>
            </a:br>
            <a:r>
              <a:rPr lang="en-US" b="1" dirty="0" smtClean="0"/>
              <a:t>&amp; Transformation.</a:t>
            </a:r>
          </a:p>
          <a:p>
            <a:pPr lvl="1"/>
            <a:r>
              <a:rPr lang="en-US" dirty="0" smtClean="0"/>
              <a:t>James 1</a:t>
            </a:r>
          </a:p>
          <a:p>
            <a:r>
              <a:rPr lang="en-US" b="1" dirty="0" smtClean="0"/>
              <a:t>I Choose To Be Welcoming, Merciful</a:t>
            </a:r>
            <a:br>
              <a:rPr lang="en-US" b="1" dirty="0" smtClean="0"/>
            </a:br>
            <a:r>
              <a:rPr lang="en-US" b="1" dirty="0" smtClean="0"/>
              <a:t>&amp; Faithful.</a:t>
            </a:r>
          </a:p>
          <a:p>
            <a:pPr lvl="1"/>
            <a:r>
              <a:rPr lang="en-US" dirty="0" smtClean="0"/>
              <a:t>James 2</a:t>
            </a:r>
          </a:p>
          <a:p>
            <a:r>
              <a:rPr lang="en-US" b="1" dirty="0" smtClean="0"/>
              <a:t>I Will Speak &amp; Think With Righteousness.</a:t>
            </a:r>
          </a:p>
          <a:p>
            <a:pPr lvl="1"/>
            <a:r>
              <a:rPr lang="en-US" dirty="0" smtClean="0"/>
              <a:t>James 3</a:t>
            </a:r>
          </a:p>
          <a:p>
            <a:r>
              <a:rPr lang="en-US" b="1" dirty="0" smtClean="0"/>
              <a:t>I Choose To Acknowledge God In All My Ways.</a:t>
            </a:r>
          </a:p>
          <a:p>
            <a:pPr lvl="1"/>
            <a:r>
              <a:rPr lang="en-US" dirty="0" smtClean="0"/>
              <a:t>James 4</a:t>
            </a:r>
          </a:p>
        </p:txBody>
      </p:sp>
    </p:spTree>
  </p:cSld>
  <p:clrMapOvr>
    <a:masterClrMapping/>
  </p:clrMapOvr>
  <p:transition>
    <p:spli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Life-Changing Choices</a:t>
            </a:r>
            <a:endParaRPr lang="en-US" b="1" i="1" dirty="0"/>
          </a:p>
        </p:txBody>
      </p:sp>
      <p:sp>
        <p:nvSpPr>
          <p:cNvPr id="3" name="Content Placeholder 2"/>
          <p:cNvSpPr>
            <a:spLocks noGrp="1"/>
          </p:cNvSpPr>
          <p:nvPr>
            <p:ph idx="1"/>
          </p:nvPr>
        </p:nvSpPr>
        <p:spPr/>
        <p:txBody>
          <a:bodyPr/>
          <a:lstStyle/>
          <a:p>
            <a:r>
              <a:rPr lang="en-US" b="1" dirty="0" smtClean="0"/>
              <a:t>I Choose Not To Trust In Riches.</a:t>
            </a:r>
          </a:p>
          <a:p>
            <a:pPr lvl="1"/>
            <a:r>
              <a:rPr lang="en-US" dirty="0" smtClean="0"/>
              <a:t>James 5:1-6</a:t>
            </a:r>
          </a:p>
          <a:p>
            <a:r>
              <a:rPr lang="en-US" b="1" dirty="0" smtClean="0"/>
              <a:t>I Choose Patience.</a:t>
            </a:r>
          </a:p>
          <a:p>
            <a:pPr lvl="1"/>
            <a:r>
              <a:rPr lang="en-US" dirty="0" smtClean="0"/>
              <a:t>James 5:7-11</a:t>
            </a:r>
          </a:p>
          <a:p>
            <a:r>
              <a:rPr lang="en-US" b="1" dirty="0" smtClean="0"/>
              <a:t>I Choose Prayer.</a:t>
            </a:r>
          </a:p>
          <a:p>
            <a:pPr lvl="1"/>
            <a:r>
              <a:rPr lang="en-US" dirty="0" smtClean="0"/>
              <a:t>James 5:12-18</a:t>
            </a:r>
          </a:p>
          <a:p>
            <a:r>
              <a:rPr lang="en-US" b="1" dirty="0" smtClean="0"/>
              <a:t>I Choose Pursuit.</a:t>
            </a:r>
          </a:p>
          <a:p>
            <a:pPr lvl="1"/>
            <a:r>
              <a:rPr lang="en-US" dirty="0" smtClean="0"/>
              <a:t>James 5:19-20</a:t>
            </a:r>
          </a:p>
        </p:txBody>
      </p:sp>
    </p:spTree>
  </p:cSld>
  <p:clrMapOvr>
    <a:masterClrMapping/>
  </p:clrMapOvr>
  <p:transition>
    <p:spli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Defining Choices</a:t>
            </a:r>
            <a:endParaRPr lang="en-US" dirty="0"/>
          </a:p>
        </p:txBody>
      </p:sp>
      <p:sp>
        <p:nvSpPr>
          <p:cNvPr id="3" name="Subtitle 2"/>
          <p:cNvSpPr>
            <a:spLocks noGrp="1"/>
          </p:cNvSpPr>
          <p:nvPr>
            <p:ph type="subTitle" idx="1"/>
          </p:nvPr>
        </p:nvSpPr>
        <p:spPr/>
        <p:txBody>
          <a:bodyPr/>
          <a:lstStyle/>
          <a:p>
            <a:endParaRPr lang="en-US"/>
          </a:p>
        </p:txBody>
      </p:sp>
      <p:pic>
        <p:nvPicPr>
          <p:cNvPr id="4" name="Picture 3" descr="DefiningChoices.jpg"/>
          <p:cNvPicPr>
            <a:picLocks noChangeAspect="1"/>
          </p:cNvPicPr>
          <p:nvPr/>
        </p:nvPicPr>
        <p:blipFill>
          <a:blip r:embed="rId3"/>
          <a:stretch>
            <a:fillRect/>
          </a:stretch>
        </p:blipFill>
        <p:spPr>
          <a:xfrm>
            <a:off x="0" y="-1"/>
            <a:ext cx="9144000" cy="6858001"/>
          </a:xfrm>
          <a:prstGeom prst="rect">
            <a:avLst/>
          </a:prstGeom>
        </p:spPr>
      </p:pic>
    </p:spTree>
  </p:cSld>
  <p:clrMapOvr>
    <a:masterClrMapping/>
  </p:clrMapOvr>
  <p:transition>
    <p:split/>
  </p:transition>
  <p:timing>
    <p:tnLst>
      <p:par>
        <p:cTn id="1" dur="indefinite" restart="never" nodeType="tmRoot"/>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519</TotalTime>
  <Words>1164</Words>
  <Application>Microsoft Macintosh PowerPoint</Application>
  <PresentationFormat>On-screen Show (4:3)</PresentationFormat>
  <Paragraphs>79</Paragraphs>
  <Slides>4</Slides>
  <Notes>4</Notes>
  <HiddenSlides>0</HiddenSlides>
  <MMClips>0</MMClips>
  <ScaleCrop>false</ScaleCrop>
  <HeadingPairs>
    <vt:vector size="4" baseType="variant">
      <vt:variant>
        <vt:lpstr>Design Template</vt:lpstr>
      </vt:variant>
      <vt:variant>
        <vt:i4>1</vt:i4>
      </vt:variant>
      <vt:variant>
        <vt:lpstr>Slide Titles</vt:lpstr>
      </vt:variant>
      <vt:variant>
        <vt:i4>4</vt:i4>
      </vt:variant>
    </vt:vector>
  </HeadingPairs>
  <TitlesOfParts>
    <vt:vector size="5" baseType="lpstr">
      <vt:lpstr>Default Theme</vt:lpstr>
      <vt:lpstr>Defining Choices</vt:lpstr>
      <vt:lpstr>Life-Changing Choices</vt:lpstr>
      <vt:lpstr>Life-Changing Choices</vt:lpstr>
      <vt:lpstr>Defining Choices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Defining Choices</dc:title>
  <dc:creator>Phillip Shumake</dc:creator>
  <cp:lastModifiedBy>Phillip Shumake</cp:lastModifiedBy>
  <cp:revision>151</cp:revision>
  <cp:lastPrinted>2015-05-29T16:51:51Z</cp:lastPrinted>
  <dcterms:created xsi:type="dcterms:W3CDTF">2015-06-07T18:11:13Z</dcterms:created>
  <dcterms:modified xsi:type="dcterms:W3CDTF">2015-06-07T19:49:18Z</dcterms:modified>
</cp:coreProperties>
</file>