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6"/>
  </p:notesMasterIdLst>
  <p:sldIdLst>
    <p:sldId id="256" r:id="rId2"/>
    <p:sldId id="264" r:id="rId3"/>
    <p:sldId id="263" r:id="rId4"/>
    <p:sldId id="258"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notesView">
  <p:normalViewPr>
    <p:restoredLeft sz="15620"/>
    <p:restoredTop sz="66058" autoAdjust="0"/>
  </p:normalViewPr>
  <p:slideViewPr>
    <p:cSldViewPr snapToGrid="0" snapToObjects="1">
      <p:cViewPr varScale="1">
        <p:scale>
          <a:sx n="75" d="100"/>
          <a:sy n="75" d="100"/>
        </p:scale>
        <p:origin x="-1848" y="-12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9" d="100"/>
          <a:sy n="89" d="100"/>
        </p:scale>
        <p:origin x="-2880"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B88D14-9153-854B-9CEF-DF8775270C06}" type="datetimeFigureOut">
              <a:rPr lang="en-US" smtClean="0"/>
              <a:pPr/>
              <a:t>6/6/15</a:t>
            </a:fld>
            <a:endParaRPr lang="en-US"/>
          </a:p>
        </p:txBody>
      </p:sp>
      <p:sp>
        <p:nvSpPr>
          <p:cNvPr id="4" name="Slide Image Placeholder 3"/>
          <p:cNvSpPr>
            <a:spLocks noGrp="1" noRot="1" noChangeAspect="1"/>
          </p:cNvSpPr>
          <p:nvPr>
            <p:ph type="sldImg" idx="2"/>
          </p:nvPr>
        </p:nvSpPr>
        <p:spPr>
          <a:xfrm>
            <a:off x="1567078" y="90720"/>
            <a:ext cx="3558765" cy="2669074"/>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0944" y="2865633"/>
            <a:ext cx="6607000" cy="613094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5737400" y="457200"/>
            <a:ext cx="869600" cy="457200"/>
          </a:xfrm>
          <a:prstGeom prst="rect">
            <a:avLst/>
          </a:prstGeom>
        </p:spPr>
        <p:txBody>
          <a:bodyPr vert="horz" lIns="91440" tIns="45720" rIns="91440" bIns="45720" rtlCol="0" anchor="b"/>
          <a:lstStyle>
            <a:lvl1pPr algn="r">
              <a:defRPr sz="1200"/>
            </a:lvl1pPr>
          </a:lstStyle>
          <a:p>
            <a:fld id="{DF6DE5CB-590A-C04D-AEC0-88FFBC58F9A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For the last 3 weeks we’ve been studying the book of James chapter by chapter</a:t>
            </a:r>
            <a:r>
              <a:rPr lang="en-US" sz="1400" baseline="0" dirty="0" smtClean="0"/>
              <a:t> because James addresses TOPICS that aren’t just things to learn about – but are choices we are all confronted with.</a:t>
            </a:r>
          </a:p>
          <a:p>
            <a:endParaRPr lang="en-US" sz="1400" baseline="0" dirty="0" smtClean="0"/>
          </a:p>
          <a:p>
            <a:r>
              <a:rPr lang="en-US" sz="1400" baseline="0" dirty="0" smtClean="0"/>
              <a:t>James addresses these topics because the choices we need to make are SOMETIMES counter-intuitive. They aren’t the choices we would just “obviously” or “automatically” make. </a:t>
            </a:r>
          </a:p>
          <a:p>
            <a:endParaRPr lang="en-US" sz="1400" baseline="0" dirty="0" smtClean="0"/>
          </a:p>
          <a:p>
            <a:r>
              <a:rPr lang="en-US" sz="1400" baseline="0" dirty="0" smtClean="0"/>
              <a:t>We have to look at the decisions from a heavenly perspective and consider what is most honoring to God – instead of what might bring a temporary benefit.  So let’s do a quick review and then I think you guys are going to really like the COMMON thread we will follow as we get into today’s study of chapter 4.</a:t>
            </a:r>
          </a:p>
          <a:p>
            <a:endParaRPr lang="en-US" sz="1400" baseline="0" dirty="0" smtClean="0"/>
          </a:p>
          <a:p>
            <a:endParaRPr lang="en-US" sz="1400" baseline="0" dirty="0" smtClean="0"/>
          </a:p>
          <a:p>
            <a:endParaRPr lang="en-US" sz="1400" baseline="0" dirty="0" smtClean="0"/>
          </a:p>
          <a:p>
            <a:endParaRPr lang="en-US" sz="1400" dirty="0" smtClean="0"/>
          </a:p>
          <a:p>
            <a:endParaRPr lang="en-US" sz="1400" dirty="0" smtClean="0"/>
          </a:p>
          <a:p>
            <a:endParaRPr lang="en-US" sz="1400" baseline="0" dirty="0" smtClean="0"/>
          </a:p>
          <a:p>
            <a:endParaRPr lang="en-US" baseline="0" dirty="0" smtClean="0"/>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F6DE5CB-590A-C04D-AEC0-88FFBC58F9A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90488"/>
            <a:ext cx="3559175" cy="2668587"/>
          </a:xfrm>
        </p:spPr>
      </p:sp>
      <p:sp>
        <p:nvSpPr>
          <p:cNvPr id="3" name="Notes Placeholder 2"/>
          <p:cNvSpPr>
            <a:spLocks noGrp="1"/>
          </p:cNvSpPr>
          <p:nvPr>
            <p:ph type="body" idx="1"/>
          </p:nvPr>
        </p:nvSpPr>
        <p:spPr/>
        <p:txBody>
          <a:bodyPr>
            <a:normAutofit/>
          </a:bodyPr>
          <a:lstStyle/>
          <a:p>
            <a:r>
              <a:rPr lang="en-US" b="1" baseline="0" dirty="0" smtClean="0"/>
              <a:t>CHAPTER 4:  This chapter has a common thread: everything is better with God…  Our goals, our attitude, our plans – everything is better with God.</a:t>
            </a:r>
          </a:p>
          <a:p>
            <a:endParaRPr lang="en-US" b="1" baseline="0" dirty="0" smtClean="0"/>
          </a:p>
          <a:p>
            <a:r>
              <a:rPr lang="en-US" b="1" baseline="0" dirty="0" smtClean="0"/>
              <a:t>I CHOOSE FRIENDSHIP WITH GOD.</a:t>
            </a:r>
          </a:p>
          <a:p>
            <a:endParaRPr lang="en-US" b="1" baseline="0" dirty="0" smtClean="0"/>
          </a:p>
          <a:p>
            <a:r>
              <a:rPr lang="en-US" b="1" baseline="0" dirty="0" smtClean="0"/>
              <a:t>**talk about defining choices. </a:t>
            </a:r>
            <a:r>
              <a:rPr lang="en-US" b="0" baseline="0" dirty="0" smtClean="0"/>
              <a:t>THIS is one of the GREATEST choices of all time.  Placed before us in terms of FRIENDSHIP.  Mutual care, trust and support. Seeking closeness. Acts of sacrifice and loyalty.  Common Concerns, Common Joys,.</a:t>
            </a:r>
          </a:p>
          <a:p>
            <a:endParaRPr lang="en-US" b="0" baseline="0" dirty="0" smtClean="0"/>
          </a:p>
          <a:p>
            <a:r>
              <a:rPr lang="en-US" b="0" baseline="0" dirty="0" smtClean="0"/>
              <a:t>1 John 2:15-17  *The cares of the world will choke out the good seed!</a:t>
            </a:r>
            <a:endParaRPr lang="en-US" b="1" baseline="0" dirty="0" smtClean="0"/>
          </a:p>
          <a:p>
            <a:endParaRPr lang="en-US" b="1" baseline="0" dirty="0" smtClean="0"/>
          </a:p>
          <a:p>
            <a:r>
              <a:rPr lang="en-US" sz="1200" b="1" kern="1200" dirty="0" smtClean="0">
                <a:solidFill>
                  <a:schemeClr val="tx1"/>
                </a:solidFill>
                <a:latin typeface="+mn-lt"/>
                <a:ea typeface="+mn-ea"/>
                <a:cs typeface="+mn-cs"/>
              </a:rPr>
              <a:t>God promises to those who pray, not to those who fight. </a:t>
            </a:r>
            <a:r>
              <a:rPr lang="en-US" sz="1200" kern="1200" dirty="0" smtClean="0">
                <a:solidFill>
                  <a:schemeClr val="tx1"/>
                </a:solidFill>
                <a:latin typeface="+mn-lt"/>
                <a:ea typeface="+mn-ea"/>
                <a:cs typeface="+mn-cs"/>
              </a:rPr>
              <a:t>The petition of the lustful, murderous, and contentious is not recognized by God as prayer. If you prayed correctly, with the the right spirit and right requests this would be resolved.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3. Some of them are supposed to say in objection, But we do "ask" (pray); compare Jas 4:2. James replies, It is not enough to ask for good things, but we must ask with a good spirit and intention. Even believers' prayers are often best answered when their desires are most opposed.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4;2 – not literal murder, but hate dwelling in the heart against one another.</a:t>
            </a:r>
          </a:p>
          <a:p>
            <a:endParaRPr lang="en-US" b="1" baseline="0" dirty="0" smtClean="0"/>
          </a:p>
          <a:p>
            <a:r>
              <a:rPr lang="en-US" b="1" baseline="0" dirty="0" smtClean="0"/>
              <a:t>I CHOOSE HUMILITY WITH GOD. </a:t>
            </a:r>
            <a:r>
              <a:rPr lang="en-US" sz="1200" kern="1200" dirty="0" smtClean="0">
                <a:solidFill>
                  <a:schemeClr val="tx1"/>
                </a:solidFill>
                <a:latin typeface="+mn-lt"/>
                <a:ea typeface="+mn-ea"/>
                <a:cs typeface="+mn-cs"/>
              </a:rPr>
              <a:t>True humility is not just the attitude we have about our self worth.  It is the absence of arrogant </a:t>
            </a:r>
            <a:r>
              <a:rPr lang="en-US" sz="1200" kern="1200" dirty="0" err="1" smtClean="0">
                <a:solidFill>
                  <a:schemeClr val="tx1"/>
                </a:solidFill>
                <a:latin typeface="+mn-lt"/>
                <a:ea typeface="+mn-ea"/>
                <a:cs typeface="+mn-cs"/>
              </a:rPr>
              <a:t>lusts.Jfb:the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unenvious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uncovetous</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unambitious</a:t>
            </a:r>
            <a:r>
              <a:rPr lang="en-US" sz="1200" kern="1200" dirty="0" smtClean="0">
                <a:solidFill>
                  <a:schemeClr val="tx1"/>
                </a:solidFill>
                <a:latin typeface="+mn-lt"/>
                <a:ea typeface="+mn-ea"/>
                <a:cs typeface="+mn-cs"/>
              </a:rPr>
              <a:t> as to the world. Contrast Jas 4:4.</a:t>
            </a:r>
          </a:p>
          <a:p>
            <a:endParaRPr lang="en-US" sz="1200" b="1"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Faith, humble prayers, and heavenly wisdom, are the weapons of resistance. The language is taken from warfare. "Submit" as a good soldier puts himself in complete submission to his captain.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Purify … hearts—literally "make chaste" of your spiritual adultery.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Admit when</a:t>
            </a:r>
            <a:r>
              <a:rPr lang="en-US" sz="1200" kern="1200" baseline="0" dirty="0" smtClean="0">
                <a:solidFill>
                  <a:schemeClr val="tx1"/>
                </a:solidFill>
                <a:latin typeface="+mn-lt"/>
                <a:ea typeface="+mn-ea"/>
                <a:cs typeface="+mn-cs"/>
              </a:rPr>
              <a:t> we are out of line. Admit when we’ve</a:t>
            </a:r>
            <a:endParaRPr lang="en-US" sz="1200" kern="1200" dirty="0" smtClean="0">
              <a:solidFill>
                <a:schemeClr val="tx1"/>
              </a:solidFill>
              <a:latin typeface="+mn-lt"/>
              <a:ea typeface="+mn-ea"/>
              <a:cs typeface="+mn-cs"/>
            </a:endParaRPr>
          </a:p>
          <a:p>
            <a:endParaRPr lang="en-US" sz="1200" b="1" kern="1200" baseline="0" dirty="0" smtClean="0">
              <a:solidFill>
                <a:schemeClr val="tx1"/>
              </a:solidFill>
              <a:latin typeface="+mn-lt"/>
              <a:ea typeface="+mn-ea"/>
              <a:cs typeface="+mn-cs"/>
            </a:endParaRPr>
          </a:p>
          <a:p>
            <a:endParaRPr lang="en-US" b="1" baseline="0" dirty="0" smtClean="0"/>
          </a:p>
          <a:p>
            <a:endParaRPr lang="en-US" b="1" baseline="0" dirty="0" smtClean="0"/>
          </a:p>
          <a:p>
            <a:endParaRPr lang="en-US" baseline="0" dirty="0" smtClean="0"/>
          </a:p>
        </p:txBody>
      </p:sp>
      <p:sp>
        <p:nvSpPr>
          <p:cNvPr id="4" name="Slide Number Placeholder 3"/>
          <p:cNvSpPr>
            <a:spLocks noGrp="1"/>
          </p:cNvSpPr>
          <p:nvPr>
            <p:ph type="sldNum" sz="quarter" idx="10"/>
          </p:nvPr>
        </p:nvSpPr>
        <p:spPr/>
        <p:txBody>
          <a:bodyPr/>
          <a:lstStyle/>
          <a:p>
            <a:fld id="{DF6DE5CB-590A-C04D-AEC0-88FFBC58F9A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90488"/>
            <a:ext cx="3559175" cy="2668587"/>
          </a:xfrm>
        </p:spPr>
      </p:sp>
      <p:sp>
        <p:nvSpPr>
          <p:cNvPr id="3" name="Notes Placeholder 2"/>
          <p:cNvSpPr>
            <a:spLocks noGrp="1"/>
          </p:cNvSpPr>
          <p:nvPr>
            <p:ph type="body" idx="1"/>
          </p:nvPr>
        </p:nvSpPr>
        <p:spPr/>
        <p:txBody>
          <a:bodyPr>
            <a:normAutofit fontScale="92500" lnSpcReduction="1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I </a:t>
            </a:r>
            <a:r>
              <a:rPr lang="en-US" b="1" baseline="0" dirty="0" smtClean="0"/>
              <a:t>CHOOSE RESTRAINT WITH GOD. Need to be understood in context of 5:19-20 – not a prohibition on reproof.  It is a command emphasizing the sufficiency of God’s word, and our proper role under it.</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Verse 11 and 12 are</a:t>
            </a:r>
            <a:r>
              <a:rPr lang="en-US" b="0" baseline="0" dirty="0" smtClean="0"/>
              <a:t> appropriate </a:t>
            </a:r>
            <a:r>
              <a:rPr lang="en-US" b="0" baseline="0" dirty="0" smtClean="0"/>
              <a:t>for every collection of people – from families, to churches.  Anytime we are cooperating or on a team there will be differences!</a:t>
            </a:r>
            <a:r>
              <a:rPr lang="en-US" b="1" baseline="0" dirty="0" smtClean="0"/>
              <a:t>  How many times do we tell siblings – stop bossing around your little brother – you are not the parent.   Or basketball players critique each other instead of listening to the coach.  Or apostles compete for prestige – instead of serving others! </a:t>
            </a:r>
            <a:r>
              <a:rPr lang="en-US" b="0" baseline="0" dirty="0" smtClean="0"/>
              <a:t>We have to operate within appropriate boundaries.  I know what I think and what I would do – but I won’t force my personal practices on everyone else.  ** aka: leave room for personal judgment.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Why?  Because We are not better than the law! The law is perfectly sufficient to accomplish its work of conviction.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Also, in my judgments, I will refrain from assigning motives. I don’t know the details of the heart.</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 Don’t bind personal law on everyone else.  Written to JEWS who have struggled with this.  WITHIN the confines of the law – recognize there are differing applications.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Guess what: This isn’t just a command to protect the person being “picked on.”  This is a commandment </a:t>
            </a:r>
            <a:r>
              <a:rPr lang="en-US" b="0" baseline="0" dirty="0" smtClean="0"/>
              <a:t>that</a:t>
            </a:r>
            <a:r>
              <a:rPr lang="en-US" b="0" dirty="0" smtClean="0"/>
              <a:t> is good for the judgmental person too. It helps us remove the beam from our own eye first!  It helps us not be burdened to settle every matter of judgment.</a:t>
            </a:r>
            <a:endParaRPr lang="en-US" b="1" baseline="0" dirty="0" smtClean="0"/>
          </a:p>
          <a:p>
            <a:endParaRPr lang="en-US" b="1" baseline="0" dirty="0" smtClean="0"/>
          </a:p>
          <a:p>
            <a:r>
              <a:rPr lang="en-US" b="1" baseline="0" dirty="0" smtClean="0"/>
              <a:t>I CHOOSE PLANNING AHEAD WITH GOD.</a:t>
            </a:r>
          </a:p>
          <a:p>
            <a:endParaRPr lang="en-US" b="1" baseline="0" dirty="0" smtClean="0"/>
          </a:p>
          <a:p>
            <a:r>
              <a:rPr lang="en-US" b="1" baseline="0" dirty="0" smtClean="0"/>
              <a:t>The problem is not foresight or wise planning. The problem is the wrong attitude and wrong emphasis.  This person is Arrogant. They act as if they are in control. This person is also worldly. Their focus is on what they can gain – instead of what they can give.</a:t>
            </a:r>
          </a:p>
          <a:p>
            <a:endParaRPr lang="en-US" b="1" baseline="0" dirty="0" smtClean="0"/>
          </a:p>
          <a:p>
            <a:r>
              <a:rPr lang="en-US" sz="1200" kern="1200" dirty="0" smtClean="0">
                <a:solidFill>
                  <a:schemeClr val="tx1"/>
                </a:solidFill>
                <a:latin typeface="+mn-lt"/>
                <a:ea typeface="+mn-ea"/>
                <a:cs typeface="+mn-cs"/>
              </a:rPr>
              <a:t>Our Days are uncertain</a:t>
            </a:r>
          </a:p>
          <a:p>
            <a:r>
              <a:rPr lang="en-US" sz="1200" kern="1200" dirty="0" err="1" smtClean="0">
                <a:solidFill>
                  <a:schemeClr val="tx1"/>
                </a:solidFill>
                <a:latin typeface="+mn-lt"/>
                <a:ea typeface="+mn-ea"/>
                <a:cs typeface="+mn-cs"/>
              </a:rPr>
              <a:t>OuR</a:t>
            </a:r>
            <a:r>
              <a:rPr lang="en-US" sz="1200" kern="1200" dirty="0" smtClean="0">
                <a:solidFill>
                  <a:schemeClr val="tx1"/>
                </a:solidFill>
                <a:latin typeface="+mn-lt"/>
                <a:ea typeface="+mn-ea"/>
                <a:cs typeface="+mn-cs"/>
              </a:rPr>
              <a:t> destination is uncertain</a:t>
            </a:r>
          </a:p>
          <a:p>
            <a:r>
              <a:rPr lang="en-US" sz="1200" kern="1200" dirty="0" smtClean="0">
                <a:solidFill>
                  <a:schemeClr val="tx1"/>
                </a:solidFill>
                <a:latin typeface="+mn-lt"/>
                <a:ea typeface="+mn-ea"/>
                <a:cs typeface="+mn-cs"/>
              </a:rPr>
              <a:t>Buy and sell - as opposed to teach and train.</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Proverbs 21:</a:t>
            </a:r>
            <a:r>
              <a:rPr lang="en-US" sz="1200" kern="1200" dirty="0" smtClean="0">
                <a:solidFill>
                  <a:schemeClr val="tx1"/>
                </a:solidFill>
                <a:latin typeface="+mn-lt"/>
                <a:ea typeface="+mn-ea"/>
                <a:cs typeface="+mn-cs"/>
              </a:rPr>
              <a:t>5    -    Proverbs </a:t>
            </a:r>
            <a:r>
              <a:rPr lang="en-US" sz="1200" kern="1200" dirty="0" smtClean="0">
                <a:solidFill>
                  <a:schemeClr val="tx1"/>
                </a:solidFill>
                <a:latin typeface="+mn-lt"/>
                <a:ea typeface="+mn-ea"/>
                <a:cs typeface="+mn-cs"/>
              </a:rPr>
              <a:t>15:22</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HAVE I LOOKED</a:t>
            </a:r>
            <a:r>
              <a:rPr lang="en-US" sz="1200" kern="1200" baseline="0" dirty="0" smtClean="0">
                <a:solidFill>
                  <a:schemeClr val="tx1"/>
                </a:solidFill>
                <a:latin typeface="+mn-lt"/>
                <a:ea typeface="+mn-ea"/>
                <a:cs typeface="+mn-cs"/>
              </a:rPr>
              <a:t> AT THE FUTURE to PLAN WHAT I CAN GET or GIVE?  Do you plan to give your service, give your knowledge, give your help, give your resources… or are your future plans all about what you will gather in for yourself?</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Don’t just plan to do what is right – GO DO IT! *Middle school “swimming”  “I know how, I just don’t know how.</a:t>
            </a:r>
            <a:r>
              <a:rPr lang="en-US" sz="1200" b="1" kern="1200" baseline="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a:t>
            </a:r>
            <a:r>
              <a:rPr lang="en-US" sz="1200" b="1" kern="1200" baseline="0" dirty="0" smtClean="0">
                <a:solidFill>
                  <a:schemeClr val="tx1"/>
                </a:solidFill>
                <a:latin typeface="+mn-lt"/>
                <a:ea typeface="+mn-ea"/>
                <a:cs typeface="+mn-cs"/>
              </a:rPr>
              <a:t>*Gary Henry: Can do and have done, don’t even live in the same neighborhood!</a:t>
            </a:r>
            <a:endParaRPr lang="en-US" b="1" baseline="0" dirty="0" smtClean="0"/>
          </a:p>
          <a:p>
            <a:endParaRPr lang="en-US" b="1" baseline="0" dirty="0" smtClean="0"/>
          </a:p>
          <a:p>
            <a:endParaRPr lang="en-US" b="1" baseline="0" dirty="0" smtClean="0"/>
          </a:p>
          <a:p>
            <a:endParaRPr lang="en-US" b="1" baseline="0" dirty="0" smtClean="0"/>
          </a:p>
          <a:p>
            <a:endParaRPr lang="en-US" b="1" baseline="0" dirty="0" smtClean="0"/>
          </a:p>
          <a:p>
            <a:endParaRPr lang="en-US" baseline="0" dirty="0" smtClean="0"/>
          </a:p>
        </p:txBody>
      </p:sp>
      <p:sp>
        <p:nvSpPr>
          <p:cNvPr id="4" name="Slide Number Placeholder 3"/>
          <p:cNvSpPr>
            <a:spLocks noGrp="1"/>
          </p:cNvSpPr>
          <p:nvPr>
            <p:ph type="sldNum" sz="quarter" idx="10"/>
          </p:nvPr>
        </p:nvSpPr>
        <p:spPr/>
        <p:txBody>
          <a:bodyPr/>
          <a:lstStyle/>
          <a:p>
            <a:fld id="{DF6DE5CB-590A-C04D-AEC0-88FFBC58F9A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66255" y="90720"/>
            <a:ext cx="2413951" cy="1810463"/>
          </a:xfrm>
        </p:spPr>
      </p:sp>
      <p:sp>
        <p:nvSpPr>
          <p:cNvPr id="3" name="Notes Placeholder 2"/>
          <p:cNvSpPr>
            <a:spLocks noGrp="1"/>
          </p:cNvSpPr>
          <p:nvPr>
            <p:ph type="body" idx="1"/>
          </p:nvPr>
        </p:nvSpPr>
        <p:spPr>
          <a:xfrm>
            <a:off x="120944" y="1901183"/>
            <a:ext cx="6607000" cy="7095391"/>
          </a:xfrm>
        </p:spPr>
        <p:txBody>
          <a:bodyPr>
            <a:normAutofit/>
          </a:bodyPr>
          <a:lstStyle/>
          <a:p>
            <a:r>
              <a:rPr lang="en-US" sz="1600" dirty="0" smtClean="0"/>
              <a:t>There is no better TIME to put GOD at the center of your plans for the future than right now.</a:t>
            </a:r>
          </a:p>
          <a:p>
            <a:endParaRPr lang="en-US" sz="1600" baseline="0" dirty="0" smtClean="0"/>
          </a:p>
          <a:p>
            <a:r>
              <a:rPr lang="en-US" sz="1600" dirty="0" smtClean="0"/>
              <a:t>To simply say:  I’ve spent enough time flirting with sin. I’ve spent enough time burdened with the guilt of my sin. I’ve spent enough time in FRIENDSHIP with the world.</a:t>
            </a:r>
          </a:p>
          <a:p>
            <a:endParaRPr lang="en-US" sz="1600" baseline="0" dirty="0" smtClean="0"/>
          </a:p>
          <a:p>
            <a:r>
              <a:rPr lang="en-US" sz="1600" dirty="0" smtClean="0"/>
              <a:t>Today, I choose GOD. I choose to confess my faith, to turn my mind away from sin, and to be baptized – so that MY ETERNAL FUTURE is going to be in HEAVEN with the </a:t>
            </a:r>
            <a:r>
              <a:rPr lang="en-US" sz="1600" dirty="0" smtClean="0"/>
              <a:t>Lord…not lost in the darkness of Hell with </a:t>
            </a:r>
            <a:r>
              <a:rPr lang="en-US" sz="1600" dirty="0" err="1" smtClean="0"/>
              <a:t>satan</a:t>
            </a:r>
            <a:r>
              <a:rPr lang="en-US" sz="1600" dirty="0" smtClean="0"/>
              <a:t>.</a:t>
            </a:r>
          </a:p>
          <a:p>
            <a:endParaRPr lang="en-US" sz="1600" baseline="0" dirty="0" smtClean="0"/>
          </a:p>
          <a:p>
            <a:r>
              <a:rPr lang="en-US" sz="1600" dirty="0" smtClean="0"/>
              <a:t>JOIN </a:t>
            </a:r>
            <a:r>
              <a:rPr lang="en-US" sz="1600" dirty="0" err="1" smtClean="0"/>
              <a:t>GOD’s</a:t>
            </a:r>
            <a:r>
              <a:rPr lang="en-US" sz="1600" dirty="0" smtClean="0"/>
              <a:t> family today, right now, - just come forward and let your desire be known – while we stand and sing.</a:t>
            </a:r>
            <a:endParaRPr lang="en-US" sz="1600" baseline="0" dirty="0" smtClean="0"/>
          </a:p>
        </p:txBody>
      </p:sp>
      <p:sp>
        <p:nvSpPr>
          <p:cNvPr id="4" name="Slide Number Placeholder 3"/>
          <p:cNvSpPr>
            <a:spLocks noGrp="1"/>
          </p:cNvSpPr>
          <p:nvPr>
            <p:ph type="sldNum" sz="quarter" idx="10"/>
          </p:nvPr>
        </p:nvSpPr>
        <p:spPr/>
        <p:txBody>
          <a:bodyPr/>
          <a:lstStyle/>
          <a:p>
            <a:fld id="{DF6DE5CB-590A-C04D-AEC0-88FFBC58F9A5}"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6/6/15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6/6/15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6/6/15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6/6/15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6/6/15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6/6/15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6/6/15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6/6/15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6/6/15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6/6/15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6/6/15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2617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5174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Scale>
                                      <p:cBhvr>
                                        <p:cTn id="1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1" end="1"/>
                                            </p:txEl>
                                          </p:spTgt>
                                        </p:tgtEl>
                                        <p:attrNameLst>
                                          <p:attrName>ppt_x</p:attrName>
                                          <p:attrName>ppt_y</p:attrName>
                                        </p:attrNameLst>
                                      </p:cBhvr>
                                    </p:animMotion>
                                    <p:animEffect transition="in" filter="fade">
                                      <p:cBhvr>
                                        <p:cTn id="14" dur="1000"/>
                                        <p:tgtEl>
                                          <p:spTgt spid="3">
                                            <p:txEl>
                                              <p:pRg st="1" end="1"/>
                                            </p:txEl>
                                          </p:spTgt>
                                        </p:tgtEl>
                                      </p:cBhvr>
                                    </p:animEffect>
                                  </p:childTnLst>
                                </p:cTn>
                              </p:par>
                              <p:par>
                                <p:cTn id="15" presetID="5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Scale>
                                      <p:cBhvr>
                                        <p:cTn id="1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2" end="2"/>
                                            </p:txEl>
                                          </p:spTgt>
                                        </p:tgtEl>
                                        <p:attrNameLst>
                                          <p:attrName>ppt_x</p:attrName>
                                          <p:attrName>ppt_y</p:attrName>
                                        </p:attrNameLst>
                                      </p:cBhvr>
                                    </p:animMotion>
                                    <p:animEffect transition="in" filter="fade">
                                      <p:cBhvr>
                                        <p:cTn id="19" dur="1000"/>
                                        <p:tgtEl>
                                          <p:spTgt spid="3">
                                            <p:txEl>
                                              <p:pRg st="2" end="2"/>
                                            </p:txEl>
                                          </p:spTgt>
                                        </p:tgtEl>
                                      </p:cBhvr>
                                    </p:animEffect>
                                  </p:childTnLst>
                                </p:cTn>
                              </p:par>
                              <p:par>
                                <p:cTn id="20" presetID="5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Scale>
                                      <p:cBhvr>
                                        <p:cTn id="22"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xEl>
                                              <p:pRg st="3" end="3"/>
                                            </p:txEl>
                                          </p:spTgt>
                                        </p:tgtEl>
                                        <p:attrNameLst>
                                          <p:attrName>ppt_x</p:attrName>
                                          <p:attrName>ppt_y</p:attrName>
                                        </p:attrNameLst>
                                      </p:cBhvr>
                                    </p:animMotion>
                                    <p:animEffect transition="in" filter="fade">
                                      <p:cBhvr>
                                        <p:cTn id="24" dur="1000"/>
                                        <p:tgtEl>
                                          <p:spTgt spid="3">
                                            <p:txEl>
                                              <p:pRg st="3" end="3"/>
                                            </p:txEl>
                                          </p:spTgt>
                                        </p:tgtEl>
                                      </p:cBhvr>
                                    </p:animEffect>
                                  </p:childTnLst>
                                </p:cTn>
                              </p:par>
                              <p:par>
                                <p:cTn id="25" presetID="5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Scale>
                                      <p:cBhvr>
                                        <p:cTn id="27"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3">
                                            <p:txEl>
                                              <p:pRg st="4" end="4"/>
                                            </p:txEl>
                                          </p:spTgt>
                                        </p:tgtEl>
                                        <p:attrNameLst>
                                          <p:attrName>ppt_x</p:attrName>
                                          <p:attrName>ppt_y</p:attrName>
                                        </p:attrNameLst>
                                      </p:cBhvr>
                                    </p:animMotion>
                                    <p:animEffect transition="in" filter="fade">
                                      <p:cBhvr>
                                        <p:cTn id="2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5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 lvl="2">
            <p:tnLst>
              <p:par>
                <p:cTn presetID="5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 lvl="3">
            <p:tnLst>
              <p:par>
                <p:cTn presetID="5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 lvl="4">
            <p:tnLst>
              <p:par>
                <p:cTn presetID="5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 lvl="5">
            <p:tnLst>
              <p:par>
                <p:cTn presetID="5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Lst>
      </p:bldP>
    </p:bldLst>
  </p:timing>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b="0" kern="1200">
          <a:solidFill>
            <a:schemeClr val="accent2">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b="0" kern="1200">
          <a:solidFill>
            <a:schemeClr val="accent2">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400" b="0" kern="1200">
          <a:solidFill>
            <a:schemeClr val="accent2">
              <a:lumMod val="50000"/>
            </a:schemeClr>
          </a:solidFill>
          <a:latin typeface="Arial"/>
          <a:ea typeface="+mn-ea"/>
          <a:cs typeface="Arial"/>
        </a:defRPr>
      </a:lvl3pPr>
      <a:lvl4pPr marL="1600200" indent="-228600" algn="l" defTabSz="457200" rtl="0" eaLnBrk="1" latinLnBrk="0" hangingPunct="1">
        <a:spcBef>
          <a:spcPct val="20000"/>
        </a:spcBef>
        <a:buFont typeface="Arial"/>
        <a:buChar char="–"/>
        <a:defRPr sz="2000" b="0" kern="1200">
          <a:solidFill>
            <a:schemeClr val="accent2">
              <a:lumMod val="50000"/>
            </a:schemeClr>
          </a:solidFill>
          <a:latin typeface="Arial"/>
          <a:ea typeface="+mn-ea"/>
          <a:cs typeface="Arial"/>
        </a:defRPr>
      </a:lvl4pPr>
      <a:lvl5pPr marL="2057400" indent="-228600" algn="l" defTabSz="457200" rtl="0" eaLnBrk="1" latinLnBrk="0" hangingPunct="1">
        <a:spcBef>
          <a:spcPct val="20000"/>
        </a:spcBef>
        <a:buFont typeface="Arial"/>
        <a:buChar char="»"/>
        <a:defRPr sz="2000" b="0" kern="1200">
          <a:solidFill>
            <a:schemeClr val="accent2">
              <a:lumMod val="50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Defining Choices</a:t>
            </a:r>
            <a:endParaRPr lang="en-US" dirty="0"/>
          </a:p>
        </p:txBody>
      </p:sp>
      <p:sp>
        <p:nvSpPr>
          <p:cNvPr id="3" name="Subtitle 2"/>
          <p:cNvSpPr>
            <a:spLocks noGrp="1"/>
          </p:cNvSpPr>
          <p:nvPr>
            <p:ph type="subTitle" idx="1"/>
          </p:nvPr>
        </p:nvSpPr>
        <p:spPr/>
        <p:txBody>
          <a:bodyPr/>
          <a:lstStyle/>
          <a:p>
            <a:endParaRPr lang="en-US"/>
          </a:p>
        </p:txBody>
      </p:sp>
      <p:pic>
        <p:nvPicPr>
          <p:cNvPr id="4" name="Picture 3" descr="DefiningChoices.jpg"/>
          <p:cNvPicPr>
            <a:picLocks noChangeAspect="1"/>
          </p:cNvPicPr>
          <p:nvPr/>
        </p:nvPicPr>
        <p:blipFill>
          <a:blip r:embed="rId3"/>
          <a:stretch>
            <a:fillRect/>
          </a:stretch>
        </p:blipFill>
        <p:spPr>
          <a:xfrm>
            <a:off x="0" y="-1"/>
            <a:ext cx="9144000" cy="6858001"/>
          </a:xfrm>
          <a:prstGeom prst="rect">
            <a:avLst/>
          </a:prstGeom>
        </p:spPr>
      </p:pic>
    </p:spTree>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Life-Changing Choices</a:t>
            </a:r>
            <a:endParaRPr lang="en-US" b="1" i="1" dirty="0"/>
          </a:p>
        </p:txBody>
      </p:sp>
      <p:sp>
        <p:nvSpPr>
          <p:cNvPr id="3" name="Content Placeholder 2"/>
          <p:cNvSpPr>
            <a:spLocks noGrp="1"/>
          </p:cNvSpPr>
          <p:nvPr>
            <p:ph idx="1"/>
          </p:nvPr>
        </p:nvSpPr>
        <p:spPr>
          <a:xfrm>
            <a:off x="413907" y="1922880"/>
            <a:ext cx="8686800" cy="4525963"/>
          </a:xfrm>
        </p:spPr>
        <p:txBody>
          <a:bodyPr>
            <a:normAutofit/>
          </a:bodyPr>
          <a:lstStyle/>
          <a:p>
            <a:r>
              <a:rPr lang="en-US" b="1" dirty="0" smtClean="0"/>
              <a:t>I Choose Perseverance, Responsibility </a:t>
            </a:r>
            <a:br>
              <a:rPr lang="en-US" b="1" dirty="0" smtClean="0"/>
            </a:br>
            <a:r>
              <a:rPr lang="en-US" b="1" dirty="0" smtClean="0"/>
              <a:t>&amp; Transformation.</a:t>
            </a:r>
          </a:p>
          <a:p>
            <a:pPr lvl="1"/>
            <a:r>
              <a:rPr lang="en-US" dirty="0" smtClean="0"/>
              <a:t>James 1</a:t>
            </a:r>
          </a:p>
          <a:p>
            <a:r>
              <a:rPr lang="en-US" b="1" dirty="0" smtClean="0"/>
              <a:t>I Choose To Be Welcoming, Merciful</a:t>
            </a:r>
            <a:br>
              <a:rPr lang="en-US" b="1" dirty="0" smtClean="0"/>
            </a:br>
            <a:r>
              <a:rPr lang="en-US" b="1" dirty="0" smtClean="0"/>
              <a:t>&amp; Faithful.</a:t>
            </a:r>
          </a:p>
          <a:p>
            <a:pPr lvl="1"/>
            <a:r>
              <a:rPr lang="en-US" dirty="0" smtClean="0"/>
              <a:t>James 2</a:t>
            </a:r>
          </a:p>
          <a:p>
            <a:r>
              <a:rPr lang="en-US" b="1" dirty="0" smtClean="0"/>
              <a:t>I Will Speak &amp; Think With Righteousness.</a:t>
            </a:r>
          </a:p>
          <a:p>
            <a:pPr lvl="1"/>
            <a:r>
              <a:rPr lang="en-US" dirty="0" smtClean="0"/>
              <a:t>James 3</a:t>
            </a:r>
          </a:p>
        </p:txBody>
      </p:sp>
    </p:spTree>
  </p:cSld>
  <p:clrMapOvr>
    <a:masterClrMapping/>
  </p:clrMapOvr>
  <p:transition>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Life-Changing Choices</a:t>
            </a:r>
            <a:endParaRPr lang="en-US" b="1" i="1" dirty="0"/>
          </a:p>
        </p:txBody>
      </p:sp>
      <p:sp>
        <p:nvSpPr>
          <p:cNvPr id="3" name="Content Placeholder 2"/>
          <p:cNvSpPr>
            <a:spLocks noGrp="1"/>
          </p:cNvSpPr>
          <p:nvPr>
            <p:ph idx="1"/>
          </p:nvPr>
        </p:nvSpPr>
        <p:spPr/>
        <p:txBody>
          <a:bodyPr/>
          <a:lstStyle/>
          <a:p>
            <a:r>
              <a:rPr lang="en-US" b="1" dirty="0" smtClean="0"/>
              <a:t>I Choose Friendship With God.</a:t>
            </a:r>
          </a:p>
          <a:p>
            <a:pPr lvl="1"/>
            <a:r>
              <a:rPr lang="en-US" dirty="0" smtClean="0"/>
              <a:t>James 4:1-5</a:t>
            </a:r>
          </a:p>
          <a:p>
            <a:r>
              <a:rPr lang="en-US" b="1" dirty="0" smtClean="0"/>
              <a:t>I Choose Humility With God.</a:t>
            </a:r>
          </a:p>
          <a:p>
            <a:pPr lvl="1"/>
            <a:r>
              <a:rPr lang="en-US" dirty="0" smtClean="0"/>
              <a:t>James 4:6-10</a:t>
            </a:r>
          </a:p>
          <a:p>
            <a:r>
              <a:rPr lang="en-US" b="1" dirty="0" smtClean="0"/>
              <a:t>I Choose Restraint With God. </a:t>
            </a:r>
          </a:p>
          <a:p>
            <a:pPr lvl="1"/>
            <a:r>
              <a:rPr lang="en-US" dirty="0" smtClean="0"/>
              <a:t>James 4:11-12</a:t>
            </a:r>
          </a:p>
          <a:p>
            <a:r>
              <a:rPr lang="en-US" b="1" dirty="0" smtClean="0"/>
              <a:t>I Choose Planning Ahead With God.</a:t>
            </a:r>
          </a:p>
          <a:p>
            <a:pPr lvl="1"/>
            <a:r>
              <a:rPr lang="en-US" dirty="0" smtClean="0"/>
              <a:t>James 4:13-17</a:t>
            </a:r>
          </a:p>
        </p:txBody>
      </p:sp>
    </p:spTree>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Defining Choices</a:t>
            </a:r>
            <a:endParaRPr lang="en-US" dirty="0"/>
          </a:p>
        </p:txBody>
      </p:sp>
      <p:sp>
        <p:nvSpPr>
          <p:cNvPr id="3" name="Subtitle 2"/>
          <p:cNvSpPr>
            <a:spLocks noGrp="1"/>
          </p:cNvSpPr>
          <p:nvPr>
            <p:ph type="subTitle" idx="1"/>
          </p:nvPr>
        </p:nvSpPr>
        <p:spPr/>
        <p:txBody>
          <a:bodyPr/>
          <a:lstStyle/>
          <a:p>
            <a:endParaRPr lang="en-US"/>
          </a:p>
        </p:txBody>
      </p:sp>
      <p:pic>
        <p:nvPicPr>
          <p:cNvPr id="4" name="Picture 3" descr="DefiningChoices.jpg"/>
          <p:cNvPicPr>
            <a:picLocks noChangeAspect="1"/>
          </p:cNvPicPr>
          <p:nvPr/>
        </p:nvPicPr>
        <p:blipFill>
          <a:blip r:embed="rId3"/>
          <a:stretch>
            <a:fillRect/>
          </a:stretch>
        </p:blipFill>
        <p:spPr>
          <a:xfrm>
            <a:off x="0" y="-1"/>
            <a:ext cx="9144000" cy="6858001"/>
          </a:xfrm>
          <a:prstGeom prst="rect">
            <a:avLst/>
          </a:prstGeom>
        </p:spPr>
      </p:pic>
    </p:spTree>
  </p:cSld>
  <p:clrMapOvr>
    <a:masterClrMapping/>
  </p:clrMapOvr>
  <p:transition>
    <p:split/>
  </p:transition>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429</TotalTime>
  <Words>1188</Words>
  <Application>Microsoft Macintosh PowerPoint</Application>
  <PresentationFormat>On-screen Show (4:3)</PresentationFormat>
  <Paragraphs>93</Paragraphs>
  <Slides>4</Slides>
  <Notes>4</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Default Theme</vt:lpstr>
      <vt:lpstr>Defining Choices</vt:lpstr>
      <vt:lpstr>Life-Changing Choices</vt:lpstr>
      <vt:lpstr>Life-Changing Choices</vt:lpstr>
      <vt:lpstr>Defining Choices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Choices</dc:title>
  <dc:creator>Phillip Shumake</dc:creator>
  <cp:lastModifiedBy>Phillip Shumake</cp:lastModifiedBy>
  <cp:revision>140</cp:revision>
  <cp:lastPrinted>2015-06-07T01:19:26Z</cp:lastPrinted>
  <dcterms:created xsi:type="dcterms:W3CDTF">2015-06-07T00:57:01Z</dcterms:created>
  <dcterms:modified xsi:type="dcterms:W3CDTF">2015-06-07T01:19:37Z</dcterms:modified>
</cp:coreProperties>
</file>